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2"/>
  </p:sldMasterIdLst>
  <p:sldIdLst>
    <p:sldId id="256" r:id="rId3"/>
    <p:sldId id="257" r:id="rId4"/>
    <p:sldId id="258" r:id="rId5"/>
    <p:sldId id="265" r:id="rId6"/>
    <p:sldId id="276" r:id="rId7"/>
    <p:sldId id="278" r:id="rId8"/>
    <p:sldId id="279" r:id="rId9"/>
    <p:sldId id="277" r:id="rId10"/>
    <p:sldId id="268" r:id="rId11"/>
    <p:sldId id="282" r:id="rId12"/>
    <p:sldId id="281" r:id="rId13"/>
    <p:sldId id="263" r:id="rId14"/>
    <p:sldId id="285" r:id="rId15"/>
    <p:sldId id="260" r:id="rId16"/>
    <p:sldId id="286" r:id="rId17"/>
    <p:sldId id="284" r:id="rId18"/>
    <p:sldId id="287" r:id="rId19"/>
    <p:sldId id="283" r:id="rId20"/>
    <p:sldId id="289" r:id="rId21"/>
    <p:sldId id="290" r:id="rId22"/>
    <p:sldId id="288" r:id="rId23"/>
    <p:sldId id="280" r:id="rId24"/>
    <p:sldId id="261" r:id="rId25"/>
    <p:sldId id="291" r:id="rId26"/>
    <p:sldId id="292" r:id="rId27"/>
    <p:sldId id="296" r:id="rId28"/>
    <p:sldId id="293" r:id="rId29"/>
    <p:sldId id="294" r:id="rId30"/>
    <p:sldId id="295" r:id="rId31"/>
    <p:sldId id="264" r:id="rId32"/>
    <p:sldId id="297" r:id="rId33"/>
    <p:sldId id="267" r:id="rId34"/>
    <p:sldId id="298" r:id="rId35"/>
    <p:sldId id="308" r:id="rId36"/>
    <p:sldId id="299" r:id="rId37"/>
    <p:sldId id="301" r:id="rId38"/>
    <p:sldId id="302" r:id="rId39"/>
    <p:sldId id="303" r:id="rId40"/>
    <p:sldId id="305" r:id="rId41"/>
    <p:sldId id="304" r:id="rId42"/>
    <p:sldId id="266" r:id="rId43"/>
    <p:sldId id="272" r:id="rId44"/>
    <p:sldId id="269" r:id="rId45"/>
    <p:sldId id="306" r:id="rId46"/>
    <p:sldId id="307" r:id="rId47"/>
    <p:sldId id="259" r:id="rId4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BB38E"/>
    <a:srgbClr val="38866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118" d="100"/>
          <a:sy n="118" d="100"/>
        </p:scale>
        <p:origin x="102" y="1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microsoft.com/office/2016/11/relationships/changesInfo" Target="changesInfos/changesInfo1.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8" Type="http://schemas.openxmlformats.org/officeDocument/2006/relationships/slide" Target="slides/slide6.xml"/><Relationship Id="rId51" Type="http://schemas.openxmlformats.org/officeDocument/2006/relationships/theme" Target="theme/theme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李 杰" userId="4e3fc150df8331e2" providerId="LiveId" clId="{2CF6EAA3-8EC3-4B30-8ADA-F769DAA25EE6}"/>
    <pc:docChg chg="undo custSel modSld">
      <pc:chgData name="李 杰" userId="4e3fc150df8331e2" providerId="LiveId" clId="{2CF6EAA3-8EC3-4B30-8ADA-F769DAA25EE6}" dt="2022-11-10T09:57:19.042" v="2"/>
      <pc:docMkLst>
        <pc:docMk/>
      </pc:docMkLst>
      <pc:sldChg chg="modSp mod modAnim">
        <pc:chgData name="李 杰" userId="4e3fc150df8331e2" providerId="LiveId" clId="{2CF6EAA3-8EC3-4B30-8ADA-F769DAA25EE6}" dt="2022-11-10T09:57:19.042" v="2"/>
        <pc:sldMkLst>
          <pc:docMk/>
          <pc:sldMk cId="343382636" sldId="276"/>
        </pc:sldMkLst>
        <pc:picChg chg="mod">
          <ac:chgData name="李 杰" userId="4e3fc150df8331e2" providerId="LiveId" clId="{2CF6EAA3-8EC3-4B30-8ADA-F769DAA25EE6}" dt="2022-11-10T09:57:10.405" v="1" actId="1076"/>
          <ac:picMkLst>
            <pc:docMk/>
            <pc:sldMk cId="343382636" sldId="276"/>
            <ac:picMk id="6" creationId="{DFF69D54-81DA-4EDE-9B9A-DE376652C06D}"/>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1">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1">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483384EB-195E-4BB8-8E2E-86E302782CB1}" type="doc">
      <dgm:prSet loTypeId="urn:microsoft.com/office/officeart/2005/8/layout/radial2#1" loCatId="relationship" qsTypeId="urn:microsoft.com/office/officeart/2005/8/quickstyle/simple2#1" qsCatId="simple" csTypeId="urn:microsoft.com/office/officeart/2005/8/colors/accent1_2#1" csCatId="accent1" phldr="1"/>
      <dgm:spPr/>
      <dgm:t>
        <a:bodyPr/>
        <a:lstStyle/>
        <a:p>
          <a:endParaRPr lang="en-US"/>
        </a:p>
      </dgm:t>
    </dgm:pt>
    <dgm:pt modelId="{AA196DF4-6ACA-4855-9472-E07FCBCEAA40}">
      <dgm:prSet phldrT="[Text]" custT="1"/>
      <dgm:spPr>
        <a:solidFill>
          <a:srgbClr val="38866A"/>
        </a:solidFill>
        <a:effectLst>
          <a:outerShdw blurRad="40000" dist="20000" dir="5400000" rotWithShape="0">
            <a:srgbClr val="000000">
              <a:alpha val="0"/>
            </a:srgbClr>
          </a:outerShdw>
        </a:effectLst>
      </dgm:spPr>
      <dgm:t>
        <a:bodyPr/>
        <a:lstStyle/>
        <a:p>
          <a:r>
            <a:rPr lang="zh-CN" altLang="en-US" sz="1400" dirty="0">
              <a:latin typeface="ColaborateLight" pitchFamily="50" charset="0"/>
            </a:rPr>
            <a:t>繁荣</a:t>
          </a:r>
          <a:endParaRPr lang="en-US" sz="1400" dirty="0">
            <a:latin typeface="ColaborateLight" pitchFamily="50" charset="0"/>
          </a:endParaRPr>
        </a:p>
      </dgm:t>
    </dgm:pt>
    <dgm:pt modelId="{B99C5FB1-27AF-48EF-9928-3E19A6199EC3}" type="parTrans" cxnId="{C7165305-4482-4F3E-A230-94DA3240136E}">
      <dgm:prSet/>
      <dgm:spPr>
        <a:ln w="12700">
          <a:solidFill>
            <a:srgbClr val="38866A"/>
          </a:solidFill>
          <a:prstDash val="dash"/>
        </a:ln>
      </dgm:spPr>
      <dgm:t>
        <a:bodyPr/>
        <a:lstStyle/>
        <a:p>
          <a:endParaRPr lang="en-US"/>
        </a:p>
      </dgm:t>
    </dgm:pt>
    <dgm:pt modelId="{8A05EED5-B63B-48A4-985E-3AD6E069C326}" type="sibTrans" cxnId="{C7165305-4482-4F3E-A230-94DA3240136E}">
      <dgm:prSet/>
      <dgm:spPr/>
      <dgm:t>
        <a:bodyPr/>
        <a:lstStyle/>
        <a:p>
          <a:endParaRPr lang="en-US"/>
        </a:p>
      </dgm:t>
    </dgm:pt>
    <dgm:pt modelId="{2ED8E122-8699-41B1-A45C-10F750366976}">
      <dgm:prSet phldrT="[Text]" custT="1"/>
      <dgm:spPr>
        <a:solidFill>
          <a:srgbClr val="4BB38E"/>
        </a:solidFill>
        <a:effectLst>
          <a:outerShdw blurRad="40000" dist="20000" dir="5400000" rotWithShape="0">
            <a:srgbClr val="000000">
              <a:alpha val="0"/>
            </a:srgbClr>
          </a:outerShdw>
        </a:effectLst>
      </dgm:spPr>
      <dgm:t>
        <a:bodyPr/>
        <a:lstStyle/>
        <a:p>
          <a:r>
            <a:rPr lang="zh-CN" altLang="en-US" sz="1400" b="1" dirty="0">
              <a:latin typeface="ColaborateLight" pitchFamily="50" charset="0"/>
            </a:rPr>
            <a:t>失落</a:t>
          </a:r>
          <a:endParaRPr lang="en-US" sz="1400" b="1" dirty="0">
            <a:latin typeface="ColaborateLight" pitchFamily="50" charset="0"/>
          </a:endParaRPr>
        </a:p>
      </dgm:t>
    </dgm:pt>
    <dgm:pt modelId="{8B4F2497-3F81-4489-B73F-0ED659AF7D26}" type="parTrans" cxnId="{A5507C32-62BD-40EF-ACBD-73BBDA8CA065}">
      <dgm:prSet/>
      <dgm:spPr>
        <a:ln w="12700">
          <a:solidFill>
            <a:srgbClr val="38866A"/>
          </a:solidFill>
          <a:prstDash val="dash"/>
        </a:ln>
      </dgm:spPr>
      <dgm:t>
        <a:bodyPr/>
        <a:lstStyle/>
        <a:p>
          <a:endParaRPr lang="en-US"/>
        </a:p>
      </dgm:t>
    </dgm:pt>
    <dgm:pt modelId="{17C51AA0-F620-44A0-B1F9-85E301ECF937}" type="sibTrans" cxnId="{A5507C32-62BD-40EF-ACBD-73BBDA8CA065}">
      <dgm:prSet/>
      <dgm:spPr/>
      <dgm:t>
        <a:bodyPr/>
        <a:lstStyle/>
        <a:p>
          <a:endParaRPr lang="en-US"/>
        </a:p>
      </dgm:t>
    </dgm:pt>
    <dgm:pt modelId="{AB448959-9D4C-44B0-8195-BBADEC443C51}">
      <dgm:prSet phldrT="[Text]" custT="1"/>
      <dgm:spPr>
        <a:solidFill>
          <a:srgbClr val="38866A"/>
        </a:solidFill>
        <a:effectLst>
          <a:outerShdw blurRad="40000" dist="20000" dir="5400000" rotWithShape="0">
            <a:srgbClr val="000000">
              <a:alpha val="0"/>
            </a:srgbClr>
          </a:outerShdw>
        </a:effectLst>
      </dgm:spPr>
      <dgm:t>
        <a:bodyPr/>
        <a:lstStyle/>
        <a:p>
          <a:r>
            <a:rPr lang="zh-CN" altLang="en-US" sz="1400" dirty="0">
              <a:latin typeface="ColaborateLight" pitchFamily="50" charset="0"/>
            </a:rPr>
            <a:t>再起</a:t>
          </a:r>
          <a:endParaRPr lang="en-US" sz="1400" dirty="0">
            <a:latin typeface="ColaborateLight" pitchFamily="50" charset="0"/>
          </a:endParaRPr>
        </a:p>
      </dgm:t>
    </dgm:pt>
    <dgm:pt modelId="{D7F1BBFA-5D85-406B-AF30-73362D7B1B16}" type="parTrans" cxnId="{F66A403F-DF88-416D-B903-AC74D28FF1A0}">
      <dgm:prSet/>
      <dgm:spPr>
        <a:ln w="12700">
          <a:solidFill>
            <a:srgbClr val="38866A"/>
          </a:solidFill>
          <a:prstDash val="dash"/>
        </a:ln>
      </dgm:spPr>
      <dgm:t>
        <a:bodyPr/>
        <a:lstStyle/>
        <a:p>
          <a:endParaRPr lang="en-US"/>
        </a:p>
      </dgm:t>
    </dgm:pt>
    <dgm:pt modelId="{68EE1F9F-7E24-43A7-949A-609942B6BB4A}" type="sibTrans" cxnId="{F66A403F-DF88-416D-B903-AC74D28FF1A0}">
      <dgm:prSet/>
      <dgm:spPr/>
      <dgm:t>
        <a:bodyPr/>
        <a:lstStyle/>
        <a:p>
          <a:endParaRPr lang="en-US"/>
        </a:p>
      </dgm:t>
    </dgm:pt>
    <dgm:pt modelId="{9A62E8AF-473A-412D-AE5A-406AB813397F}" type="pres">
      <dgm:prSet presAssocID="{483384EB-195E-4BB8-8E2E-86E302782CB1}" presName="composite" presStyleCnt="0">
        <dgm:presLayoutVars>
          <dgm:chMax val="5"/>
          <dgm:dir/>
          <dgm:animLvl val="ctr"/>
          <dgm:resizeHandles val="exact"/>
        </dgm:presLayoutVars>
      </dgm:prSet>
      <dgm:spPr/>
    </dgm:pt>
    <dgm:pt modelId="{760BB3CD-C4A1-43B4-B536-E071318358FC}" type="pres">
      <dgm:prSet presAssocID="{483384EB-195E-4BB8-8E2E-86E302782CB1}" presName="cycle" presStyleCnt="0"/>
      <dgm:spPr/>
    </dgm:pt>
    <dgm:pt modelId="{55982517-9BB6-410E-992A-B6EFC3606255}" type="pres">
      <dgm:prSet presAssocID="{483384EB-195E-4BB8-8E2E-86E302782CB1}" presName="centerShape" presStyleCnt="0"/>
      <dgm:spPr/>
    </dgm:pt>
    <dgm:pt modelId="{5EF91B1A-4FD6-4930-B984-1075BD03567D}" type="pres">
      <dgm:prSet presAssocID="{483384EB-195E-4BB8-8E2E-86E302782CB1}" presName="connSite" presStyleLbl="node1" presStyleIdx="0" presStyleCnt="4"/>
      <dgm:spPr/>
    </dgm:pt>
    <dgm:pt modelId="{D111132E-C427-4D03-87CD-EA549D02CF4F}" type="pres">
      <dgm:prSet presAssocID="{483384EB-195E-4BB8-8E2E-86E302782CB1}" presName="visible" presStyleLbl="node1" presStyleIdx="0" presStyleCnt="4"/>
      <dgm:spPr>
        <a:solidFill>
          <a:srgbClr val="38866A"/>
        </a:solidFill>
        <a:effectLst>
          <a:outerShdw blurRad="40000" dist="20000" dir="5400000" rotWithShape="0">
            <a:srgbClr val="000000">
              <a:alpha val="0"/>
            </a:srgbClr>
          </a:outerShdw>
        </a:effectLst>
      </dgm:spPr>
    </dgm:pt>
    <dgm:pt modelId="{B9F95B8A-C219-4AB3-A120-B0DC4D96D01F}" type="pres">
      <dgm:prSet presAssocID="{B99C5FB1-27AF-48EF-9928-3E19A6199EC3}" presName="Name25" presStyleLbl="parChTrans1D1" presStyleIdx="0" presStyleCnt="3"/>
      <dgm:spPr/>
    </dgm:pt>
    <dgm:pt modelId="{CC1827F2-4571-4017-9544-2AB98E570E97}" type="pres">
      <dgm:prSet presAssocID="{AA196DF4-6ACA-4855-9472-E07FCBCEAA40}" presName="node" presStyleCnt="0"/>
      <dgm:spPr/>
    </dgm:pt>
    <dgm:pt modelId="{BAEE4090-395F-4617-8820-0F7FB38844EB}" type="pres">
      <dgm:prSet presAssocID="{AA196DF4-6ACA-4855-9472-E07FCBCEAA40}" presName="parentNode" presStyleLbl="node1" presStyleIdx="1" presStyleCnt="4" custScaleY="100011">
        <dgm:presLayoutVars>
          <dgm:chMax val="1"/>
          <dgm:bulletEnabled val="1"/>
        </dgm:presLayoutVars>
      </dgm:prSet>
      <dgm:spPr/>
    </dgm:pt>
    <dgm:pt modelId="{46A6FDEE-289F-4FAA-A65F-9263EB72689C}" type="pres">
      <dgm:prSet presAssocID="{AA196DF4-6ACA-4855-9472-E07FCBCEAA40}" presName="childNode" presStyleLbl="revTx" presStyleIdx="0" presStyleCnt="0">
        <dgm:presLayoutVars>
          <dgm:bulletEnabled val="1"/>
        </dgm:presLayoutVars>
      </dgm:prSet>
      <dgm:spPr/>
    </dgm:pt>
    <dgm:pt modelId="{D984F9AD-AB55-4CA2-B21C-982B120C91DD}" type="pres">
      <dgm:prSet presAssocID="{8B4F2497-3F81-4489-B73F-0ED659AF7D26}" presName="Name25" presStyleLbl="parChTrans1D1" presStyleIdx="1" presStyleCnt="3"/>
      <dgm:spPr/>
    </dgm:pt>
    <dgm:pt modelId="{612AD011-B64C-4986-8A22-B2EDB94AB411}" type="pres">
      <dgm:prSet presAssocID="{2ED8E122-8699-41B1-A45C-10F750366976}" presName="node" presStyleCnt="0"/>
      <dgm:spPr/>
    </dgm:pt>
    <dgm:pt modelId="{F28BDD53-1C99-4151-9AAF-FEF5365AF05B}" type="pres">
      <dgm:prSet presAssocID="{2ED8E122-8699-41B1-A45C-10F750366976}" presName="parentNode" presStyleLbl="node1" presStyleIdx="2" presStyleCnt="4">
        <dgm:presLayoutVars>
          <dgm:chMax val="1"/>
          <dgm:bulletEnabled val="1"/>
        </dgm:presLayoutVars>
      </dgm:prSet>
      <dgm:spPr/>
    </dgm:pt>
    <dgm:pt modelId="{0ED18D4B-EE4A-408F-9606-1DB55B1CF0DC}" type="pres">
      <dgm:prSet presAssocID="{2ED8E122-8699-41B1-A45C-10F750366976}" presName="childNode" presStyleLbl="revTx" presStyleIdx="0" presStyleCnt="0">
        <dgm:presLayoutVars>
          <dgm:bulletEnabled val="1"/>
        </dgm:presLayoutVars>
      </dgm:prSet>
      <dgm:spPr/>
    </dgm:pt>
    <dgm:pt modelId="{ADF4DE12-810B-42D5-9F3E-3EA826879D9D}" type="pres">
      <dgm:prSet presAssocID="{D7F1BBFA-5D85-406B-AF30-73362D7B1B16}" presName="Name25" presStyleLbl="parChTrans1D1" presStyleIdx="2" presStyleCnt="3"/>
      <dgm:spPr/>
    </dgm:pt>
    <dgm:pt modelId="{920D03FC-6AC1-4CCD-92BB-9A29DEA82955}" type="pres">
      <dgm:prSet presAssocID="{AB448959-9D4C-44B0-8195-BBADEC443C51}" presName="node" presStyleCnt="0"/>
      <dgm:spPr/>
    </dgm:pt>
    <dgm:pt modelId="{DDF287FE-98F6-41D1-B3CA-07FCE7A5125B}" type="pres">
      <dgm:prSet presAssocID="{AB448959-9D4C-44B0-8195-BBADEC443C51}" presName="parentNode" presStyleLbl="node1" presStyleIdx="3" presStyleCnt="4">
        <dgm:presLayoutVars>
          <dgm:chMax val="1"/>
          <dgm:bulletEnabled val="1"/>
        </dgm:presLayoutVars>
      </dgm:prSet>
      <dgm:spPr/>
    </dgm:pt>
    <dgm:pt modelId="{5B021431-0CAA-4FF4-8BAE-9C9A58112AED}" type="pres">
      <dgm:prSet presAssocID="{AB448959-9D4C-44B0-8195-BBADEC443C51}" presName="childNode" presStyleLbl="revTx" presStyleIdx="0" presStyleCnt="0">
        <dgm:presLayoutVars>
          <dgm:bulletEnabled val="1"/>
        </dgm:presLayoutVars>
      </dgm:prSet>
      <dgm:spPr/>
    </dgm:pt>
  </dgm:ptLst>
  <dgm:cxnLst>
    <dgm:cxn modelId="{C7165305-4482-4F3E-A230-94DA3240136E}" srcId="{483384EB-195E-4BB8-8E2E-86E302782CB1}" destId="{AA196DF4-6ACA-4855-9472-E07FCBCEAA40}" srcOrd="0" destOrd="0" parTransId="{B99C5FB1-27AF-48EF-9928-3E19A6199EC3}" sibTransId="{8A05EED5-B63B-48A4-985E-3AD6E069C326}"/>
    <dgm:cxn modelId="{6C375612-5BE2-4FD9-A5D6-0E4EC679C960}" type="presOf" srcId="{B99C5FB1-27AF-48EF-9928-3E19A6199EC3}" destId="{B9F95B8A-C219-4AB3-A120-B0DC4D96D01F}" srcOrd="0" destOrd="0" presId="urn:microsoft.com/office/officeart/2005/8/layout/radial2#1"/>
    <dgm:cxn modelId="{C97F3C1A-0121-4878-A29D-434C3010F9B3}" type="presOf" srcId="{AA196DF4-6ACA-4855-9472-E07FCBCEAA40}" destId="{BAEE4090-395F-4617-8820-0F7FB38844EB}" srcOrd="0" destOrd="0" presId="urn:microsoft.com/office/officeart/2005/8/layout/radial2#1"/>
    <dgm:cxn modelId="{A5507C32-62BD-40EF-ACBD-73BBDA8CA065}" srcId="{483384EB-195E-4BB8-8E2E-86E302782CB1}" destId="{2ED8E122-8699-41B1-A45C-10F750366976}" srcOrd="1" destOrd="0" parTransId="{8B4F2497-3F81-4489-B73F-0ED659AF7D26}" sibTransId="{17C51AA0-F620-44A0-B1F9-85E301ECF937}"/>
    <dgm:cxn modelId="{F66A403F-DF88-416D-B903-AC74D28FF1A0}" srcId="{483384EB-195E-4BB8-8E2E-86E302782CB1}" destId="{AB448959-9D4C-44B0-8195-BBADEC443C51}" srcOrd="2" destOrd="0" parTransId="{D7F1BBFA-5D85-406B-AF30-73362D7B1B16}" sibTransId="{68EE1F9F-7E24-43A7-949A-609942B6BB4A}"/>
    <dgm:cxn modelId="{51EFBB6C-8052-449B-9907-0E14F0E332E7}" type="presOf" srcId="{8B4F2497-3F81-4489-B73F-0ED659AF7D26}" destId="{D984F9AD-AB55-4CA2-B21C-982B120C91DD}" srcOrd="0" destOrd="0" presId="urn:microsoft.com/office/officeart/2005/8/layout/radial2#1"/>
    <dgm:cxn modelId="{ACF51779-05C5-46AE-BCAE-8CB9A6BCC63D}" type="presOf" srcId="{D7F1BBFA-5D85-406B-AF30-73362D7B1B16}" destId="{ADF4DE12-810B-42D5-9F3E-3EA826879D9D}" srcOrd="0" destOrd="0" presId="urn:microsoft.com/office/officeart/2005/8/layout/radial2#1"/>
    <dgm:cxn modelId="{DB1370A2-7698-4325-83BC-EC7D250F4AB0}" type="presOf" srcId="{AB448959-9D4C-44B0-8195-BBADEC443C51}" destId="{DDF287FE-98F6-41D1-B3CA-07FCE7A5125B}" srcOrd="0" destOrd="0" presId="urn:microsoft.com/office/officeart/2005/8/layout/radial2#1"/>
    <dgm:cxn modelId="{D89B1EAE-FAC7-431B-95EE-1882644DADCD}" type="presOf" srcId="{483384EB-195E-4BB8-8E2E-86E302782CB1}" destId="{9A62E8AF-473A-412D-AE5A-406AB813397F}" srcOrd="0" destOrd="0" presId="urn:microsoft.com/office/officeart/2005/8/layout/radial2#1"/>
    <dgm:cxn modelId="{25124ACE-18B3-4AF9-986F-94BA04231A0B}" type="presOf" srcId="{2ED8E122-8699-41B1-A45C-10F750366976}" destId="{F28BDD53-1C99-4151-9AAF-FEF5365AF05B}" srcOrd="0" destOrd="0" presId="urn:microsoft.com/office/officeart/2005/8/layout/radial2#1"/>
    <dgm:cxn modelId="{CDD9517D-47DE-4860-A26F-1497750294FE}" type="presParOf" srcId="{9A62E8AF-473A-412D-AE5A-406AB813397F}" destId="{760BB3CD-C4A1-43B4-B536-E071318358FC}" srcOrd="0" destOrd="0" presId="urn:microsoft.com/office/officeart/2005/8/layout/radial2#1"/>
    <dgm:cxn modelId="{8FA2301F-0C1C-4355-8EAD-68EA5E6916B2}" type="presParOf" srcId="{760BB3CD-C4A1-43B4-B536-E071318358FC}" destId="{55982517-9BB6-410E-992A-B6EFC3606255}" srcOrd="0" destOrd="0" presId="urn:microsoft.com/office/officeart/2005/8/layout/radial2#1"/>
    <dgm:cxn modelId="{06578435-73E6-4C5B-A7D0-B490A56BE629}" type="presParOf" srcId="{55982517-9BB6-410E-992A-B6EFC3606255}" destId="{5EF91B1A-4FD6-4930-B984-1075BD03567D}" srcOrd="0" destOrd="0" presId="urn:microsoft.com/office/officeart/2005/8/layout/radial2#1"/>
    <dgm:cxn modelId="{38FDC33F-FAF3-43B5-865C-2303059AE660}" type="presParOf" srcId="{55982517-9BB6-410E-992A-B6EFC3606255}" destId="{D111132E-C427-4D03-87CD-EA549D02CF4F}" srcOrd="1" destOrd="0" presId="urn:microsoft.com/office/officeart/2005/8/layout/radial2#1"/>
    <dgm:cxn modelId="{5D260C97-58D8-410D-B236-8A33CADB7E16}" type="presParOf" srcId="{760BB3CD-C4A1-43B4-B536-E071318358FC}" destId="{B9F95B8A-C219-4AB3-A120-B0DC4D96D01F}" srcOrd="1" destOrd="0" presId="urn:microsoft.com/office/officeart/2005/8/layout/radial2#1"/>
    <dgm:cxn modelId="{A4A4DCCB-8416-4765-9DEF-EBDCAFCC6987}" type="presParOf" srcId="{760BB3CD-C4A1-43B4-B536-E071318358FC}" destId="{CC1827F2-4571-4017-9544-2AB98E570E97}" srcOrd="2" destOrd="0" presId="urn:microsoft.com/office/officeart/2005/8/layout/radial2#1"/>
    <dgm:cxn modelId="{D9ED9963-4644-484F-A749-970181229F82}" type="presParOf" srcId="{CC1827F2-4571-4017-9544-2AB98E570E97}" destId="{BAEE4090-395F-4617-8820-0F7FB38844EB}" srcOrd="0" destOrd="0" presId="urn:microsoft.com/office/officeart/2005/8/layout/radial2#1"/>
    <dgm:cxn modelId="{916581FE-E38E-4916-B037-A5FE1E207677}" type="presParOf" srcId="{CC1827F2-4571-4017-9544-2AB98E570E97}" destId="{46A6FDEE-289F-4FAA-A65F-9263EB72689C}" srcOrd="1" destOrd="0" presId="urn:microsoft.com/office/officeart/2005/8/layout/radial2#1"/>
    <dgm:cxn modelId="{F9E82528-19F7-487E-A999-992B2C6F16B7}" type="presParOf" srcId="{760BB3CD-C4A1-43B4-B536-E071318358FC}" destId="{D984F9AD-AB55-4CA2-B21C-982B120C91DD}" srcOrd="3" destOrd="0" presId="urn:microsoft.com/office/officeart/2005/8/layout/radial2#1"/>
    <dgm:cxn modelId="{15C6AE96-C871-4E60-9F69-8735396DB1BF}" type="presParOf" srcId="{760BB3CD-C4A1-43B4-B536-E071318358FC}" destId="{612AD011-B64C-4986-8A22-B2EDB94AB411}" srcOrd="4" destOrd="0" presId="urn:microsoft.com/office/officeart/2005/8/layout/radial2#1"/>
    <dgm:cxn modelId="{5A7B2696-DA9E-480D-A07F-D1DFAEBA8653}" type="presParOf" srcId="{612AD011-B64C-4986-8A22-B2EDB94AB411}" destId="{F28BDD53-1C99-4151-9AAF-FEF5365AF05B}" srcOrd="0" destOrd="0" presId="urn:microsoft.com/office/officeart/2005/8/layout/radial2#1"/>
    <dgm:cxn modelId="{AE01FEF4-CCC0-48DB-9B1F-AFB6C78A2147}" type="presParOf" srcId="{612AD011-B64C-4986-8A22-B2EDB94AB411}" destId="{0ED18D4B-EE4A-408F-9606-1DB55B1CF0DC}" srcOrd="1" destOrd="0" presId="urn:microsoft.com/office/officeart/2005/8/layout/radial2#1"/>
    <dgm:cxn modelId="{C3713270-8E4A-433E-9AB1-C02867E71DBB}" type="presParOf" srcId="{760BB3CD-C4A1-43B4-B536-E071318358FC}" destId="{ADF4DE12-810B-42D5-9F3E-3EA826879D9D}" srcOrd="5" destOrd="0" presId="urn:microsoft.com/office/officeart/2005/8/layout/radial2#1"/>
    <dgm:cxn modelId="{97DF2409-A22A-41F4-BA4D-694500277F39}" type="presParOf" srcId="{760BB3CD-C4A1-43B4-B536-E071318358FC}" destId="{920D03FC-6AC1-4CCD-92BB-9A29DEA82955}" srcOrd="6" destOrd="0" presId="urn:microsoft.com/office/officeart/2005/8/layout/radial2#1"/>
    <dgm:cxn modelId="{4A4834E0-0B51-479C-AFF3-64C27BAD6558}" type="presParOf" srcId="{920D03FC-6AC1-4CCD-92BB-9A29DEA82955}" destId="{DDF287FE-98F6-41D1-B3CA-07FCE7A5125B}" srcOrd="0" destOrd="0" presId="urn:microsoft.com/office/officeart/2005/8/layout/radial2#1"/>
    <dgm:cxn modelId="{27DBE043-6908-4BA2-8BD0-26B69DF1D441}" type="presParOf" srcId="{920D03FC-6AC1-4CCD-92BB-9A29DEA82955}" destId="{5B021431-0CAA-4FF4-8BAE-9C9A58112AED}" srcOrd="1" destOrd="0" presId="urn:microsoft.com/office/officeart/2005/8/layout/radial2#1"/>
  </dgm:cxnLst>
  <dgm:bg/>
  <dgm:whole>
    <a:ln w="9525" cap="flat" cmpd="sng" algn="ctr">
      <a:noFill/>
      <a:prstDash val="solid"/>
      <a:round/>
      <a:headEnd type="none" w="med" len="med"/>
      <a:tailEnd type="none" w="med" len="med"/>
    </a:ln>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83384EB-195E-4BB8-8E2E-86E302782CB1}" type="doc">
      <dgm:prSet loTypeId="urn:microsoft.com/office/officeart/2005/8/layout/radial2#1" loCatId="relationship" qsTypeId="urn:microsoft.com/office/officeart/2005/8/quickstyle/simple2#1" qsCatId="simple" csTypeId="urn:microsoft.com/office/officeart/2005/8/colors/accent1_2#1" csCatId="accent1" phldr="1"/>
      <dgm:spPr/>
      <dgm:t>
        <a:bodyPr/>
        <a:lstStyle/>
        <a:p>
          <a:endParaRPr lang="en-US"/>
        </a:p>
      </dgm:t>
    </dgm:pt>
    <dgm:pt modelId="{AA196DF4-6ACA-4855-9472-E07FCBCEAA40}">
      <dgm:prSet phldrT="[Text]" custT="1"/>
      <dgm:spPr>
        <a:solidFill>
          <a:srgbClr val="38866A"/>
        </a:solidFill>
        <a:effectLst>
          <a:outerShdw blurRad="40000" dist="20000" dir="5400000" rotWithShape="0">
            <a:srgbClr val="000000">
              <a:alpha val="0"/>
            </a:srgbClr>
          </a:outerShdw>
        </a:effectLst>
      </dgm:spPr>
      <dgm:t>
        <a:bodyPr/>
        <a:lstStyle/>
        <a:p>
          <a:r>
            <a:rPr lang="zh-CN" altLang="en-US" sz="1400" dirty="0">
              <a:latin typeface="ColaborateLight" pitchFamily="50" charset="0"/>
            </a:rPr>
            <a:t>简介</a:t>
          </a:r>
          <a:endParaRPr lang="en-US" sz="1400" dirty="0">
            <a:latin typeface="ColaborateLight" pitchFamily="50" charset="0"/>
          </a:endParaRPr>
        </a:p>
      </dgm:t>
    </dgm:pt>
    <dgm:pt modelId="{B99C5FB1-27AF-48EF-9928-3E19A6199EC3}" type="parTrans" cxnId="{C7165305-4482-4F3E-A230-94DA3240136E}">
      <dgm:prSet/>
      <dgm:spPr>
        <a:ln w="12700">
          <a:solidFill>
            <a:srgbClr val="38866A"/>
          </a:solidFill>
          <a:prstDash val="dash"/>
        </a:ln>
      </dgm:spPr>
      <dgm:t>
        <a:bodyPr/>
        <a:lstStyle/>
        <a:p>
          <a:endParaRPr lang="en-US"/>
        </a:p>
      </dgm:t>
    </dgm:pt>
    <dgm:pt modelId="{8A05EED5-B63B-48A4-985E-3AD6E069C326}" type="sibTrans" cxnId="{C7165305-4482-4F3E-A230-94DA3240136E}">
      <dgm:prSet/>
      <dgm:spPr/>
      <dgm:t>
        <a:bodyPr/>
        <a:lstStyle/>
        <a:p>
          <a:endParaRPr lang="en-US"/>
        </a:p>
      </dgm:t>
    </dgm:pt>
    <dgm:pt modelId="{2ED8E122-8699-41B1-A45C-10F750366976}">
      <dgm:prSet phldrT="[Text]" custT="1"/>
      <dgm:spPr>
        <a:solidFill>
          <a:srgbClr val="4BB38E"/>
        </a:solidFill>
        <a:effectLst>
          <a:outerShdw blurRad="40000" dist="20000" dir="5400000" rotWithShape="0">
            <a:srgbClr val="000000">
              <a:alpha val="0"/>
            </a:srgbClr>
          </a:outerShdw>
        </a:effectLst>
      </dgm:spPr>
      <dgm:t>
        <a:bodyPr/>
        <a:lstStyle/>
        <a:p>
          <a:r>
            <a:rPr lang="zh-CN" altLang="en-US" sz="1400" b="1" dirty="0">
              <a:latin typeface="ColaborateLight" pitchFamily="50" charset="0"/>
            </a:rPr>
            <a:t>业务</a:t>
          </a:r>
          <a:endParaRPr lang="en-US" sz="1400" b="1" dirty="0">
            <a:latin typeface="ColaborateLight" pitchFamily="50" charset="0"/>
          </a:endParaRPr>
        </a:p>
      </dgm:t>
    </dgm:pt>
    <dgm:pt modelId="{8B4F2497-3F81-4489-B73F-0ED659AF7D26}" type="parTrans" cxnId="{A5507C32-62BD-40EF-ACBD-73BBDA8CA065}">
      <dgm:prSet/>
      <dgm:spPr>
        <a:ln w="12700">
          <a:solidFill>
            <a:srgbClr val="38866A"/>
          </a:solidFill>
          <a:prstDash val="dash"/>
        </a:ln>
      </dgm:spPr>
      <dgm:t>
        <a:bodyPr/>
        <a:lstStyle/>
        <a:p>
          <a:endParaRPr lang="en-US"/>
        </a:p>
      </dgm:t>
    </dgm:pt>
    <dgm:pt modelId="{17C51AA0-F620-44A0-B1F9-85E301ECF937}" type="sibTrans" cxnId="{A5507C32-62BD-40EF-ACBD-73BBDA8CA065}">
      <dgm:prSet/>
      <dgm:spPr/>
      <dgm:t>
        <a:bodyPr/>
        <a:lstStyle/>
        <a:p>
          <a:endParaRPr lang="en-US"/>
        </a:p>
      </dgm:t>
    </dgm:pt>
    <dgm:pt modelId="{AB448959-9D4C-44B0-8195-BBADEC443C51}">
      <dgm:prSet phldrT="[Text]" custT="1"/>
      <dgm:spPr>
        <a:solidFill>
          <a:srgbClr val="38866A"/>
        </a:solidFill>
        <a:effectLst>
          <a:outerShdw blurRad="40000" dist="20000" dir="5400000" rotWithShape="0">
            <a:srgbClr val="000000">
              <a:alpha val="0"/>
            </a:srgbClr>
          </a:outerShdw>
        </a:effectLst>
      </dgm:spPr>
      <dgm:t>
        <a:bodyPr/>
        <a:lstStyle/>
        <a:p>
          <a:r>
            <a:rPr lang="zh-CN" altLang="en-US" sz="1400" dirty="0">
              <a:latin typeface="ColaborateLight" pitchFamily="50" charset="0"/>
            </a:rPr>
            <a:t>医疗</a:t>
          </a:r>
          <a:endParaRPr lang="en-US" sz="1400" dirty="0">
            <a:latin typeface="ColaborateLight" pitchFamily="50" charset="0"/>
          </a:endParaRPr>
        </a:p>
      </dgm:t>
    </dgm:pt>
    <dgm:pt modelId="{D7F1BBFA-5D85-406B-AF30-73362D7B1B16}" type="parTrans" cxnId="{F66A403F-DF88-416D-B903-AC74D28FF1A0}">
      <dgm:prSet/>
      <dgm:spPr>
        <a:ln w="12700">
          <a:solidFill>
            <a:srgbClr val="38866A"/>
          </a:solidFill>
          <a:prstDash val="dash"/>
        </a:ln>
      </dgm:spPr>
      <dgm:t>
        <a:bodyPr/>
        <a:lstStyle/>
        <a:p>
          <a:endParaRPr lang="en-US"/>
        </a:p>
      </dgm:t>
    </dgm:pt>
    <dgm:pt modelId="{68EE1F9F-7E24-43A7-949A-609942B6BB4A}" type="sibTrans" cxnId="{F66A403F-DF88-416D-B903-AC74D28FF1A0}">
      <dgm:prSet/>
      <dgm:spPr/>
      <dgm:t>
        <a:bodyPr/>
        <a:lstStyle/>
        <a:p>
          <a:endParaRPr lang="en-US"/>
        </a:p>
      </dgm:t>
    </dgm:pt>
    <dgm:pt modelId="{9A62E8AF-473A-412D-AE5A-406AB813397F}" type="pres">
      <dgm:prSet presAssocID="{483384EB-195E-4BB8-8E2E-86E302782CB1}" presName="composite" presStyleCnt="0">
        <dgm:presLayoutVars>
          <dgm:chMax val="5"/>
          <dgm:dir/>
          <dgm:animLvl val="ctr"/>
          <dgm:resizeHandles val="exact"/>
        </dgm:presLayoutVars>
      </dgm:prSet>
      <dgm:spPr/>
    </dgm:pt>
    <dgm:pt modelId="{760BB3CD-C4A1-43B4-B536-E071318358FC}" type="pres">
      <dgm:prSet presAssocID="{483384EB-195E-4BB8-8E2E-86E302782CB1}" presName="cycle" presStyleCnt="0"/>
      <dgm:spPr/>
    </dgm:pt>
    <dgm:pt modelId="{55982517-9BB6-410E-992A-B6EFC3606255}" type="pres">
      <dgm:prSet presAssocID="{483384EB-195E-4BB8-8E2E-86E302782CB1}" presName="centerShape" presStyleCnt="0"/>
      <dgm:spPr/>
    </dgm:pt>
    <dgm:pt modelId="{5EF91B1A-4FD6-4930-B984-1075BD03567D}" type="pres">
      <dgm:prSet presAssocID="{483384EB-195E-4BB8-8E2E-86E302782CB1}" presName="connSite" presStyleLbl="node1" presStyleIdx="0" presStyleCnt="4"/>
      <dgm:spPr/>
    </dgm:pt>
    <dgm:pt modelId="{D111132E-C427-4D03-87CD-EA549D02CF4F}" type="pres">
      <dgm:prSet presAssocID="{483384EB-195E-4BB8-8E2E-86E302782CB1}" presName="visible" presStyleLbl="node1" presStyleIdx="0" presStyleCnt="4"/>
      <dgm:spPr>
        <a:solidFill>
          <a:srgbClr val="38866A"/>
        </a:solidFill>
        <a:effectLst>
          <a:outerShdw blurRad="40000" dist="20000" dir="5400000" rotWithShape="0">
            <a:srgbClr val="000000">
              <a:alpha val="0"/>
            </a:srgbClr>
          </a:outerShdw>
        </a:effectLst>
      </dgm:spPr>
    </dgm:pt>
    <dgm:pt modelId="{B9F95B8A-C219-4AB3-A120-B0DC4D96D01F}" type="pres">
      <dgm:prSet presAssocID="{B99C5FB1-27AF-48EF-9928-3E19A6199EC3}" presName="Name25" presStyleLbl="parChTrans1D1" presStyleIdx="0" presStyleCnt="3"/>
      <dgm:spPr/>
    </dgm:pt>
    <dgm:pt modelId="{CC1827F2-4571-4017-9544-2AB98E570E97}" type="pres">
      <dgm:prSet presAssocID="{AA196DF4-6ACA-4855-9472-E07FCBCEAA40}" presName="node" presStyleCnt="0"/>
      <dgm:spPr/>
    </dgm:pt>
    <dgm:pt modelId="{BAEE4090-395F-4617-8820-0F7FB38844EB}" type="pres">
      <dgm:prSet presAssocID="{AA196DF4-6ACA-4855-9472-E07FCBCEAA40}" presName="parentNode" presStyleLbl="node1" presStyleIdx="1" presStyleCnt="4" custScaleY="100011">
        <dgm:presLayoutVars>
          <dgm:chMax val="1"/>
          <dgm:bulletEnabled val="1"/>
        </dgm:presLayoutVars>
      </dgm:prSet>
      <dgm:spPr/>
    </dgm:pt>
    <dgm:pt modelId="{46A6FDEE-289F-4FAA-A65F-9263EB72689C}" type="pres">
      <dgm:prSet presAssocID="{AA196DF4-6ACA-4855-9472-E07FCBCEAA40}" presName="childNode" presStyleLbl="revTx" presStyleIdx="0" presStyleCnt="0">
        <dgm:presLayoutVars>
          <dgm:bulletEnabled val="1"/>
        </dgm:presLayoutVars>
      </dgm:prSet>
      <dgm:spPr/>
    </dgm:pt>
    <dgm:pt modelId="{D984F9AD-AB55-4CA2-B21C-982B120C91DD}" type="pres">
      <dgm:prSet presAssocID="{8B4F2497-3F81-4489-B73F-0ED659AF7D26}" presName="Name25" presStyleLbl="parChTrans1D1" presStyleIdx="1" presStyleCnt="3"/>
      <dgm:spPr/>
    </dgm:pt>
    <dgm:pt modelId="{612AD011-B64C-4986-8A22-B2EDB94AB411}" type="pres">
      <dgm:prSet presAssocID="{2ED8E122-8699-41B1-A45C-10F750366976}" presName="node" presStyleCnt="0"/>
      <dgm:spPr/>
    </dgm:pt>
    <dgm:pt modelId="{F28BDD53-1C99-4151-9AAF-FEF5365AF05B}" type="pres">
      <dgm:prSet presAssocID="{2ED8E122-8699-41B1-A45C-10F750366976}" presName="parentNode" presStyleLbl="node1" presStyleIdx="2" presStyleCnt="4">
        <dgm:presLayoutVars>
          <dgm:chMax val="1"/>
          <dgm:bulletEnabled val="1"/>
        </dgm:presLayoutVars>
      </dgm:prSet>
      <dgm:spPr/>
    </dgm:pt>
    <dgm:pt modelId="{0ED18D4B-EE4A-408F-9606-1DB55B1CF0DC}" type="pres">
      <dgm:prSet presAssocID="{2ED8E122-8699-41B1-A45C-10F750366976}" presName="childNode" presStyleLbl="revTx" presStyleIdx="0" presStyleCnt="0">
        <dgm:presLayoutVars>
          <dgm:bulletEnabled val="1"/>
        </dgm:presLayoutVars>
      </dgm:prSet>
      <dgm:spPr/>
    </dgm:pt>
    <dgm:pt modelId="{ADF4DE12-810B-42D5-9F3E-3EA826879D9D}" type="pres">
      <dgm:prSet presAssocID="{D7F1BBFA-5D85-406B-AF30-73362D7B1B16}" presName="Name25" presStyleLbl="parChTrans1D1" presStyleIdx="2" presStyleCnt="3"/>
      <dgm:spPr/>
    </dgm:pt>
    <dgm:pt modelId="{920D03FC-6AC1-4CCD-92BB-9A29DEA82955}" type="pres">
      <dgm:prSet presAssocID="{AB448959-9D4C-44B0-8195-BBADEC443C51}" presName="node" presStyleCnt="0"/>
      <dgm:spPr/>
    </dgm:pt>
    <dgm:pt modelId="{DDF287FE-98F6-41D1-B3CA-07FCE7A5125B}" type="pres">
      <dgm:prSet presAssocID="{AB448959-9D4C-44B0-8195-BBADEC443C51}" presName="parentNode" presStyleLbl="node1" presStyleIdx="3" presStyleCnt="4">
        <dgm:presLayoutVars>
          <dgm:chMax val="1"/>
          <dgm:bulletEnabled val="1"/>
        </dgm:presLayoutVars>
      </dgm:prSet>
      <dgm:spPr/>
    </dgm:pt>
    <dgm:pt modelId="{5B021431-0CAA-4FF4-8BAE-9C9A58112AED}" type="pres">
      <dgm:prSet presAssocID="{AB448959-9D4C-44B0-8195-BBADEC443C51}" presName="childNode" presStyleLbl="revTx" presStyleIdx="0" presStyleCnt="0">
        <dgm:presLayoutVars>
          <dgm:bulletEnabled val="1"/>
        </dgm:presLayoutVars>
      </dgm:prSet>
      <dgm:spPr/>
    </dgm:pt>
  </dgm:ptLst>
  <dgm:cxnLst>
    <dgm:cxn modelId="{C7165305-4482-4F3E-A230-94DA3240136E}" srcId="{483384EB-195E-4BB8-8E2E-86E302782CB1}" destId="{AA196DF4-6ACA-4855-9472-E07FCBCEAA40}" srcOrd="0" destOrd="0" parTransId="{B99C5FB1-27AF-48EF-9928-3E19A6199EC3}" sibTransId="{8A05EED5-B63B-48A4-985E-3AD6E069C326}"/>
    <dgm:cxn modelId="{6C375612-5BE2-4FD9-A5D6-0E4EC679C960}" type="presOf" srcId="{B99C5FB1-27AF-48EF-9928-3E19A6199EC3}" destId="{B9F95B8A-C219-4AB3-A120-B0DC4D96D01F}" srcOrd="0" destOrd="0" presId="urn:microsoft.com/office/officeart/2005/8/layout/radial2#1"/>
    <dgm:cxn modelId="{C97F3C1A-0121-4878-A29D-434C3010F9B3}" type="presOf" srcId="{AA196DF4-6ACA-4855-9472-E07FCBCEAA40}" destId="{BAEE4090-395F-4617-8820-0F7FB38844EB}" srcOrd="0" destOrd="0" presId="urn:microsoft.com/office/officeart/2005/8/layout/radial2#1"/>
    <dgm:cxn modelId="{A5507C32-62BD-40EF-ACBD-73BBDA8CA065}" srcId="{483384EB-195E-4BB8-8E2E-86E302782CB1}" destId="{2ED8E122-8699-41B1-A45C-10F750366976}" srcOrd="1" destOrd="0" parTransId="{8B4F2497-3F81-4489-B73F-0ED659AF7D26}" sibTransId="{17C51AA0-F620-44A0-B1F9-85E301ECF937}"/>
    <dgm:cxn modelId="{F66A403F-DF88-416D-B903-AC74D28FF1A0}" srcId="{483384EB-195E-4BB8-8E2E-86E302782CB1}" destId="{AB448959-9D4C-44B0-8195-BBADEC443C51}" srcOrd="2" destOrd="0" parTransId="{D7F1BBFA-5D85-406B-AF30-73362D7B1B16}" sibTransId="{68EE1F9F-7E24-43A7-949A-609942B6BB4A}"/>
    <dgm:cxn modelId="{51EFBB6C-8052-449B-9907-0E14F0E332E7}" type="presOf" srcId="{8B4F2497-3F81-4489-B73F-0ED659AF7D26}" destId="{D984F9AD-AB55-4CA2-B21C-982B120C91DD}" srcOrd="0" destOrd="0" presId="urn:microsoft.com/office/officeart/2005/8/layout/radial2#1"/>
    <dgm:cxn modelId="{ACF51779-05C5-46AE-BCAE-8CB9A6BCC63D}" type="presOf" srcId="{D7F1BBFA-5D85-406B-AF30-73362D7B1B16}" destId="{ADF4DE12-810B-42D5-9F3E-3EA826879D9D}" srcOrd="0" destOrd="0" presId="urn:microsoft.com/office/officeart/2005/8/layout/radial2#1"/>
    <dgm:cxn modelId="{DB1370A2-7698-4325-83BC-EC7D250F4AB0}" type="presOf" srcId="{AB448959-9D4C-44B0-8195-BBADEC443C51}" destId="{DDF287FE-98F6-41D1-B3CA-07FCE7A5125B}" srcOrd="0" destOrd="0" presId="urn:microsoft.com/office/officeart/2005/8/layout/radial2#1"/>
    <dgm:cxn modelId="{D89B1EAE-FAC7-431B-95EE-1882644DADCD}" type="presOf" srcId="{483384EB-195E-4BB8-8E2E-86E302782CB1}" destId="{9A62E8AF-473A-412D-AE5A-406AB813397F}" srcOrd="0" destOrd="0" presId="urn:microsoft.com/office/officeart/2005/8/layout/radial2#1"/>
    <dgm:cxn modelId="{25124ACE-18B3-4AF9-986F-94BA04231A0B}" type="presOf" srcId="{2ED8E122-8699-41B1-A45C-10F750366976}" destId="{F28BDD53-1C99-4151-9AAF-FEF5365AF05B}" srcOrd="0" destOrd="0" presId="urn:microsoft.com/office/officeart/2005/8/layout/radial2#1"/>
    <dgm:cxn modelId="{CDD9517D-47DE-4860-A26F-1497750294FE}" type="presParOf" srcId="{9A62E8AF-473A-412D-AE5A-406AB813397F}" destId="{760BB3CD-C4A1-43B4-B536-E071318358FC}" srcOrd="0" destOrd="0" presId="urn:microsoft.com/office/officeart/2005/8/layout/radial2#1"/>
    <dgm:cxn modelId="{8FA2301F-0C1C-4355-8EAD-68EA5E6916B2}" type="presParOf" srcId="{760BB3CD-C4A1-43B4-B536-E071318358FC}" destId="{55982517-9BB6-410E-992A-B6EFC3606255}" srcOrd="0" destOrd="0" presId="urn:microsoft.com/office/officeart/2005/8/layout/radial2#1"/>
    <dgm:cxn modelId="{06578435-73E6-4C5B-A7D0-B490A56BE629}" type="presParOf" srcId="{55982517-9BB6-410E-992A-B6EFC3606255}" destId="{5EF91B1A-4FD6-4930-B984-1075BD03567D}" srcOrd="0" destOrd="0" presId="urn:microsoft.com/office/officeart/2005/8/layout/radial2#1"/>
    <dgm:cxn modelId="{38FDC33F-FAF3-43B5-865C-2303059AE660}" type="presParOf" srcId="{55982517-9BB6-410E-992A-B6EFC3606255}" destId="{D111132E-C427-4D03-87CD-EA549D02CF4F}" srcOrd="1" destOrd="0" presId="urn:microsoft.com/office/officeart/2005/8/layout/radial2#1"/>
    <dgm:cxn modelId="{5D260C97-58D8-410D-B236-8A33CADB7E16}" type="presParOf" srcId="{760BB3CD-C4A1-43B4-B536-E071318358FC}" destId="{B9F95B8A-C219-4AB3-A120-B0DC4D96D01F}" srcOrd="1" destOrd="0" presId="urn:microsoft.com/office/officeart/2005/8/layout/radial2#1"/>
    <dgm:cxn modelId="{A4A4DCCB-8416-4765-9DEF-EBDCAFCC6987}" type="presParOf" srcId="{760BB3CD-C4A1-43B4-B536-E071318358FC}" destId="{CC1827F2-4571-4017-9544-2AB98E570E97}" srcOrd="2" destOrd="0" presId="urn:microsoft.com/office/officeart/2005/8/layout/radial2#1"/>
    <dgm:cxn modelId="{D9ED9963-4644-484F-A749-970181229F82}" type="presParOf" srcId="{CC1827F2-4571-4017-9544-2AB98E570E97}" destId="{BAEE4090-395F-4617-8820-0F7FB38844EB}" srcOrd="0" destOrd="0" presId="urn:microsoft.com/office/officeart/2005/8/layout/radial2#1"/>
    <dgm:cxn modelId="{916581FE-E38E-4916-B037-A5FE1E207677}" type="presParOf" srcId="{CC1827F2-4571-4017-9544-2AB98E570E97}" destId="{46A6FDEE-289F-4FAA-A65F-9263EB72689C}" srcOrd="1" destOrd="0" presId="urn:microsoft.com/office/officeart/2005/8/layout/radial2#1"/>
    <dgm:cxn modelId="{F9E82528-19F7-487E-A999-992B2C6F16B7}" type="presParOf" srcId="{760BB3CD-C4A1-43B4-B536-E071318358FC}" destId="{D984F9AD-AB55-4CA2-B21C-982B120C91DD}" srcOrd="3" destOrd="0" presId="urn:microsoft.com/office/officeart/2005/8/layout/radial2#1"/>
    <dgm:cxn modelId="{15C6AE96-C871-4E60-9F69-8735396DB1BF}" type="presParOf" srcId="{760BB3CD-C4A1-43B4-B536-E071318358FC}" destId="{612AD011-B64C-4986-8A22-B2EDB94AB411}" srcOrd="4" destOrd="0" presId="urn:microsoft.com/office/officeart/2005/8/layout/radial2#1"/>
    <dgm:cxn modelId="{5A7B2696-DA9E-480D-A07F-D1DFAEBA8653}" type="presParOf" srcId="{612AD011-B64C-4986-8A22-B2EDB94AB411}" destId="{F28BDD53-1C99-4151-9AAF-FEF5365AF05B}" srcOrd="0" destOrd="0" presId="urn:microsoft.com/office/officeart/2005/8/layout/radial2#1"/>
    <dgm:cxn modelId="{AE01FEF4-CCC0-48DB-9B1F-AFB6C78A2147}" type="presParOf" srcId="{612AD011-B64C-4986-8A22-B2EDB94AB411}" destId="{0ED18D4B-EE4A-408F-9606-1DB55B1CF0DC}" srcOrd="1" destOrd="0" presId="urn:microsoft.com/office/officeart/2005/8/layout/radial2#1"/>
    <dgm:cxn modelId="{C3713270-8E4A-433E-9AB1-C02867E71DBB}" type="presParOf" srcId="{760BB3CD-C4A1-43B4-B536-E071318358FC}" destId="{ADF4DE12-810B-42D5-9F3E-3EA826879D9D}" srcOrd="5" destOrd="0" presId="urn:microsoft.com/office/officeart/2005/8/layout/radial2#1"/>
    <dgm:cxn modelId="{97DF2409-A22A-41F4-BA4D-694500277F39}" type="presParOf" srcId="{760BB3CD-C4A1-43B4-B536-E071318358FC}" destId="{920D03FC-6AC1-4CCD-92BB-9A29DEA82955}" srcOrd="6" destOrd="0" presId="urn:microsoft.com/office/officeart/2005/8/layout/radial2#1"/>
    <dgm:cxn modelId="{4A4834E0-0B51-479C-AFF3-64C27BAD6558}" type="presParOf" srcId="{920D03FC-6AC1-4CCD-92BB-9A29DEA82955}" destId="{DDF287FE-98F6-41D1-B3CA-07FCE7A5125B}" srcOrd="0" destOrd="0" presId="urn:microsoft.com/office/officeart/2005/8/layout/radial2#1"/>
    <dgm:cxn modelId="{27DBE043-6908-4BA2-8BD0-26B69DF1D441}" type="presParOf" srcId="{920D03FC-6AC1-4CCD-92BB-9A29DEA82955}" destId="{5B021431-0CAA-4FF4-8BAE-9C9A58112AED}" srcOrd="1" destOrd="0" presId="urn:microsoft.com/office/officeart/2005/8/layout/radial2#1"/>
  </dgm:cxnLst>
  <dgm:bg/>
  <dgm:whole>
    <a:ln w="9525" cap="flat" cmpd="sng" algn="ctr">
      <a:noFill/>
      <a:prstDash val="solid"/>
      <a:round/>
      <a:headEnd type="none" w="med" len="med"/>
      <a:tailEnd type="none" w="med" len="med"/>
    </a:ln>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F4DE12-810B-42D5-9F3E-3EA826879D9D}">
      <dsp:nvSpPr>
        <dsp:cNvPr id="0" name=""/>
        <dsp:cNvSpPr/>
      </dsp:nvSpPr>
      <dsp:spPr>
        <a:xfrm rot="2561599">
          <a:off x="1613159" y="2371312"/>
          <a:ext cx="515767" cy="57656"/>
        </a:xfrm>
        <a:custGeom>
          <a:avLst/>
          <a:gdLst/>
          <a:ahLst/>
          <a:cxnLst/>
          <a:rect l="0" t="0" r="0" b="0"/>
          <a:pathLst>
            <a:path>
              <a:moveTo>
                <a:pt x="0" y="28828"/>
              </a:moveTo>
              <a:lnTo>
                <a:pt x="515767" y="28828"/>
              </a:lnTo>
            </a:path>
          </a:pathLst>
        </a:custGeom>
        <a:noFill/>
        <a:ln w="12700" cap="flat" cmpd="sng" algn="ctr">
          <a:solidFill>
            <a:srgbClr val="38866A"/>
          </a:solidFill>
          <a:prstDash val="dash"/>
          <a:miter lim="800000"/>
        </a:ln>
        <a:effectLst/>
      </dsp:spPr>
      <dsp:style>
        <a:lnRef idx="2">
          <a:scrgbClr r="0" g="0" b="0"/>
        </a:lnRef>
        <a:fillRef idx="0">
          <a:scrgbClr r="0" g="0" b="0"/>
        </a:fillRef>
        <a:effectRef idx="0">
          <a:scrgbClr r="0" g="0" b="0"/>
        </a:effectRef>
        <a:fontRef idx="minor"/>
      </dsp:style>
    </dsp:sp>
    <dsp:sp modelId="{D984F9AD-AB55-4CA2-B21C-982B120C91DD}">
      <dsp:nvSpPr>
        <dsp:cNvPr id="0" name=""/>
        <dsp:cNvSpPr/>
      </dsp:nvSpPr>
      <dsp:spPr>
        <a:xfrm>
          <a:off x="1681500" y="1669496"/>
          <a:ext cx="573200" cy="57656"/>
        </a:xfrm>
        <a:custGeom>
          <a:avLst/>
          <a:gdLst/>
          <a:ahLst/>
          <a:cxnLst/>
          <a:rect l="0" t="0" r="0" b="0"/>
          <a:pathLst>
            <a:path>
              <a:moveTo>
                <a:pt x="0" y="28828"/>
              </a:moveTo>
              <a:lnTo>
                <a:pt x="573200" y="28828"/>
              </a:lnTo>
            </a:path>
          </a:pathLst>
        </a:custGeom>
        <a:noFill/>
        <a:ln w="12700" cap="flat" cmpd="sng" algn="ctr">
          <a:solidFill>
            <a:srgbClr val="38866A"/>
          </a:solidFill>
          <a:prstDash val="dash"/>
          <a:miter lim="800000"/>
        </a:ln>
        <a:effectLst/>
      </dsp:spPr>
      <dsp:style>
        <a:lnRef idx="2">
          <a:scrgbClr r="0" g="0" b="0"/>
        </a:lnRef>
        <a:fillRef idx="0">
          <a:scrgbClr r="0" g="0" b="0"/>
        </a:fillRef>
        <a:effectRef idx="0">
          <a:scrgbClr r="0" g="0" b="0"/>
        </a:effectRef>
        <a:fontRef idx="minor"/>
      </dsp:style>
    </dsp:sp>
    <dsp:sp modelId="{B9F95B8A-C219-4AB3-A120-B0DC4D96D01F}">
      <dsp:nvSpPr>
        <dsp:cNvPr id="0" name=""/>
        <dsp:cNvSpPr/>
      </dsp:nvSpPr>
      <dsp:spPr>
        <a:xfrm rot="19038401">
          <a:off x="1613163" y="967689"/>
          <a:ext cx="515742" cy="57656"/>
        </a:xfrm>
        <a:custGeom>
          <a:avLst/>
          <a:gdLst/>
          <a:ahLst/>
          <a:cxnLst/>
          <a:rect l="0" t="0" r="0" b="0"/>
          <a:pathLst>
            <a:path>
              <a:moveTo>
                <a:pt x="0" y="28828"/>
              </a:moveTo>
              <a:lnTo>
                <a:pt x="515742" y="28828"/>
              </a:lnTo>
            </a:path>
          </a:pathLst>
        </a:custGeom>
        <a:noFill/>
        <a:ln w="12700" cap="flat" cmpd="sng" algn="ctr">
          <a:solidFill>
            <a:srgbClr val="38866A"/>
          </a:solidFill>
          <a:prstDash val="dash"/>
          <a:miter lim="800000"/>
        </a:ln>
        <a:effectLst/>
      </dsp:spPr>
      <dsp:style>
        <a:lnRef idx="2">
          <a:scrgbClr r="0" g="0" b="0"/>
        </a:lnRef>
        <a:fillRef idx="0">
          <a:scrgbClr r="0" g="0" b="0"/>
        </a:fillRef>
        <a:effectRef idx="0">
          <a:scrgbClr r="0" g="0" b="0"/>
        </a:effectRef>
        <a:fontRef idx="minor"/>
      </dsp:style>
    </dsp:sp>
    <dsp:sp modelId="{D111132E-C427-4D03-87CD-EA549D02CF4F}">
      <dsp:nvSpPr>
        <dsp:cNvPr id="0" name=""/>
        <dsp:cNvSpPr/>
      </dsp:nvSpPr>
      <dsp:spPr>
        <a:xfrm>
          <a:off x="294336" y="882346"/>
          <a:ext cx="1631957" cy="1631957"/>
        </a:xfrm>
        <a:prstGeom prst="ellipse">
          <a:avLst/>
        </a:prstGeom>
        <a:solidFill>
          <a:srgbClr val="38866A"/>
        </a:solidFill>
        <a:ln w="19050" cap="flat" cmpd="sng" algn="ctr">
          <a:solidFill>
            <a:schemeClr val="lt1">
              <a:hueOff val="0"/>
              <a:satOff val="0"/>
              <a:lumOff val="0"/>
              <a:alphaOff val="0"/>
            </a:schemeClr>
          </a:solidFill>
          <a:prstDash val="solid"/>
          <a:miter lim="800000"/>
        </a:ln>
        <a:effectLst>
          <a:outerShdw blurRad="40000" dist="20000" dir="5400000" rotWithShape="0">
            <a:srgbClr val="000000">
              <a:alpha val="0"/>
            </a:srgbClr>
          </a:outerShdw>
        </a:effectLst>
      </dsp:spPr>
      <dsp:style>
        <a:lnRef idx="3">
          <a:scrgbClr r="0" g="0" b="0"/>
        </a:lnRef>
        <a:fillRef idx="1">
          <a:scrgbClr r="0" g="0" b="0"/>
        </a:fillRef>
        <a:effectRef idx="1">
          <a:scrgbClr r="0" g="0" b="0"/>
        </a:effectRef>
        <a:fontRef idx="minor">
          <a:schemeClr val="lt1"/>
        </a:fontRef>
      </dsp:style>
    </dsp:sp>
    <dsp:sp modelId="{BAEE4090-395F-4617-8820-0F7FB38844EB}">
      <dsp:nvSpPr>
        <dsp:cNvPr id="0" name=""/>
        <dsp:cNvSpPr/>
      </dsp:nvSpPr>
      <dsp:spPr>
        <a:xfrm>
          <a:off x="1930842" y="27"/>
          <a:ext cx="979174" cy="979282"/>
        </a:xfrm>
        <a:prstGeom prst="ellipse">
          <a:avLst/>
        </a:prstGeom>
        <a:solidFill>
          <a:srgbClr val="38866A"/>
        </a:solidFill>
        <a:ln w="19050" cap="flat" cmpd="sng" algn="ctr">
          <a:solidFill>
            <a:schemeClr val="lt1">
              <a:hueOff val="0"/>
              <a:satOff val="0"/>
              <a:lumOff val="0"/>
              <a:alphaOff val="0"/>
            </a:schemeClr>
          </a:solidFill>
          <a:prstDash val="solid"/>
          <a:miter lim="800000"/>
        </a:ln>
        <a:effectLst>
          <a:outerShdw blurRad="40000" dist="20000" dir="5400000" rotWithShape="0">
            <a:srgbClr val="000000">
              <a:alpha val="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zh-CN" altLang="en-US" sz="1400" kern="1200" dirty="0">
              <a:latin typeface="ColaborateLight" pitchFamily="50" charset="0"/>
            </a:rPr>
            <a:t>繁荣</a:t>
          </a:r>
          <a:endParaRPr lang="en-US" sz="1400" kern="1200" dirty="0">
            <a:latin typeface="ColaborateLight" pitchFamily="50" charset="0"/>
          </a:endParaRPr>
        </a:p>
      </dsp:txBody>
      <dsp:txXfrm>
        <a:off x="2074239" y="143440"/>
        <a:ext cx="692380" cy="692456"/>
      </dsp:txXfrm>
    </dsp:sp>
    <dsp:sp modelId="{F28BDD53-1C99-4151-9AAF-FEF5365AF05B}">
      <dsp:nvSpPr>
        <dsp:cNvPr id="0" name=""/>
        <dsp:cNvSpPr/>
      </dsp:nvSpPr>
      <dsp:spPr>
        <a:xfrm>
          <a:off x="2254701" y="1208737"/>
          <a:ext cx="979174" cy="979174"/>
        </a:xfrm>
        <a:prstGeom prst="ellipse">
          <a:avLst/>
        </a:prstGeom>
        <a:solidFill>
          <a:srgbClr val="4BB38E"/>
        </a:solidFill>
        <a:ln w="19050" cap="flat" cmpd="sng" algn="ctr">
          <a:solidFill>
            <a:schemeClr val="lt1">
              <a:hueOff val="0"/>
              <a:satOff val="0"/>
              <a:lumOff val="0"/>
              <a:alphaOff val="0"/>
            </a:schemeClr>
          </a:solidFill>
          <a:prstDash val="solid"/>
          <a:miter lim="800000"/>
        </a:ln>
        <a:effectLst>
          <a:outerShdw blurRad="40000" dist="20000" dir="5400000" rotWithShape="0">
            <a:srgbClr val="000000">
              <a:alpha val="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zh-CN" altLang="en-US" sz="1400" b="1" kern="1200" dirty="0">
              <a:latin typeface="ColaborateLight" pitchFamily="50" charset="0"/>
            </a:rPr>
            <a:t>失落</a:t>
          </a:r>
          <a:endParaRPr lang="en-US" sz="1400" b="1" kern="1200" dirty="0">
            <a:latin typeface="ColaborateLight" pitchFamily="50" charset="0"/>
          </a:endParaRPr>
        </a:p>
      </dsp:txBody>
      <dsp:txXfrm>
        <a:off x="2398098" y="1352134"/>
        <a:ext cx="692380" cy="692380"/>
      </dsp:txXfrm>
    </dsp:sp>
    <dsp:sp modelId="{DDF287FE-98F6-41D1-B3CA-07FCE7A5125B}">
      <dsp:nvSpPr>
        <dsp:cNvPr id="0" name=""/>
        <dsp:cNvSpPr/>
      </dsp:nvSpPr>
      <dsp:spPr>
        <a:xfrm>
          <a:off x="1930842" y="2417394"/>
          <a:ext cx="979174" cy="979174"/>
        </a:xfrm>
        <a:prstGeom prst="ellipse">
          <a:avLst/>
        </a:prstGeom>
        <a:solidFill>
          <a:srgbClr val="38866A"/>
        </a:solidFill>
        <a:ln w="19050" cap="flat" cmpd="sng" algn="ctr">
          <a:solidFill>
            <a:schemeClr val="lt1">
              <a:hueOff val="0"/>
              <a:satOff val="0"/>
              <a:lumOff val="0"/>
              <a:alphaOff val="0"/>
            </a:schemeClr>
          </a:solidFill>
          <a:prstDash val="solid"/>
          <a:miter lim="800000"/>
        </a:ln>
        <a:effectLst>
          <a:outerShdw blurRad="40000" dist="20000" dir="5400000" rotWithShape="0">
            <a:srgbClr val="000000">
              <a:alpha val="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zh-CN" altLang="en-US" sz="1400" kern="1200" dirty="0">
              <a:latin typeface="ColaborateLight" pitchFamily="50" charset="0"/>
            </a:rPr>
            <a:t>再起</a:t>
          </a:r>
          <a:endParaRPr lang="en-US" sz="1400" kern="1200" dirty="0">
            <a:latin typeface="ColaborateLight" pitchFamily="50" charset="0"/>
          </a:endParaRPr>
        </a:p>
      </dsp:txBody>
      <dsp:txXfrm>
        <a:off x="2074239" y="2560791"/>
        <a:ext cx="692380" cy="69238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F4DE12-810B-42D5-9F3E-3EA826879D9D}">
      <dsp:nvSpPr>
        <dsp:cNvPr id="0" name=""/>
        <dsp:cNvSpPr/>
      </dsp:nvSpPr>
      <dsp:spPr>
        <a:xfrm rot="2561599">
          <a:off x="1613159" y="2371312"/>
          <a:ext cx="515767" cy="57656"/>
        </a:xfrm>
        <a:custGeom>
          <a:avLst/>
          <a:gdLst/>
          <a:ahLst/>
          <a:cxnLst/>
          <a:rect l="0" t="0" r="0" b="0"/>
          <a:pathLst>
            <a:path>
              <a:moveTo>
                <a:pt x="0" y="28828"/>
              </a:moveTo>
              <a:lnTo>
                <a:pt x="515767" y="28828"/>
              </a:lnTo>
            </a:path>
          </a:pathLst>
        </a:custGeom>
        <a:noFill/>
        <a:ln w="12700" cap="flat" cmpd="sng" algn="ctr">
          <a:solidFill>
            <a:srgbClr val="38866A"/>
          </a:solidFill>
          <a:prstDash val="dash"/>
          <a:miter lim="800000"/>
        </a:ln>
        <a:effectLst/>
      </dsp:spPr>
      <dsp:style>
        <a:lnRef idx="2">
          <a:scrgbClr r="0" g="0" b="0"/>
        </a:lnRef>
        <a:fillRef idx="0">
          <a:scrgbClr r="0" g="0" b="0"/>
        </a:fillRef>
        <a:effectRef idx="0">
          <a:scrgbClr r="0" g="0" b="0"/>
        </a:effectRef>
        <a:fontRef idx="minor"/>
      </dsp:style>
    </dsp:sp>
    <dsp:sp modelId="{D984F9AD-AB55-4CA2-B21C-982B120C91DD}">
      <dsp:nvSpPr>
        <dsp:cNvPr id="0" name=""/>
        <dsp:cNvSpPr/>
      </dsp:nvSpPr>
      <dsp:spPr>
        <a:xfrm>
          <a:off x="1681500" y="1669496"/>
          <a:ext cx="573200" cy="57656"/>
        </a:xfrm>
        <a:custGeom>
          <a:avLst/>
          <a:gdLst/>
          <a:ahLst/>
          <a:cxnLst/>
          <a:rect l="0" t="0" r="0" b="0"/>
          <a:pathLst>
            <a:path>
              <a:moveTo>
                <a:pt x="0" y="28828"/>
              </a:moveTo>
              <a:lnTo>
                <a:pt x="573200" y="28828"/>
              </a:lnTo>
            </a:path>
          </a:pathLst>
        </a:custGeom>
        <a:noFill/>
        <a:ln w="12700" cap="flat" cmpd="sng" algn="ctr">
          <a:solidFill>
            <a:srgbClr val="38866A"/>
          </a:solidFill>
          <a:prstDash val="dash"/>
          <a:miter lim="800000"/>
        </a:ln>
        <a:effectLst/>
      </dsp:spPr>
      <dsp:style>
        <a:lnRef idx="2">
          <a:scrgbClr r="0" g="0" b="0"/>
        </a:lnRef>
        <a:fillRef idx="0">
          <a:scrgbClr r="0" g="0" b="0"/>
        </a:fillRef>
        <a:effectRef idx="0">
          <a:scrgbClr r="0" g="0" b="0"/>
        </a:effectRef>
        <a:fontRef idx="minor"/>
      </dsp:style>
    </dsp:sp>
    <dsp:sp modelId="{B9F95B8A-C219-4AB3-A120-B0DC4D96D01F}">
      <dsp:nvSpPr>
        <dsp:cNvPr id="0" name=""/>
        <dsp:cNvSpPr/>
      </dsp:nvSpPr>
      <dsp:spPr>
        <a:xfrm rot="19038401">
          <a:off x="1613163" y="967689"/>
          <a:ext cx="515742" cy="57656"/>
        </a:xfrm>
        <a:custGeom>
          <a:avLst/>
          <a:gdLst/>
          <a:ahLst/>
          <a:cxnLst/>
          <a:rect l="0" t="0" r="0" b="0"/>
          <a:pathLst>
            <a:path>
              <a:moveTo>
                <a:pt x="0" y="28828"/>
              </a:moveTo>
              <a:lnTo>
                <a:pt x="515742" y="28828"/>
              </a:lnTo>
            </a:path>
          </a:pathLst>
        </a:custGeom>
        <a:noFill/>
        <a:ln w="12700" cap="flat" cmpd="sng" algn="ctr">
          <a:solidFill>
            <a:srgbClr val="38866A"/>
          </a:solidFill>
          <a:prstDash val="dash"/>
          <a:miter lim="800000"/>
        </a:ln>
        <a:effectLst/>
      </dsp:spPr>
      <dsp:style>
        <a:lnRef idx="2">
          <a:scrgbClr r="0" g="0" b="0"/>
        </a:lnRef>
        <a:fillRef idx="0">
          <a:scrgbClr r="0" g="0" b="0"/>
        </a:fillRef>
        <a:effectRef idx="0">
          <a:scrgbClr r="0" g="0" b="0"/>
        </a:effectRef>
        <a:fontRef idx="minor"/>
      </dsp:style>
    </dsp:sp>
    <dsp:sp modelId="{D111132E-C427-4D03-87CD-EA549D02CF4F}">
      <dsp:nvSpPr>
        <dsp:cNvPr id="0" name=""/>
        <dsp:cNvSpPr/>
      </dsp:nvSpPr>
      <dsp:spPr>
        <a:xfrm>
          <a:off x="294336" y="882346"/>
          <a:ext cx="1631957" cy="1631957"/>
        </a:xfrm>
        <a:prstGeom prst="ellipse">
          <a:avLst/>
        </a:prstGeom>
        <a:solidFill>
          <a:srgbClr val="38866A"/>
        </a:solidFill>
        <a:ln w="19050" cap="flat" cmpd="sng" algn="ctr">
          <a:solidFill>
            <a:schemeClr val="lt1">
              <a:hueOff val="0"/>
              <a:satOff val="0"/>
              <a:lumOff val="0"/>
              <a:alphaOff val="0"/>
            </a:schemeClr>
          </a:solidFill>
          <a:prstDash val="solid"/>
          <a:miter lim="800000"/>
        </a:ln>
        <a:effectLst>
          <a:outerShdw blurRad="40000" dist="20000" dir="5400000" rotWithShape="0">
            <a:srgbClr val="000000">
              <a:alpha val="0"/>
            </a:srgbClr>
          </a:outerShdw>
        </a:effectLst>
      </dsp:spPr>
      <dsp:style>
        <a:lnRef idx="3">
          <a:scrgbClr r="0" g="0" b="0"/>
        </a:lnRef>
        <a:fillRef idx="1">
          <a:scrgbClr r="0" g="0" b="0"/>
        </a:fillRef>
        <a:effectRef idx="1">
          <a:scrgbClr r="0" g="0" b="0"/>
        </a:effectRef>
        <a:fontRef idx="minor">
          <a:schemeClr val="lt1"/>
        </a:fontRef>
      </dsp:style>
    </dsp:sp>
    <dsp:sp modelId="{BAEE4090-395F-4617-8820-0F7FB38844EB}">
      <dsp:nvSpPr>
        <dsp:cNvPr id="0" name=""/>
        <dsp:cNvSpPr/>
      </dsp:nvSpPr>
      <dsp:spPr>
        <a:xfrm>
          <a:off x="1930842" y="27"/>
          <a:ext cx="979174" cy="979282"/>
        </a:xfrm>
        <a:prstGeom prst="ellipse">
          <a:avLst/>
        </a:prstGeom>
        <a:solidFill>
          <a:srgbClr val="38866A"/>
        </a:solidFill>
        <a:ln w="19050" cap="flat" cmpd="sng" algn="ctr">
          <a:solidFill>
            <a:schemeClr val="lt1">
              <a:hueOff val="0"/>
              <a:satOff val="0"/>
              <a:lumOff val="0"/>
              <a:alphaOff val="0"/>
            </a:schemeClr>
          </a:solidFill>
          <a:prstDash val="solid"/>
          <a:miter lim="800000"/>
        </a:ln>
        <a:effectLst>
          <a:outerShdw blurRad="40000" dist="20000" dir="5400000" rotWithShape="0">
            <a:srgbClr val="000000">
              <a:alpha val="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zh-CN" altLang="en-US" sz="1400" kern="1200" dirty="0">
              <a:latin typeface="ColaborateLight" pitchFamily="50" charset="0"/>
            </a:rPr>
            <a:t>简介</a:t>
          </a:r>
          <a:endParaRPr lang="en-US" sz="1400" kern="1200" dirty="0">
            <a:latin typeface="ColaborateLight" pitchFamily="50" charset="0"/>
          </a:endParaRPr>
        </a:p>
      </dsp:txBody>
      <dsp:txXfrm>
        <a:off x="2074239" y="143440"/>
        <a:ext cx="692380" cy="692456"/>
      </dsp:txXfrm>
    </dsp:sp>
    <dsp:sp modelId="{F28BDD53-1C99-4151-9AAF-FEF5365AF05B}">
      <dsp:nvSpPr>
        <dsp:cNvPr id="0" name=""/>
        <dsp:cNvSpPr/>
      </dsp:nvSpPr>
      <dsp:spPr>
        <a:xfrm>
          <a:off x="2254701" y="1208737"/>
          <a:ext cx="979174" cy="979174"/>
        </a:xfrm>
        <a:prstGeom prst="ellipse">
          <a:avLst/>
        </a:prstGeom>
        <a:solidFill>
          <a:srgbClr val="4BB38E"/>
        </a:solidFill>
        <a:ln w="19050" cap="flat" cmpd="sng" algn="ctr">
          <a:solidFill>
            <a:schemeClr val="lt1">
              <a:hueOff val="0"/>
              <a:satOff val="0"/>
              <a:lumOff val="0"/>
              <a:alphaOff val="0"/>
            </a:schemeClr>
          </a:solidFill>
          <a:prstDash val="solid"/>
          <a:miter lim="800000"/>
        </a:ln>
        <a:effectLst>
          <a:outerShdw blurRad="40000" dist="20000" dir="5400000" rotWithShape="0">
            <a:srgbClr val="000000">
              <a:alpha val="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zh-CN" altLang="en-US" sz="1400" b="1" kern="1200" dirty="0">
              <a:latin typeface="ColaborateLight" pitchFamily="50" charset="0"/>
            </a:rPr>
            <a:t>业务</a:t>
          </a:r>
          <a:endParaRPr lang="en-US" sz="1400" b="1" kern="1200" dirty="0">
            <a:latin typeface="ColaborateLight" pitchFamily="50" charset="0"/>
          </a:endParaRPr>
        </a:p>
      </dsp:txBody>
      <dsp:txXfrm>
        <a:off x="2398098" y="1352134"/>
        <a:ext cx="692380" cy="692380"/>
      </dsp:txXfrm>
    </dsp:sp>
    <dsp:sp modelId="{DDF287FE-98F6-41D1-B3CA-07FCE7A5125B}">
      <dsp:nvSpPr>
        <dsp:cNvPr id="0" name=""/>
        <dsp:cNvSpPr/>
      </dsp:nvSpPr>
      <dsp:spPr>
        <a:xfrm>
          <a:off x="1930842" y="2417394"/>
          <a:ext cx="979174" cy="979174"/>
        </a:xfrm>
        <a:prstGeom prst="ellipse">
          <a:avLst/>
        </a:prstGeom>
        <a:solidFill>
          <a:srgbClr val="38866A"/>
        </a:solidFill>
        <a:ln w="19050" cap="flat" cmpd="sng" algn="ctr">
          <a:solidFill>
            <a:schemeClr val="lt1">
              <a:hueOff val="0"/>
              <a:satOff val="0"/>
              <a:lumOff val="0"/>
              <a:alphaOff val="0"/>
            </a:schemeClr>
          </a:solidFill>
          <a:prstDash val="solid"/>
          <a:miter lim="800000"/>
        </a:ln>
        <a:effectLst>
          <a:outerShdw blurRad="40000" dist="20000" dir="5400000" rotWithShape="0">
            <a:srgbClr val="000000">
              <a:alpha val="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zh-CN" altLang="en-US" sz="1400" kern="1200" dirty="0">
              <a:latin typeface="ColaborateLight" pitchFamily="50" charset="0"/>
            </a:rPr>
            <a:t>医疗</a:t>
          </a:r>
          <a:endParaRPr lang="en-US" sz="1400" kern="1200" dirty="0">
            <a:latin typeface="ColaborateLight" pitchFamily="50" charset="0"/>
          </a:endParaRPr>
        </a:p>
      </dsp:txBody>
      <dsp:txXfrm>
        <a:off x="2074239" y="2560791"/>
        <a:ext cx="692380" cy="692380"/>
      </dsp:txXfrm>
    </dsp:sp>
  </dsp:spTree>
</dsp:drawing>
</file>

<file path=ppt/diagrams/layout1.xml><?xml version="1.0" encoding="utf-8"?>
<dgm:layoutDef xmlns:dgm="http://schemas.openxmlformats.org/drawingml/2006/diagram" xmlns:a="http://schemas.openxmlformats.org/drawingml/2006/main" uniqueId="urn:microsoft.com/office/officeart/2005/8/layout/radial2#1">
  <dgm:title val=""/>
  <dgm:desc val=""/>
  <dgm:catLst>
    <dgm:cat type="relationship" pri="20000"/>
    <dgm:cat type="convert" pri="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ite">
    <dgm:varLst>
      <dgm:chMax val="5"/>
      <dgm:dir/>
      <dgm:animLvl val="ctr"/>
      <dgm:resizeHandles val="exact"/>
    </dgm:varLst>
    <dgm:alg type="composite"/>
    <dgm:shape xmlns:r="http://schemas.openxmlformats.org/officeDocument/2006/relationships" r:blip="">
      <dgm:adjLst/>
    </dgm:shape>
    <dgm:presOf/>
    <dgm:constrLst>
      <dgm:constr type="w" for="ch" forName="cycle" refType="w"/>
      <dgm:constr type="h" for="ch" forName="cycle" refType="h"/>
    </dgm:constrLst>
    <dgm:ruleLst/>
    <dgm:layoutNode name="cycle">
      <dgm:choose name="Name0">
        <dgm:if name="Name1" func="var" arg="dir" op="equ" val="norm">
          <dgm:choose name="Name2">
            <dgm:if name="Name3" axis="ch" ptType="node" func="cnt" op="lte" val="1">
              <dgm:alg type="cycle">
                <dgm:param type="stAng" val="90"/>
                <dgm:param type="spanAng" val="360"/>
                <dgm:param type="ctrShpMap" val="fNode"/>
              </dgm:alg>
            </dgm:if>
            <dgm:if name="Name4" axis="ch" ptType="node" func="cnt" op="equ" val="2">
              <dgm:alg type="cycle">
                <dgm:param type="stAng" val="70"/>
                <dgm:param type="spanAng" val="40"/>
                <dgm:param type="ctrShpMap" val="fNode"/>
              </dgm:alg>
            </dgm:if>
            <dgm:if name="Name5" axis="ch" ptType="node" func="cnt" op="equ" val="3">
              <dgm:alg type="cycle">
                <dgm:param type="stAng" val="60"/>
                <dgm:param type="spanAng" val="60"/>
                <dgm:param type="ctrShpMap" val="fNode"/>
              </dgm:alg>
            </dgm:if>
            <dgm:else name="Name6">
              <dgm:alg type="cycle">
                <dgm:param type="stAng" val="45"/>
                <dgm:param type="spanAng" val="90"/>
                <dgm:param type="ctrShpMap" val="fNode"/>
              </dgm:alg>
            </dgm:else>
          </dgm:choose>
        </dgm:if>
        <dgm:else name="Name7">
          <dgm:choose name="Name8">
            <dgm:if name="Name9" axis="ch" ptType="node" func="cnt" op="lte" val="1">
              <dgm:alg type="cycle">
                <dgm:param type="stAng" val="-90"/>
                <dgm:param type="spanAng" val="-360"/>
                <dgm:param type="ctrShpMap" val="fNode"/>
              </dgm:alg>
            </dgm:if>
            <dgm:if name="Name10" axis="ch" ptType="node" func="cnt" op="equ" val="2">
              <dgm:alg type="cycle">
                <dgm:param type="stAng" val="-70"/>
                <dgm:param type="spanAng" val="-40"/>
                <dgm:param type="ctrShpMap" val="fNode"/>
              </dgm:alg>
            </dgm:if>
            <dgm:if name="Name11" axis="ch" ptType="node" func="cnt" op="equ" val="3">
              <dgm:alg type="cycle">
                <dgm:param type="stAng" val="-60"/>
                <dgm:param type="spanAng" val="-60"/>
                <dgm:param type="ctrShpMap" val="fNode"/>
              </dgm:alg>
            </dgm:if>
            <dgm:else name="Name12">
              <dgm:alg type="cycle">
                <dgm:param type="stAng" val="-45"/>
                <dgm:param type="spanAng" val="-90"/>
                <dgm:param type="ctrShpMap" val="fNode"/>
              </dgm:alg>
            </dgm:else>
          </dgm:choose>
        </dgm:else>
      </dgm:choose>
      <dgm:shape xmlns:r="http://schemas.openxmlformats.org/officeDocument/2006/relationships" r:blip="">
        <dgm:adjLst/>
      </dgm:shape>
      <dgm:presOf/>
      <dgm:constrLst>
        <dgm:constr type="sp" val="20"/>
        <dgm:constr type="w" for="ch" forName="centerShape" refType="w"/>
        <dgm:constr type="w" for="ch" forName="node" refType="w" refFor="ch" refForName="centerShape" fact="1.5"/>
        <dgm:constr type="sibSp" refType="w" refFor="ch" refForName="centerShape" op="equ" fact="0.08"/>
        <dgm:constr type="primFontSz" for="des" forName="parentNode" op="equ" val="65"/>
        <dgm:constr type="secFontSz" for="des" forName="childNode" op="equ" val="65"/>
      </dgm:constrLst>
      <dgm:ruleLst/>
      <dgm:choose name="Name13">
        <dgm:if name="Name14" axis="ch" ptType="node" hideLastTrans="0" func="cnt" op="gte" val="1">
          <dgm:layoutNode name="centerShape" styleLbl="node0">
            <dgm:alg type="composite"/>
            <dgm:shape xmlns:r="http://schemas.openxmlformats.org/officeDocument/2006/relationships" r:blip="">
              <dgm:adjLst/>
            </dgm:shape>
            <dgm:presOf axis="ch" ptType="node" cnt="1"/>
            <dgm:constrLst>
              <dgm:constr type="w" for="ch" forName="connSite" refType="w" fact="0.7"/>
              <dgm:constr type="h" for="ch" forName="connSite" refType="w" fact="0.7"/>
              <dgm:constr type="ctrX" for="ch" forName="connSite" refType="w" fact="0.5"/>
              <dgm:constr type="ctrY" for="ch" forName="connSite" refType="h" fact="0.5"/>
              <dgm:constr type="w" for="ch" forName="visible" refType="w"/>
              <dgm:constr type="h" for="ch" forName="visible" refType="w"/>
              <dgm:constr type="ctrX" for="ch" forName="visible" refType="w" fact="0.5"/>
              <dgm:constr type="ctrY" for="ch" forName="visible" refType="h" fact="0.5"/>
            </dgm:constrLst>
            <dgm:ruleLst/>
            <dgm:layoutNode name="connSite">
              <dgm:alg type="sp"/>
              <dgm:shape xmlns:r="http://schemas.openxmlformats.org/officeDocument/2006/relationships" type="ellipse" r:blip="" hideGeom="1">
                <dgm:adjLst/>
              </dgm:shape>
              <dgm:presOf/>
              <dgm:constrLst/>
              <dgm:ruleLst/>
            </dgm:layoutNode>
            <dgm:layoutNode name="visible">
              <dgm:alg type="sp"/>
              <dgm:shape xmlns:r="http://schemas.openxmlformats.org/officeDocument/2006/relationships" type="ellipse" r:blip="" blipPhldr="1">
                <dgm:adjLst/>
              </dgm:shape>
              <dgm:presOf/>
              <dgm:constrLst/>
              <dgm:ruleLst/>
            </dgm:layoutNode>
          </dgm:layoutNode>
        </dgm:if>
        <dgm:else name="Name15"/>
      </dgm:choose>
      <dgm:forEach name="Name16" axis="ch">
        <dgm:forEach name="Name17" axis="self" ptType="node">
          <dgm:layoutNode name="node">
            <dgm:alg type="composite"/>
            <dgm:shape xmlns:r="http://schemas.openxmlformats.org/officeDocument/2006/relationships" r:blip="">
              <dgm:adjLst/>
            </dgm:shape>
            <dgm:presOf/>
            <dgm:choose name="Name18">
              <dgm:if name="Name19" func="var" arg="dir" op="equ" val="norm">
                <dgm:constrLst>
                  <dgm:constr type="t" for="ch" forName="parentNode"/>
                  <dgm:constr type="l" for="ch" forName="parentNode"/>
                  <dgm:constr type="w" for="ch" forName="parentNode" refType="w" fact="0.4"/>
                  <dgm:constr type="h" for="ch" forName="parentNode" refType="w" refFor="ch" refForName="parentNode" op="equ"/>
                  <dgm:constr type="ctrY" for="ch" forName="childNode" refType="h" refFor="ch" refForName="parentNode" fact="0.5"/>
                  <dgm:constr type="l" for="ch" forName="childNode" refType="w" refFor="ch" refForName="parentNode" op="equ" fact="1.1"/>
                  <dgm:constr type="w" for="ch" forName="childNode" refType="w" fact="0.6"/>
                  <dgm:constr type="h" for="ch" forName="childNode" refType="h" refFor="ch" refForName="parentNode"/>
                </dgm:constrLst>
              </dgm:if>
              <dgm:else name="Name20">
                <dgm:constrLst>
                  <dgm:constr type="t" for="ch" forName="parentNode"/>
                  <dgm:constr type="r" for="ch" forName="parentNode" refType="w"/>
                  <dgm:constr type="w" for="ch" forName="parentNode" refType="w" fact="0.4"/>
                  <dgm:constr type="h" for="ch" forName="parentNode" refType="w" refFor="ch" refForName="parentNode" op="equ"/>
                  <dgm:constr type="ctrY" for="ch" forName="childNode" refType="h" refFor="ch" refForName="parentNode" fact="0.5"/>
                  <dgm:constr type="l" for="ch" forName="childNode"/>
                  <dgm:constr type="w" for="ch" forName="childNode" refType="w" fact="0.6"/>
                  <dgm:constr type="h" for="ch" forName="childNode" refType="h" refFor="ch" refForName="parentNode"/>
                </dgm:constrLst>
              </dgm:else>
            </dgm:choose>
            <dgm:ruleLst/>
            <dgm:layoutNode name="parentNode" styleLbl="node1">
              <dgm:varLst>
                <dgm:chMax val="1"/>
                <dgm:bulletEnabled val="1"/>
              </dgm:varLst>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childNode" styleLbl="revTx" moveWith="parentNode">
              <dgm:varLst>
                <dgm:bulletEnabled val="1"/>
              </dgm:varLst>
              <dgm:alg type="tx">
                <dgm:param type="stBulletLvl" val="1"/>
                <dgm:param type="txAnchorVertCh" val="mid"/>
              </dgm:alg>
              <dgm:choose name="Name21">
                <dgm:if name="Name22" axis="ch" ptType="node" func="cnt" op="gte" val="1">
                  <dgm:shape xmlns:r="http://schemas.openxmlformats.org/officeDocument/2006/relationships" type="rect" r:blip="">
                    <dgm:adjLst/>
                  </dgm:shape>
                </dgm:if>
                <dgm:else name="Name23">
                  <dgm:shape xmlns:r="http://schemas.openxmlformats.org/officeDocument/2006/relationships" type="rect" r:blip="" hideGeom="1">
                    <dgm:adjLst/>
                  </dgm:shape>
                </dgm:else>
              </dgm:choose>
              <dgm:presOf axis="des" ptType="node"/>
              <dgm:constrLst>
                <dgm:constr type="tMarg"/>
                <dgm:constr type="bMarg"/>
                <dgm:constr type="lMarg"/>
                <dgm:constr type="rMarg"/>
              </dgm:constrLst>
              <dgm:ruleLst>
                <dgm:rule type="secFontSz" val="5" fact="NaN" max="NaN"/>
              </dgm:ruleLst>
            </dgm:layoutNode>
          </dgm:layoutNode>
        </dgm:forEach>
        <dgm:forEach name="Name24" axis="self" ptType="parTrans" cnt="1">
          <dgm:layoutNode name="Name25">
            <dgm:alg type="conn">
              <dgm:param type="srcNode" val="connSite"/>
              <dgm:param type="dstNode" val="parentNode"/>
              <dgm:param type="dim" val="1D"/>
              <dgm:param type="endSty" val="noArr"/>
              <dgm:param type="begPts" val="auto"/>
              <dgm:param type="endPts" val="auto"/>
            </dgm:alg>
            <dgm:shape xmlns:r="http://schemas.openxmlformats.org/officeDocument/2006/relationships" type="conn" r:blip="" zOrderOff="-99">
              <dgm:adjLst/>
            </dgm:shape>
            <dgm:presOf axis="self"/>
            <dgm:constrLst>
              <dgm:constr type="connDist"/>
              <dgm:constr type="w" val="1"/>
              <dgm:constr type="h" val="5"/>
              <dgm:constr type="begPad"/>
              <dgm:constr type="endPad"/>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radial2#1">
  <dgm:title val=""/>
  <dgm:desc val=""/>
  <dgm:catLst>
    <dgm:cat type="relationship" pri="20000"/>
    <dgm:cat type="convert" pri="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ite">
    <dgm:varLst>
      <dgm:chMax val="5"/>
      <dgm:dir/>
      <dgm:animLvl val="ctr"/>
      <dgm:resizeHandles val="exact"/>
    </dgm:varLst>
    <dgm:alg type="composite"/>
    <dgm:shape xmlns:r="http://schemas.openxmlformats.org/officeDocument/2006/relationships" r:blip="">
      <dgm:adjLst/>
    </dgm:shape>
    <dgm:presOf/>
    <dgm:constrLst>
      <dgm:constr type="w" for="ch" forName="cycle" refType="w"/>
      <dgm:constr type="h" for="ch" forName="cycle" refType="h"/>
    </dgm:constrLst>
    <dgm:ruleLst/>
    <dgm:layoutNode name="cycle">
      <dgm:choose name="Name0">
        <dgm:if name="Name1" func="var" arg="dir" op="equ" val="norm">
          <dgm:choose name="Name2">
            <dgm:if name="Name3" axis="ch" ptType="node" func="cnt" op="lte" val="1">
              <dgm:alg type="cycle">
                <dgm:param type="stAng" val="90"/>
                <dgm:param type="spanAng" val="360"/>
                <dgm:param type="ctrShpMap" val="fNode"/>
              </dgm:alg>
            </dgm:if>
            <dgm:if name="Name4" axis="ch" ptType="node" func="cnt" op="equ" val="2">
              <dgm:alg type="cycle">
                <dgm:param type="stAng" val="70"/>
                <dgm:param type="spanAng" val="40"/>
                <dgm:param type="ctrShpMap" val="fNode"/>
              </dgm:alg>
            </dgm:if>
            <dgm:if name="Name5" axis="ch" ptType="node" func="cnt" op="equ" val="3">
              <dgm:alg type="cycle">
                <dgm:param type="stAng" val="60"/>
                <dgm:param type="spanAng" val="60"/>
                <dgm:param type="ctrShpMap" val="fNode"/>
              </dgm:alg>
            </dgm:if>
            <dgm:else name="Name6">
              <dgm:alg type="cycle">
                <dgm:param type="stAng" val="45"/>
                <dgm:param type="spanAng" val="90"/>
                <dgm:param type="ctrShpMap" val="fNode"/>
              </dgm:alg>
            </dgm:else>
          </dgm:choose>
        </dgm:if>
        <dgm:else name="Name7">
          <dgm:choose name="Name8">
            <dgm:if name="Name9" axis="ch" ptType="node" func="cnt" op="lte" val="1">
              <dgm:alg type="cycle">
                <dgm:param type="stAng" val="-90"/>
                <dgm:param type="spanAng" val="-360"/>
                <dgm:param type="ctrShpMap" val="fNode"/>
              </dgm:alg>
            </dgm:if>
            <dgm:if name="Name10" axis="ch" ptType="node" func="cnt" op="equ" val="2">
              <dgm:alg type="cycle">
                <dgm:param type="stAng" val="-70"/>
                <dgm:param type="spanAng" val="-40"/>
                <dgm:param type="ctrShpMap" val="fNode"/>
              </dgm:alg>
            </dgm:if>
            <dgm:if name="Name11" axis="ch" ptType="node" func="cnt" op="equ" val="3">
              <dgm:alg type="cycle">
                <dgm:param type="stAng" val="-60"/>
                <dgm:param type="spanAng" val="-60"/>
                <dgm:param type="ctrShpMap" val="fNode"/>
              </dgm:alg>
            </dgm:if>
            <dgm:else name="Name12">
              <dgm:alg type="cycle">
                <dgm:param type="stAng" val="-45"/>
                <dgm:param type="spanAng" val="-90"/>
                <dgm:param type="ctrShpMap" val="fNode"/>
              </dgm:alg>
            </dgm:else>
          </dgm:choose>
        </dgm:else>
      </dgm:choose>
      <dgm:shape xmlns:r="http://schemas.openxmlformats.org/officeDocument/2006/relationships" r:blip="">
        <dgm:adjLst/>
      </dgm:shape>
      <dgm:presOf/>
      <dgm:constrLst>
        <dgm:constr type="sp" val="20"/>
        <dgm:constr type="w" for="ch" forName="centerShape" refType="w"/>
        <dgm:constr type="w" for="ch" forName="node" refType="w" refFor="ch" refForName="centerShape" fact="1.5"/>
        <dgm:constr type="sibSp" refType="w" refFor="ch" refForName="centerShape" op="equ" fact="0.08"/>
        <dgm:constr type="primFontSz" for="des" forName="parentNode" op="equ" val="65"/>
        <dgm:constr type="secFontSz" for="des" forName="childNode" op="equ" val="65"/>
      </dgm:constrLst>
      <dgm:ruleLst/>
      <dgm:choose name="Name13">
        <dgm:if name="Name14" axis="ch" ptType="node" hideLastTrans="0" func="cnt" op="gte" val="1">
          <dgm:layoutNode name="centerShape" styleLbl="node0">
            <dgm:alg type="composite"/>
            <dgm:shape xmlns:r="http://schemas.openxmlformats.org/officeDocument/2006/relationships" r:blip="">
              <dgm:adjLst/>
            </dgm:shape>
            <dgm:presOf axis="ch" ptType="node" cnt="1"/>
            <dgm:constrLst>
              <dgm:constr type="w" for="ch" forName="connSite" refType="w" fact="0.7"/>
              <dgm:constr type="h" for="ch" forName="connSite" refType="w" fact="0.7"/>
              <dgm:constr type="ctrX" for="ch" forName="connSite" refType="w" fact="0.5"/>
              <dgm:constr type="ctrY" for="ch" forName="connSite" refType="h" fact="0.5"/>
              <dgm:constr type="w" for="ch" forName="visible" refType="w"/>
              <dgm:constr type="h" for="ch" forName="visible" refType="w"/>
              <dgm:constr type="ctrX" for="ch" forName="visible" refType="w" fact="0.5"/>
              <dgm:constr type="ctrY" for="ch" forName="visible" refType="h" fact="0.5"/>
            </dgm:constrLst>
            <dgm:ruleLst/>
            <dgm:layoutNode name="connSite">
              <dgm:alg type="sp"/>
              <dgm:shape xmlns:r="http://schemas.openxmlformats.org/officeDocument/2006/relationships" type="ellipse" r:blip="" hideGeom="1">
                <dgm:adjLst/>
              </dgm:shape>
              <dgm:presOf/>
              <dgm:constrLst/>
              <dgm:ruleLst/>
            </dgm:layoutNode>
            <dgm:layoutNode name="visible">
              <dgm:alg type="sp"/>
              <dgm:shape xmlns:r="http://schemas.openxmlformats.org/officeDocument/2006/relationships" type="ellipse" r:blip="" blipPhldr="1">
                <dgm:adjLst/>
              </dgm:shape>
              <dgm:presOf/>
              <dgm:constrLst/>
              <dgm:ruleLst/>
            </dgm:layoutNode>
          </dgm:layoutNode>
        </dgm:if>
        <dgm:else name="Name15"/>
      </dgm:choose>
      <dgm:forEach name="Name16" axis="ch">
        <dgm:forEach name="Name17" axis="self" ptType="node">
          <dgm:layoutNode name="node">
            <dgm:alg type="composite"/>
            <dgm:shape xmlns:r="http://schemas.openxmlformats.org/officeDocument/2006/relationships" r:blip="">
              <dgm:adjLst/>
            </dgm:shape>
            <dgm:presOf/>
            <dgm:choose name="Name18">
              <dgm:if name="Name19" func="var" arg="dir" op="equ" val="norm">
                <dgm:constrLst>
                  <dgm:constr type="t" for="ch" forName="parentNode"/>
                  <dgm:constr type="l" for="ch" forName="parentNode"/>
                  <dgm:constr type="w" for="ch" forName="parentNode" refType="w" fact="0.4"/>
                  <dgm:constr type="h" for="ch" forName="parentNode" refType="w" refFor="ch" refForName="parentNode" op="equ"/>
                  <dgm:constr type="ctrY" for="ch" forName="childNode" refType="h" refFor="ch" refForName="parentNode" fact="0.5"/>
                  <dgm:constr type="l" for="ch" forName="childNode" refType="w" refFor="ch" refForName="parentNode" op="equ" fact="1.1"/>
                  <dgm:constr type="w" for="ch" forName="childNode" refType="w" fact="0.6"/>
                  <dgm:constr type="h" for="ch" forName="childNode" refType="h" refFor="ch" refForName="parentNode"/>
                </dgm:constrLst>
              </dgm:if>
              <dgm:else name="Name20">
                <dgm:constrLst>
                  <dgm:constr type="t" for="ch" forName="parentNode"/>
                  <dgm:constr type="r" for="ch" forName="parentNode" refType="w"/>
                  <dgm:constr type="w" for="ch" forName="parentNode" refType="w" fact="0.4"/>
                  <dgm:constr type="h" for="ch" forName="parentNode" refType="w" refFor="ch" refForName="parentNode" op="equ"/>
                  <dgm:constr type="ctrY" for="ch" forName="childNode" refType="h" refFor="ch" refForName="parentNode" fact="0.5"/>
                  <dgm:constr type="l" for="ch" forName="childNode"/>
                  <dgm:constr type="w" for="ch" forName="childNode" refType="w" fact="0.6"/>
                  <dgm:constr type="h" for="ch" forName="childNode" refType="h" refFor="ch" refForName="parentNode"/>
                </dgm:constrLst>
              </dgm:else>
            </dgm:choose>
            <dgm:ruleLst/>
            <dgm:layoutNode name="parentNode" styleLbl="node1">
              <dgm:varLst>
                <dgm:chMax val="1"/>
                <dgm:bulletEnabled val="1"/>
              </dgm:varLst>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childNode" styleLbl="revTx" moveWith="parentNode">
              <dgm:varLst>
                <dgm:bulletEnabled val="1"/>
              </dgm:varLst>
              <dgm:alg type="tx">
                <dgm:param type="stBulletLvl" val="1"/>
                <dgm:param type="txAnchorVertCh" val="mid"/>
              </dgm:alg>
              <dgm:choose name="Name21">
                <dgm:if name="Name22" axis="ch" ptType="node" func="cnt" op="gte" val="1">
                  <dgm:shape xmlns:r="http://schemas.openxmlformats.org/officeDocument/2006/relationships" type="rect" r:blip="">
                    <dgm:adjLst/>
                  </dgm:shape>
                </dgm:if>
                <dgm:else name="Name23">
                  <dgm:shape xmlns:r="http://schemas.openxmlformats.org/officeDocument/2006/relationships" type="rect" r:blip="" hideGeom="1">
                    <dgm:adjLst/>
                  </dgm:shape>
                </dgm:else>
              </dgm:choose>
              <dgm:presOf axis="des" ptType="node"/>
              <dgm:constrLst>
                <dgm:constr type="tMarg"/>
                <dgm:constr type="bMarg"/>
                <dgm:constr type="lMarg"/>
                <dgm:constr type="rMarg"/>
              </dgm:constrLst>
              <dgm:ruleLst>
                <dgm:rule type="secFontSz" val="5" fact="NaN" max="NaN"/>
              </dgm:ruleLst>
            </dgm:layoutNode>
          </dgm:layoutNode>
        </dgm:forEach>
        <dgm:forEach name="Name24" axis="self" ptType="parTrans" cnt="1">
          <dgm:layoutNode name="Name25">
            <dgm:alg type="conn">
              <dgm:param type="srcNode" val="connSite"/>
              <dgm:param type="dstNode" val="parentNode"/>
              <dgm:param type="dim" val="1D"/>
              <dgm:param type="endSty" val="noArr"/>
              <dgm:param type="begPts" val="auto"/>
              <dgm:param type="endPts" val="auto"/>
            </dgm:alg>
            <dgm:shape xmlns:r="http://schemas.openxmlformats.org/officeDocument/2006/relationships" type="conn" r:blip="" zOrderOff="-99">
              <dgm:adjLst/>
            </dgm:shape>
            <dgm:presOf axis="self"/>
            <dgm:constrLst>
              <dgm:constr type="connDist"/>
              <dgm:constr type="w" val="1"/>
              <dgm:constr type="h" val="5"/>
              <dgm:constr type="begPad"/>
              <dgm:constr type="endPad"/>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2#1">
  <dgm:title val=""/>
  <dgm:desc val=""/>
  <dgm:catLst>
    <dgm:cat type="simple" pri="102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1">
  <dgm:title val=""/>
  <dgm:desc val=""/>
  <dgm:catLst>
    <dgm:cat type="simple" pri="102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FCCE63CB-6D87-4256-AA1A-EED826DB013F}" type="datetimeFigureOut">
              <a:rPr lang="zh-CN" altLang="en-US" smtClean="0"/>
              <a:t>2022/11/10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7DACDD5-075F-41F7-8B2E-76CFBFBB1C36}"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FCCE63CB-6D87-4256-AA1A-EED826DB013F}" type="datetimeFigureOut">
              <a:rPr lang="zh-CN" altLang="en-US" smtClean="0"/>
              <a:t>2022/11/10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7DACDD5-075F-41F7-8B2E-76CFBFBB1C36}"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FCCE63CB-6D87-4256-AA1A-EED826DB013F}" type="datetimeFigureOut">
              <a:rPr lang="zh-CN" altLang="en-US" smtClean="0"/>
              <a:t>2022/11/10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7DACDD5-075F-41F7-8B2E-76CFBFBB1C36}"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82F288E0-7875-42C4-84C8-98DBBD3BF4D2}" type="datetimeFigureOut">
              <a:rPr lang="zh-CN" altLang="en-US" smtClean="0"/>
              <a:t>2022/11/10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82F288E0-7875-42C4-84C8-98DBBD3BF4D2}" type="datetimeFigureOut">
              <a:rPr lang="zh-CN" altLang="en-US" smtClean="0"/>
              <a:t>2022/11/10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82F288E0-7875-42C4-84C8-98DBBD3BF4D2}" type="datetimeFigureOut">
              <a:rPr lang="zh-CN" altLang="en-US" smtClean="0"/>
              <a:t>2022/11/10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82F288E0-7875-42C4-84C8-98DBBD3BF4D2}" type="datetimeFigureOut">
              <a:rPr lang="zh-CN" altLang="en-US" smtClean="0"/>
              <a:t>2022/11/10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1186774" y="1778438"/>
            <a:ext cx="4873574"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p>
        </p:txBody>
      </p:sp>
      <p:sp>
        <p:nvSpPr>
          <p:cNvPr id="4" name="内容占位符 3"/>
          <p:cNvSpPr>
            <a:spLocks noGrp="1"/>
          </p:cNvSpPr>
          <p:nvPr>
            <p:ph sz="half" idx="2"/>
          </p:nvPr>
        </p:nvSpPr>
        <p:spPr>
          <a:xfrm>
            <a:off x="1186774" y="2665379"/>
            <a:ext cx="4873574" cy="352428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256938" y="1778438"/>
            <a:ext cx="4897576"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p>
        </p:txBody>
      </p:sp>
      <p:sp>
        <p:nvSpPr>
          <p:cNvPr id="6" name="内容占位符 5"/>
          <p:cNvSpPr>
            <a:spLocks noGrp="1"/>
          </p:cNvSpPr>
          <p:nvPr>
            <p:ph sz="quarter" idx="4"/>
          </p:nvPr>
        </p:nvSpPr>
        <p:spPr>
          <a:xfrm>
            <a:off x="6256938" y="2665379"/>
            <a:ext cx="4897576" cy="352428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82F288E0-7875-42C4-84C8-98DBBD3BF4D2}" type="datetimeFigureOut">
              <a:rPr lang="zh-CN" altLang="en-US" smtClean="0"/>
              <a:t>2022/11/10</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82F288E0-7875-42C4-84C8-98DBBD3BF4D2}" type="datetimeFigureOut">
              <a:rPr lang="zh-CN" altLang="en-US" smtClean="0"/>
              <a:t>2022/11/10</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2F288E0-7875-42C4-84C8-98DBBD3BF4D2}" type="datetimeFigureOut">
              <a:rPr lang="zh-CN" altLang="en-US" smtClean="0"/>
              <a:t>2022/11/10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4165349" cy="3811588"/>
          </a:xfr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82F288E0-7875-42C4-84C8-98DBBD3BF4D2}" type="datetimeFigureOut">
              <a:rPr lang="zh-CN" altLang="en-US" smtClean="0"/>
              <a:t>2022/11/10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hasCustomPrompt="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FCCE63CB-6D87-4256-AA1A-EED826DB013F}" type="datetimeFigureOut">
              <a:rPr lang="zh-CN" altLang="en-US" smtClean="0"/>
              <a:t>2022/11/10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7DACDD5-075F-41F7-8B2E-76CFBFBB1C36}" type="slidenum">
              <a:rPr lang="zh-CN" altLang="en-US" smtClean="0"/>
              <a:t>‹#›</a:t>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82F288E0-7875-42C4-84C8-98DBBD3BF4D2}" type="datetimeFigureOut">
              <a:rPr lang="zh-CN" altLang="en-US" smtClean="0"/>
              <a:t>2022/11/10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38200" y="365125"/>
            <a:ext cx="10515600" cy="58118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 name="日期占位符 2"/>
          <p:cNvSpPr>
            <a:spLocks noGrp="1"/>
          </p:cNvSpPr>
          <p:nvPr>
            <p:ph type="dt" sz="half" idx="10"/>
          </p:nvPr>
        </p:nvSpPr>
        <p:spPr/>
        <p:txBody>
          <a:bodyPr/>
          <a:lstStyle/>
          <a:p>
            <a:fld id="{82F288E0-7875-42C4-84C8-98DBBD3BF4D2}" type="datetimeFigureOut">
              <a:rPr lang="zh-CN" altLang="en-US" smtClean="0"/>
              <a:t>2022/11/10</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FCCE63CB-6D87-4256-AA1A-EED826DB013F}" type="datetimeFigureOut">
              <a:rPr lang="zh-CN" altLang="en-US" smtClean="0"/>
              <a:t>2022/11/10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7DACDD5-075F-41F7-8B2E-76CFBFBB1C36}"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FCCE63CB-6D87-4256-AA1A-EED826DB013F}" type="datetimeFigureOut">
              <a:rPr lang="zh-CN" altLang="en-US" smtClean="0"/>
              <a:t>2022/11/10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7DACDD5-075F-41F7-8B2E-76CFBFBB1C36}"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FCCE63CB-6D87-4256-AA1A-EED826DB013F}" type="datetimeFigureOut">
              <a:rPr lang="zh-CN" altLang="en-US" smtClean="0"/>
              <a:t>2022/11/10</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C7DACDD5-075F-41F7-8B2E-76CFBFBB1C36}"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FCCE63CB-6D87-4256-AA1A-EED826DB013F}" type="datetimeFigureOut">
              <a:rPr lang="zh-CN" altLang="en-US" smtClean="0"/>
              <a:t>2022/11/10</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C7DACDD5-075F-41F7-8B2E-76CFBFBB1C36}"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FCCE63CB-6D87-4256-AA1A-EED826DB013F}" type="datetimeFigureOut">
              <a:rPr lang="zh-CN" altLang="en-US" smtClean="0"/>
              <a:t>2022/11/10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C7DACDD5-075F-41F7-8B2E-76CFBFBB1C36}"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FCCE63CB-6D87-4256-AA1A-EED826DB013F}" type="datetimeFigureOut">
              <a:rPr lang="zh-CN" altLang="en-US" smtClean="0"/>
              <a:t>2022/11/10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7DACDD5-075F-41F7-8B2E-76CFBFBB1C36}"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FCCE63CB-6D87-4256-AA1A-EED826DB013F}" type="datetimeFigureOut">
              <a:rPr lang="zh-CN" altLang="en-US" smtClean="0"/>
              <a:t>2022/11/10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7DACDD5-075F-41F7-8B2E-76CFBFBB1C36}"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theme" Target="../theme/theme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CCE63CB-6D87-4256-AA1A-EED826DB013F}" type="datetimeFigureOut">
              <a:rPr lang="zh-CN" altLang="en-US" smtClean="0"/>
              <a:t>2022/11/10</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7DACDD5-075F-41F7-8B2E-76CFBFBB1C36}"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F288E0-7875-42C4-84C8-98DBBD3BF4D2}" type="datetimeFigureOut">
              <a:rPr lang="zh-CN" altLang="en-US" smtClean="0"/>
              <a:t>2022/11/10</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9BB5D0-35E4-459D-AEF3-FE4D7C45CC19}"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ags" Target="../tags/tag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18.jpe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3.png"/><Relationship Id="rId3" Type="http://schemas.openxmlformats.org/officeDocument/2006/relationships/diagramData" Target="../diagrams/data1.xml"/><Relationship Id="rId7" Type="http://schemas.microsoft.com/office/2007/relationships/diagramDrawing" Target="../diagrams/drawing1.xml"/><Relationship Id="rId12" Type="http://schemas.openxmlformats.org/officeDocument/2006/relationships/image" Target="../media/image23.png"/><Relationship Id="rId2" Type="http://schemas.openxmlformats.org/officeDocument/2006/relationships/image" Target="../media/image4.jpeg"/><Relationship Id="rId1" Type="http://schemas.openxmlformats.org/officeDocument/2006/relationships/slideLayout" Target="../slideLayouts/slideLayout1.xml"/><Relationship Id="rId6" Type="http://schemas.openxmlformats.org/officeDocument/2006/relationships/diagramColors" Target="../diagrams/colors1.xml"/><Relationship Id="rId11" Type="http://schemas.openxmlformats.org/officeDocument/2006/relationships/image" Target="../media/image22.png"/><Relationship Id="rId5" Type="http://schemas.openxmlformats.org/officeDocument/2006/relationships/diagramQuickStyle" Target="../diagrams/quickStyle1.xml"/><Relationship Id="rId10" Type="http://schemas.openxmlformats.org/officeDocument/2006/relationships/image" Target="../media/image21.png"/><Relationship Id="rId4" Type="http://schemas.openxmlformats.org/officeDocument/2006/relationships/diagramLayout" Target="../diagrams/layout1.xml"/><Relationship Id="rId9" Type="http://schemas.microsoft.com/office/2007/relationships/hdphoto" Target="../media/hdphoto1.wdp"/><Relationship Id="rId1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25.png"/><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27.jpe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29.png"/><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3.png"/><Relationship Id="rId3" Type="http://schemas.openxmlformats.org/officeDocument/2006/relationships/diagramData" Target="../diagrams/data2.xml"/><Relationship Id="rId7" Type="http://schemas.microsoft.com/office/2007/relationships/diagramDrawing" Target="../diagrams/drawing2.xml"/><Relationship Id="rId12" Type="http://schemas.openxmlformats.org/officeDocument/2006/relationships/image" Target="../media/image23.png"/><Relationship Id="rId2" Type="http://schemas.openxmlformats.org/officeDocument/2006/relationships/image" Target="../media/image4.jpeg"/><Relationship Id="rId1" Type="http://schemas.openxmlformats.org/officeDocument/2006/relationships/slideLayout" Target="../slideLayouts/slideLayout1.xml"/><Relationship Id="rId6" Type="http://schemas.openxmlformats.org/officeDocument/2006/relationships/diagramColors" Target="../diagrams/colors2.xml"/><Relationship Id="rId11" Type="http://schemas.openxmlformats.org/officeDocument/2006/relationships/image" Target="../media/image22.png"/><Relationship Id="rId5" Type="http://schemas.openxmlformats.org/officeDocument/2006/relationships/diagramQuickStyle" Target="../diagrams/quickStyle2.xml"/><Relationship Id="rId15" Type="http://schemas.openxmlformats.org/officeDocument/2006/relationships/image" Target="../media/image2.png"/><Relationship Id="rId10" Type="http://schemas.openxmlformats.org/officeDocument/2006/relationships/image" Target="../media/image21.png"/><Relationship Id="rId4" Type="http://schemas.openxmlformats.org/officeDocument/2006/relationships/diagramLayout" Target="../diagrams/layout2.xml"/><Relationship Id="rId9" Type="http://schemas.microsoft.com/office/2007/relationships/hdphoto" Target="../media/hdphoto1.wdp"/><Relationship Id="rId14" Type="http://schemas.openxmlformats.org/officeDocument/2006/relationships/image" Target="../media/image30.jpe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32.jpeg"/><Relationship Id="rId4" Type="http://schemas.openxmlformats.org/officeDocument/2006/relationships/image" Target="../media/image31.jpeg"/></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33.jpeg"/></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33.jpe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34.jpg"/></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35.png"/></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36.png"/></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37.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38.png"/></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40.jpeg"/><Relationship Id="rId4" Type="http://schemas.openxmlformats.org/officeDocument/2006/relationships/image" Target="../media/image39.jpeg"/></Relationships>
</file>

<file path=ppt/slides/_rels/slide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33.jpeg"/><Relationship Id="rId4" Type="http://schemas.openxmlformats.org/officeDocument/2006/relationships/image" Target="../media/image41.png"/></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Layout" Target="../slideLayouts/slideLayout1.xml"/><Relationship Id="rId5" Type="http://schemas.openxmlformats.org/officeDocument/2006/relationships/image" Target="../media/image42.png"/><Relationship Id="rId4" Type="http://schemas.openxmlformats.org/officeDocument/2006/relationships/image" Target="../media/image3.png"/></Relationships>
</file>

<file path=ppt/slides/_rels/slide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43.png"/></Relationships>
</file>

<file path=ppt/slides/_rels/slide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44.jpeg"/></Relationships>
</file>

<file path=ppt/slides/_rels/slide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2.png"/><Relationship Id="rId7" Type="http://schemas.openxmlformats.org/officeDocument/2006/relationships/image" Target="../media/image7.png"/><Relationship Id="rId2" Type="http://schemas.openxmlformats.org/officeDocument/2006/relationships/image" Target="../media/image4.jpeg"/><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45.jpeg"/></Relationships>
</file>

<file path=ppt/slides/_rels/slide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46.png"/></Relationships>
</file>

<file path=ppt/slides/_rels/slide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47.png"/></Relationships>
</file>

<file path=ppt/slides/_rels/slide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10.jpeg"/><Relationship Id="rId4" Type="http://schemas.openxmlformats.org/officeDocument/2006/relationships/image" Target="../media/image9.jpe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Layout" Target="../slideLayouts/slideLayout1.xml"/><Relationship Id="rId6" Type="http://schemas.openxmlformats.org/officeDocument/2006/relationships/image" Target="../media/image15.jpeg"/><Relationship Id="rId5" Type="http://schemas.openxmlformats.org/officeDocument/2006/relationships/image" Target="../media/image14.jpeg"/><Relationship Id="rId4" Type="http://schemas.openxmlformats.org/officeDocument/2006/relationships/image" Target="../media/image13.jpe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17.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542" y="42756"/>
            <a:ext cx="12192000" cy="6858000"/>
          </a:xfrm>
          <a:prstGeom prst="rect">
            <a:avLst/>
          </a:prstGeom>
        </p:spPr>
      </p:pic>
      <p:grpSp>
        <p:nvGrpSpPr>
          <p:cNvPr id="27" name="组合 26"/>
          <p:cNvGrpSpPr/>
          <p:nvPr/>
        </p:nvGrpSpPr>
        <p:grpSpPr>
          <a:xfrm>
            <a:off x="1729155" y="2293832"/>
            <a:ext cx="8902161" cy="1672611"/>
            <a:chOff x="1740517" y="2163103"/>
            <a:chExt cx="8488917" cy="1673565"/>
          </a:xfrm>
        </p:grpSpPr>
        <p:sp>
          <p:nvSpPr>
            <p:cNvPr id="7" name="文本框 6"/>
            <p:cNvSpPr txBox="1"/>
            <p:nvPr/>
          </p:nvSpPr>
          <p:spPr>
            <a:xfrm>
              <a:off x="1740517" y="2163103"/>
              <a:ext cx="8488917" cy="92385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5400" dirty="0">
                  <a:solidFill>
                    <a:srgbClr val="38866A"/>
                  </a:solidFill>
                  <a:latin typeface="方正清刻本悦宋简体" panose="02000000000000000000" pitchFamily="2" charset="-122"/>
                  <a:ea typeface="方正清刻本悦宋简体" panose="02000000000000000000" pitchFamily="2" charset="-122"/>
                  <a:cs typeface="萝莉体 第二版" panose="02000500000000000000" pitchFamily="2" charset="-122"/>
                </a:rPr>
                <a:t>小国大业</a:t>
              </a:r>
            </a:p>
          </p:txBody>
        </p:sp>
        <p:sp>
          <p:nvSpPr>
            <p:cNvPr id="8" name="文本框 7"/>
            <p:cNvSpPr txBox="1"/>
            <p:nvPr/>
          </p:nvSpPr>
          <p:spPr>
            <a:xfrm>
              <a:off x="1965372" y="2954502"/>
              <a:ext cx="8244158" cy="369332"/>
            </a:xfrm>
            <a:prstGeom prst="rect">
              <a:avLst/>
            </a:prstGeom>
            <a:noFill/>
            <a:ln w="3175">
              <a:noFill/>
              <a:prstDash val="solid"/>
            </a:ln>
          </p:spPr>
          <p:txBody>
            <a:bodyPr wrap="square" rtlCol="0">
              <a:spAutoFit/>
            </a:bodyPr>
            <a:lstStyle>
              <a:defPPr>
                <a:defRPr lang="zh-CN"/>
              </a:defPPr>
              <a:lvl1pPr algn="ctr">
                <a:defRPr sz="6000" b="1">
                  <a:blipFill dpi="0" rotWithShape="1">
                    <a:blip r:embed="rId4"/>
                    <a:srcRect/>
                    <a:stretch>
                      <a:fillRect/>
                    </a:stretch>
                  </a:blipFill>
                </a:defRPr>
              </a:lvl1pPr>
            </a:lstStyle>
            <a:p>
              <a:r>
                <a:rPr lang="en-US" altLang="zh-CN" sz="1800" b="0" dirty="0">
                  <a:solidFill>
                    <a:srgbClr val="38866A"/>
                  </a:solidFill>
                  <a:latin typeface="方正清刻本悦宋简体" panose="02000000000000000000" pitchFamily="2" charset="-122"/>
                  <a:ea typeface="方正清刻本悦宋简体" panose="02000000000000000000" pitchFamily="2" charset="-122"/>
                  <a:cs typeface="Arial" panose="020B0604020202020204" pitchFamily="34" charset="0"/>
                </a:rPr>
                <a:t>				——</a:t>
              </a:r>
              <a:r>
                <a:rPr lang="zh-CN" altLang="en-US" sz="1800" b="0" dirty="0">
                  <a:solidFill>
                    <a:srgbClr val="38866A"/>
                  </a:solidFill>
                  <a:latin typeface="方正清刻本悦宋简体" panose="02000000000000000000" pitchFamily="2" charset="-122"/>
                  <a:ea typeface="方正清刻本悦宋简体" panose="02000000000000000000" pitchFamily="2" charset="-122"/>
                  <a:cs typeface="Arial" panose="020B0604020202020204" pitchFamily="34" charset="0"/>
                </a:rPr>
                <a:t>荷兰国别研究</a:t>
              </a:r>
            </a:p>
          </p:txBody>
        </p:sp>
        <p:sp>
          <p:nvSpPr>
            <p:cNvPr id="9" name="文本框 6"/>
            <p:cNvSpPr txBox="1"/>
            <p:nvPr/>
          </p:nvSpPr>
          <p:spPr>
            <a:xfrm>
              <a:off x="3527766" y="3436330"/>
              <a:ext cx="2559685" cy="40033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000" dirty="0">
                  <a:solidFill>
                    <a:srgbClr val="38866A"/>
                  </a:solidFill>
                  <a:latin typeface="方正清刻本悦宋简体" panose="02000000000000000000" pitchFamily="2" charset="-122"/>
                  <a:ea typeface="方正清刻本悦宋简体" panose="02000000000000000000" pitchFamily="2" charset="-122"/>
                  <a:cs typeface="萝莉体 第二版" panose="02000500000000000000" pitchFamily="2" charset="-122"/>
                </a:rPr>
                <a:t>20342048-</a:t>
              </a:r>
              <a:r>
                <a:rPr lang="zh-CN" altLang="en-US" sz="2000" dirty="0">
                  <a:solidFill>
                    <a:srgbClr val="38866A"/>
                  </a:solidFill>
                  <a:latin typeface="方正清刻本悦宋简体" panose="02000000000000000000" pitchFamily="2" charset="-122"/>
                  <a:ea typeface="方正清刻本悦宋简体" panose="02000000000000000000" pitchFamily="2" charset="-122"/>
                  <a:cs typeface="萝莉体 第二版" panose="02000500000000000000" pitchFamily="2" charset="-122"/>
                </a:rPr>
                <a:t>许力铭</a:t>
              </a:r>
            </a:p>
          </p:txBody>
        </p:sp>
        <p:sp>
          <p:nvSpPr>
            <p:cNvPr id="10" name="文本框 7"/>
            <p:cNvSpPr txBox="1"/>
            <p:nvPr/>
          </p:nvSpPr>
          <p:spPr>
            <a:xfrm>
              <a:off x="6397966" y="3436330"/>
              <a:ext cx="2967355" cy="39878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000" dirty="0">
                  <a:solidFill>
                    <a:srgbClr val="38866A"/>
                  </a:solidFill>
                  <a:latin typeface="方正清刻本悦宋简体" panose="02000000000000000000" pitchFamily="2" charset="-122"/>
                  <a:ea typeface="方正清刻本悦宋简体" panose="02000000000000000000" pitchFamily="2" charset="-122"/>
                  <a:cs typeface="萝莉体 第二版" panose="02000500000000000000" pitchFamily="2" charset="-122"/>
                </a:rPr>
                <a:t>21311158-</a:t>
              </a:r>
              <a:r>
                <a:rPr lang="zh-CN" altLang="en-US" sz="2000" dirty="0">
                  <a:solidFill>
                    <a:srgbClr val="38866A"/>
                  </a:solidFill>
                  <a:latin typeface="方正清刻本悦宋简体" panose="02000000000000000000" pitchFamily="2" charset="-122"/>
                  <a:ea typeface="方正清刻本悦宋简体" panose="02000000000000000000" pitchFamily="2" charset="-122"/>
                  <a:cs typeface="萝莉体 第二版" panose="02000500000000000000" pitchFamily="2" charset="-122"/>
                </a:rPr>
                <a:t>李杰</a:t>
              </a:r>
            </a:p>
          </p:txBody>
        </p:sp>
      </p:grpSp>
      <p:grpSp>
        <p:nvGrpSpPr>
          <p:cNvPr id="30" name="组合 29"/>
          <p:cNvGrpSpPr/>
          <p:nvPr/>
        </p:nvGrpSpPr>
        <p:grpSpPr>
          <a:xfrm>
            <a:off x="1973920" y="1983015"/>
            <a:ext cx="8488925" cy="2624154"/>
            <a:chOff x="1973921" y="1852386"/>
            <a:chExt cx="8244142" cy="2351314"/>
          </a:xfrm>
        </p:grpSpPr>
        <p:cxnSp>
          <p:nvCxnSpPr>
            <p:cNvPr id="12" name="直接连接符 11"/>
            <p:cNvCxnSpPr/>
            <p:nvPr/>
          </p:nvCxnSpPr>
          <p:spPr>
            <a:xfrm>
              <a:off x="1973921" y="1852386"/>
              <a:ext cx="2564670" cy="0"/>
            </a:xfrm>
            <a:prstGeom prst="line">
              <a:avLst/>
            </a:prstGeom>
            <a:ln w="19050" cap="rnd">
              <a:solidFill>
                <a:srgbClr val="38866A"/>
              </a:solidFill>
              <a:round/>
              <a:tailEnd type="ova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1973921" y="4203700"/>
              <a:ext cx="3759535" cy="0"/>
            </a:xfrm>
            <a:prstGeom prst="line">
              <a:avLst/>
            </a:prstGeom>
            <a:ln w="19050" cap="rnd">
              <a:solidFill>
                <a:srgbClr val="38866A"/>
              </a:solidFill>
              <a:round/>
              <a:tailEnd type="ova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V="1">
              <a:off x="1973921" y="1852386"/>
              <a:ext cx="0" cy="2351314"/>
            </a:xfrm>
            <a:prstGeom prst="line">
              <a:avLst/>
            </a:prstGeom>
            <a:ln w="19050" cap="rnd">
              <a:solidFill>
                <a:srgbClr val="38866A"/>
              </a:solidFill>
              <a:round/>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H="1">
              <a:off x="6680431" y="4203700"/>
              <a:ext cx="3537632" cy="0"/>
            </a:xfrm>
            <a:prstGeom prst="line">
              <a:avLst/>
            </a:prstGeom>
            <a:ln w="19050" cap="rnd">
              <a:solidFill>
                <a:srgbClr val="38866A"/>
              </a:solidFill>
              <a:round/>
              <a:tailEnd type="ova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H="1">
              <a:off x="5460861" y="1852386"/>
              <a:ext cx="4757202" cy="0"/>
            </a:xfrm>
            <a:prstGeom prst="line">
              <a:avLst/>
            </a:prstGeom>
            <a:ln w="19050" cap="rnd">
              <a:solidFill>
                <a:srgbClr val="38866A"/>
              </a:solidFill>
              <a:round/>
              <a:tailEnd type="ova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a:off x="10218062" y="1852386"/>
              <a:ext cx="0" cy="2351314"/>
            </a:xfrm>
            <a:prstGeom prst="line">
              <a:avLst/>
            </a:prstGeom>
            <a:ln w="19050" cap="rnd">
              <a:solidFill>
                <a:srgbClr val="38866A"/>
              </a:solidFill>
              <a:round/>
            </a:ln>
          </p:spPr>
          <p:style>
            <a:lnRef idx="1">
              <a:schemeClr val="accent1"/>
            </a:lnRef>
            <a:fillRef idx="0">
              <a:schemeClr val="accent1"/>
            </a:fillRef>
            <a:effectRef idx="0">
              <a:schemeClr val="accent1"/>
            </a:effectRef>
            <a:fontRef idx="minor">
              <a:schemeClr val="tx1"/>
            </a:fontRef>
          </p:style>
        </p:cxnSp>
      </p:grpSp>
      <p:cxnSp>
        <p:nvCxnSpPr>
          <p:cNvPr id="36" name="直接连接符 35"/>
          <p:cNvCxnSpPr/>
          <p:nvPr/>
        </p:nvCxnSpPr>
        <p:spPr>
          <a:xfrm flipV="1">
            <a:off x="735794" y="3285462"/>
            <a:ext cx="1634644" cy="1753327"/>
          </a:xfrm>
          <a:prstGeom prst="line">
            <a:avLst/>
          </a:prstGeom>
          <a:ln w="19050" cap="rnd">
            <a:solidFill>
              <a:srgbClr val="38866A"/>
            </a:solidFill>
            <a:round/>
            <a:tailEnd type="ova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flipV="1">
            <a:off x="9092563" y="3343041"/>
            <a:ext cx="1634644" cy="1753327"/>
          </a:xfrm>
          <a:prstGeom prst="line">
            <a:avLst/>
          </a:prstGeom>
          <a:ln w="19050" cap="rnd">
            <a:solidFill>
              <a:srgbClr val="38866A"/>
            </a:solidFill>
            <a:round/>
            <a:tailEnd type="oval"/>
          </a:ln>
        </p:spPr>
        <p:style>
          <a:lnRef idx="1">
            <a:schemeClr val="accent1"/>
          </a:lnRef>
          <a:fillRef idx="0">
            <a:schemeClr val="accent1"/>
          </a:fillRef>
          <a:effectRef idx="0">
            <a:schemeClr val="accent1"/>
          </a:effectRef>
          <a:fontRef idx="minor">
            <a:schemeClr val="tx1"/>
          </a:fontRef>
        </p:style>
      </p:cxnSp>
      <p:pic>
        <p:nvPicPr>
          <p:cNvPr id="5" name="图片 4" descr="中山大学logo"/>
          <p:cNvPicPr>
            <a:picLocks noChangeAspect="1"/>
          </p:cNvPicPr>
          <p:nvPr/>
        </p:nvPicPr>
        <p:blipFill>
          <a:blip r:embed="rId5"/>
          <a:stretch>
            <a:fillRect/>
          </a:stretch>
        </p:blipFill>
        <p:spPr>
          <a:xfrm>
            <a:off x="5457972" y="385851"/>
            <a:ext cx="1222459" cy="1222459"/>
          </a:xfrm>
          <a:prstGeom prst="rect">
            <a:avLst/>
          </a:prstGeom>
        </p:spPr>
      </p:pic>
    </p:spTree>
    <p:custDataLst>
      <p:tags r:id="rId1"/>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7" name="组合 6"/>
          <p:cNvGrpSpPr/>
          <p:nvPr/>
        </p:nvGrpSpPr>
        <p:grpSpPr>
          <a:xfrm>
            <a:off x="6556111" y="1420311"/>
            <a:ext cx="3217884" cy="3500146"/>
            <a:chOff x="6217778" y="1538595"/>
            <a:chExt cx="3217884" cy="3500146"/>
          </a:xfrm>
        </p:grpSpPr>
        <p:sp>
          <p:nvSpPr>
            <p:cNvPr id="13" name="文本框 12"/>
            <p:cNvSpPr txBox="1"/>
            <p:nvPr/>
          </p:nvSpPr>
          <p:spPr>
            <a:xfrm>
              <a:off x="6279324" y="2197514"/>
              <a:ext cx="3156338" cy="2841227"/>
            </a:xfrm>
            <a:prstGeom prst="rect">
              <a:avLst/>
            </a:prstGeom>
            <a:noFill/>
          </p:spPr>
          <p:txBody>
            <a:bodyPr wrap="square" rtlCol="0">
              <a:spAutoFit/>
            </a:bodyPr>
            <a:lstStyle/>
            <a:p>
              <a:pPr algn="just">
                <a:lnSpc>
                  <a:spcPct val="125000"/>
                </a:lnSpc>
              </a:pPr>
              <a:r>
                <a:rPr lang="en-US" altLang="zh-CN" sz="1200" dirty="0">
                  <a:latin typeface="微软雅黑" panose="020B0503020204020204" pitchFamily="34" charset="-122"/>
                  <a:ea typeface="微软雅黑" panose="020B0503020204020204" pitchFamily="34" charset="-122"/>
                </a:rPr>
                <a:t>        </a:t>
              </a:r>
              <a:r>
                <a:rPr lang="zh-CN" altLang="en-US" sz="1200" dirty="0">
                  <a:latin typeface="微软雅黑" panose="020B0503020204020204" pitchFamily="34" charset="-122"/>
                  <a:ea typeface="微软雅黑" panose="020B0503020204020204" pitchFamily="34" charset="-122"/>
                </a:rPr>
                <a:t>约</a:t>
              </a:r>
              <a:r>
                <a:rPr lang="en-US" altLang="zh-CN" sz="1200" dirty="0">
                  <a:latin typeface="微软雅黑" panose="020B0503020204020204" pitchFamily="34" charset="-122"/>
                  <a:ea typeface="微软雅黑" panose="020B0503020204020204" pitchFamily="34" charset="-122"/>
                </a:rPr>
                <a:t>1634</a:t>
              </a:r>
              <a:r>
                <a:rPr lang="zh-CN" altLang="en-US" sz="1200" dirty="0">
                  <a:latin typeface="微软雅黑" panose="020B0503020204020204" pitchFamily="34" charset="-122"/>
                  <a:ea typeface="微软雅黑" panose="020B0503020204020204" pitchFamily="34" charset="-122"/>
                </a:rPr>
                <a:t>年左右，郁金香传入荷兰，大受欢迎。引起了投机分子的目光，</a:t>
              </a:r>
              <a:endParaRPr lang="en-US" altLang="zh-CN" sz="1200" dirty="0">
                <a:latin typeface="微软雅黑" panose="020B0503020204020204" pitchFamily="34" charset="-122"/>
                <a:ea typeface="微软雅黑" panose="020B0503020204020204" pitchFamily="34" charset="-122"/>
              </a:endParaRPr>
            </a:p>
            <a:p>
              <a:pPr algn="just">
                <a:lnSpc>
                  <a:spcPct val="125000"/>
                </a:lnSpc>
              </a:pP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        在投机分子操作下，郁金香球根价格疯涨，</a:t>
              </a:r>
              <a:r>
                <a:rPr lang="zh-CN" altLang="en-US" sz="1200" dirty="0">
                  <a:latin typeface="微软雅黑" panose="020B0503020204020204" pitchFamily="34" charset="-122"/>
                  <a:ea typeface="微软雅黑" panose="020B0503020204020204" pitchFamily="34" charset="-122"/>
                </a:rPr>
                <a:t>当时甚至还有过一个高级品种的球根交换了一座宅邸的纪录。</a:t>
              </a:r>
              <a:endParaRPr lang="en-US" altLang="zh-CN" sz="1200" dirty="0">
                <a:latin typeface="微软雅黑" panose="020B0503020204020204" pitchFamily="34" charset="-122"/>
                <a:ea typeface="微软雅黑" panose="020B0503020204020204" pitchFamily="34" charset="-122"/>
              </a:endParaRPr>
            </a:p>
            <a:p>
              <a:pPr algn="just">
                <a:lnSpc>
                  <a:spcPct val="125000"/>
                </a:lnSpc>
              </a:pPr>
              <a:r>
                <a:rPr lang="zh-CN" altLang="en-US" sz="1200" dirty="0">
                  <a:latin typeface="微软雅黑" panose="020B0503020204020204" pitchFamily="34" charset="-122"/>
                  <a:ea typeface="微软雅黑" panose="020B0503020204020204" pitchFamily="34" charset="-122"/>
                </a:rPr>
                <a:t>         然而，很多投资者们其实根本没有可用于交易的郁金香球根，而是使用“到时交付”的票据。</a:t>
              </a:r>
              <a:endParaRPr lang="en-US" altLang="zh-CN" sz="1200" dirty="0">
                <a:latin typeface="微软雅黑" panose="020B0503020204020204" pitchFamily="34" charset="-122"/>
                <a:ea typeface="微软雅黑" panose="020B0503020204020204" pitchFamily="34" charset="-122"/>
              </a:endParaRPr>
            </a:p>
            <a:p>
              <a:pPr algn="just">
                <a:lnSpc>
                  <a:spcPct val="125000"/>
                </a:lnSpc>
              </a:pPr>
              <a:r>
                <a:rPr lang="en-US" altLang="zh-CN" sz="1200" dirty="0">
                  <a:latin typeface="微软雅黑" panose="020B0503020204020204" pitchFamily="34" charset="-122"/>
                  <a:ea typeface="微软雅黑" panose="020B0503020204020204" pitchFamily="34" charset="-122"/>
                </a:rPr>
                <a:t>          1637</a:t>
              </a:r>
              <a:r>
                <a:rPr lang="zh-CN" altLang="en-US" sz="1200" dirty="0">
                  <a:latin typeface="微软雅黑" panose="020B0503020204020204" pitchFamily="34" charset="-122"/>
                  <a:ea typeface="微软雅黑" panose="020B0503020204020204" pitchFamily="34" charset="-122"/>
                </a:rPr>
                <a:t>年初，击鼓传花走到了尽头，由于找不到买家、票据无法兑现，负债无法偿还，引发了社会混乱，最终在政府介入下，泡沫破灭。 </a:t>
              </a:r>
              <a:endPar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4" name="文本框 13"/>
            <p:cNvSpPr txBox="1"/>
            <p:nvPr/>
          </p:nvSpPr>
          <p:spPr>
            <a:xfrm>
              <a:off x="6217778" y="1538595"/>
              <a:ext cx="2305983" cy="338554"/>
            </a:xfrm>
            <a:prstGeom prst="rect">
              <a:avLst/>
            </a:prstGeom>
            <a:noFill/>
          </p:spPr>
          <p:txBody>
            <a:bodyPr wrap="square" rtlCol="0">
              <a:spAutoFit/>
            </a:bodyPr>
            <a:lstStyle/>
            <a:p>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郁金香泡沫</a:t>
              </a:r>
            </a:p>
          </p:txBody>
        </p:sp>
      </p:grpSp>
      <p:pic>
        <p:nvPicPr>
          <p:cNvPr id="5" name="图片 4" descr="中山大学logo"/>
          <p:cNvPicPr>
            <a:picLocks noChangeAspect="1"/>
          </p:cNvPicPr>
          <p:nvPr/>
        </p:nvPicPr>
        <p:blipFill>
          <a:blip r:embed="rId3"/>
          <a:stretch>
            <a:fillRect/>
          </a:stretch>
        </p:blipFill>
        <p:spPr>
          <a:xfrm>
            <a:off x="10894695" y="256540"/>
            <a:ext cx="953135" cy="953135"/>
          </a:xfrm>
          <a:prstGeom prst="rect">
            <a:avLst/>
          </a:prstGeom>
        </p:spPr>
      </p:pic>
      <p:sp>
        <p:nvSpPr>
          <p:cNvPr id="15" name="文本框 14">
            <a:extLst>
              <a:ext uri="{FF2B5EF4-FFF2-40B4-BE49-F238E27FC236}">
                <a16:creationId xmlns:a16="http://schemas.microsoft.com/office/drawing/2014/main" id="{3AF552D5-4366-4F22-ADFB-051DE7024909}"/>
              </a:ext>
            </a:extLst>
          </p:cNvPr>
          <p:cNvSpPr txBox="1"/>
          <p:nvPr/>
        </p:nvSpPr>
        <p:spPr>
          <a:xfrm>
            <a:off x="4193065" y="5901616"/>
            <a:ext cx="3516037" cy="302070"/>
          </a:xfrm>
          <a:prstGeom prst="rect">
            <a:avLst/>
          </a:prstGeom>
          <a:noFill/>
        </p:spPr>
        <p:txBody>
          <a:bodyPr wrap="square" rtlCol="0">
            <a:spAutoFit/>
          </a:bodyPr>
          <a:lstStyle/>
          <a:p>
            <a:pPr>
              <a:lnSpc>
                <a:spcPct val="125000"/>
              </a:lnSpc>
            </a:pP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郁金香泡沫从一个侧面说明了荷兰金融业发达</a:t>
            </a:r>
          </a:p>
        </p:txBody>
      </p:sp>
      <p:pic>
        <p:nvPicPr>
          <p:cNvPr id="8194" name="Picture 2" descr="我的钱啊表情 的图像结果">
            <a:extLst>
              <a:ext uri="{FF2B5EF4-FFF2-40B4-BE49-F238E27FC236}">
                <a16:creationId xmlns:a16="http://schemas.microsoft.com/office/drawing/2014/main" id="{CFFAB951-9CB7-42B3-84C9-2C51A4E041E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25052" y="1209675"/>
            <a:ext cx="4106007" cy="4159331"/>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a:extLst>
              <a:ext uri="{FF2B5EF4-FFF2-40B4-BE49-F238E27FC236}">
                <a16:creationId xmlns:a16="http://schemas.microsoft.com/office/drawing/2014/main" id="{B54EE6A6-41CF-4245-89C5-4BD22D60B880}"/>
              </a:ext>
            </a:extLst>
          </p:cNvPr>
          <p:cNvSpPr txBox="1"/>
          <p:nvPr/>
        </p:nvSpPr>
        <p:spPr>
          <a:xfrm>
            <a:off x="2356338" y="5505324"/>
            <a:ext cx="1569660" cy="230832"/>
          </a:xfrm>
          <a:prstGeom prst="rect">
            <a:avLst/>
          </a:prstGeom>
          <a:noFill/>
        </p:spPr>
        <p:txBody>
          <a:bodyPr wrap="none" rtlCol="0">
            <a:spAutoFit/>
          </a:bodyPr>
          <a:lstStyle/>
          <a:p>
            <a:r>
              <a:rPr lang="zh-CN" altLang="en-US" sz="900" dirty="0">
                <a:latin typeface="微软雅黑" panose="020B0503020204020204" pitchFamily="34" charset="-122"/>
                <a:ea typeface="微软雅黑" panose="020B0503020204020204" pitchFamily="34" charset="-122"/>
              </a:rPr>
              <a:t>击鼓传花的“郁金香泡沫”</a:t>
            </a:r>
          </a:p>
        </p:txBody>
      </p:sp>
      <p:sp>
        <p:nvSpPr>
          <p:cNvPr id="16" name="椭圆 15">
            <a:extLst>
              <a:ext uri="{FF2B5EF4-FFF2-40B4-BE49-F238E27FC236}">
                <a16:creationId xmlns:a16="http://schemas.microsoft.com/office/drawing/2014/main" id="{3E439E7D-612E-48A8-8B50-511580B50369}"/>
              </a:ext>
            </a:extLst>
          </p:cNvPr>
          <p:cNvSpPr/>
          <p:nvPr/>
        </p:nvSpPr>
        <p:spPr>
          <a:xfrm>
            <a:off x="472793" y="299315"/>
            <a:ext cx="621956" cy="621958"/>
          </a:xfrm>
          <a:prstGeom prst="ellipse">
            <a:avLst/>
          </a:prstGeom>
          <a:solidFill>
            <a:srgbClr val="38866A"/>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00">
              <a:solidFill>
                <a:srgbClr val="013AAB"/>
              </a:solidFill>
              <a:effectLst>
                <a:outerShdw blurRad="50800" dist="38100" dir="2700000" algn="tl" rotWithShape="0">
                  <a:prstClr val="black">
                    <a:alpha val="40000"/>
                  </a:prstClr>
                </a:outerShdw>
              </a:effectLst>
              <a:latin typeface="方正清刻本悦宋简体" panose="02000000000000000000" pitchFamily="2" charset="-122"/>
              <a:ea typeface="方正清刻本悦宋简体" panose="02000000000000000000" pitchFamily="2" charset="-122"/>
            </a:endParaRPr>
          </a:p>
        </p:txBody>
      </p:sp>
      <p:sp>
        <p:nvSpPr>
          <p:cNvPr id="17" name="文本框 16">
            <a:extLst>
              <a:ext uri="{FF2B5EF4-FFF2-40B4-BE49-F238E27FC236}">
                <a16:creationId xmlns:a16="http://schemas.microsoft.com/office/drawing/2014/main" id="{7B72F911-C92D-48BA-A992-ECF1A54A4B9F}"/>
              </a:ext>
            </a:extLst>
          </p:cNvPr>
          <p:cNvSpPr txBox="1"/>
          <p:nvPr/>
        </p:nvSpPr>
        <p:spPr>
          <a:xfrm>
            <a:off x="396336" y="256351"/>
            <a:ext cx="717635" cy="707886"/>
          </a:xfrm>
          <a:prstGeom prst="rect">
            <a:avLst/>
          </a:prstGeom>
          <a:noFill/>
        </p:spPr>
        <p:txBody>
          <a:bodyPr wrap="square" rtlCol="0">
            <a:spAutoFit/>
          </a:bodyPr>
          <a:lstStyle>
            <a:defPPr>
              <a:defRPr lang="zh-CN"/>
            </a:defPPr>
            <a:lvl1pPr algn="ctr">
              <a:defRPr sz="6000" b="1">
                <a:blipFill dpi="0" rotWithShape="1">
                  <a:blip r:embed="rId5"/>
                  <a:srcRect/>
                  <a:stretch>
                    <a:fillRect/>
                  </a:stretch>
                </a:blipFill>
              </a:defRPr>
            </a:lvl1pPr>
          </a:lstStyle>
          <a:p>
            <a:r>
              <a:rPr lang="en-US" altLang="zh-CN" sz="4000" b="0" dirty="0">
                <a:solidFill>
                  <a:srgbClr val="FEFEFE"/>
                </a:solidFill>
                <a:latin typeface="方正清刻本悦宋简体" panose="02000000000000000000" pitchFamily="2" charset="-122"/>
                <a:ea typeface="方正清刻本悦宋简体" panose="02000000000000000000" pitchFamily="2" charset="-122"/>
                <a:cs typeface="Arial" panose="020B0604020202020204" pitchFamily="34" charset="0"/>
              </a:rPr>
              <a:t>1</a:t>
            </a:r>
            <a:endParaRPr lang="zh-CN" altLang="en-US" sz="4000" b="0" dirty="0">
              <a:solidFill>
                <a:srgbClr val="FEFEFE"/>
              </a:solidFill>
              <a:latin typeface="方正清刻本悦宋简体" panose="02000000000000000000" pitchFamily="2" charset="-122"/>
              <a:ea typeface="方正清刻本悦宋简体" panose="02000000000000000000" pitchFamily="2" charset="-122"/>
              <a:cs typeface="Arial" panose="020B0604020202020204" pitchFamily="34" charset="0"/>
            </a:endParaRPr>
          </a:p>
        </p:txBody>
      </p:sp>
      <p:sp>
        <p:nvSpPr>
          <p:cNvPr id="18" name="矩形 17">
            <a:extLst>
              <a:ext uri="{FF2B5EF4-FFF2-40B4-BE49-F238E27FC236}">
                <a16:creationId xmlns:a16="http://schemas.microsoft.com/office/drawing/2014/main" id="{D9B8B6D0-0806-43F5-BF88-57F5B825CA66}"/>
              </a:ext>
            </a:extLst>
          </p:cNvPr>
          <p:cNvSpPr/>
          <p:nvPr/>
        </p:nvSpPr>
        <p:spPr>
          <a:xfrm>
            <a:off x="1171206" y="67834"/>
            <a:ext cx="3794494" cy="650306"/>
          </a:xfrm>
          <a:prstGeom prst="rect">
            <a:avLst/>
          </a:prstGeom>
        </p:spPr>
        <p:txBody>
          <a:bodyPr wrap="square">
            <a:spAutoFit/>
          </a:bodyPr>
          <a:lstStyle/>
          <a:p>
            <a:pPr>
              <a:lnSpc>
                <a:spcPct val="175000"/>
              </a:lnSpc>
            </a:pPr>
            <a:r>
              <a:rPr lang="zh-CN" altLang="en-US" sz="2400" dirty="0">
                <a:solidFill>
                  <a:srgbClr val="38866A"/>
                </a:solidFill>
                <a:latin typeface="方正清刻本悦宋简体" panose="02000000000000000000" pitchFamily="2" charset="-122"/>
                <a:ea typeface="方正清刻本悦宋简体" panose="02000000000000000000" pitchFamily="2" charset="-122"/>
              </a:rPr>
              <a:t>荷兰的形成与发展</a:t>
            </a:r>
          </a:p>
        </p:txBody>
      </p:sp>
      <p:sp>
        <p:nvSpPr>
          <p:cNvPr id="19" name="文本框 18">
            <a:extLst>
              <a:ext uri="{FF2B5EF4-FFF2-40B4-BE49-F238E27FC236}">
                <a16:creationId xmlns:a16="http://schemas.microsoft.com/office/drawing/2014/main" id="{296CBA71-55BC-4CA9-9FDC-868A6CA81C34}"/>
              </a:ext>
            </a:extLst>
          </p:cNvPr>
          <p:cNvSpPr txBox="1"/>
          <p:nvPr/>
        </p:nvSpPr>
        <p:spPr>
          <a:xfrm>
            <a:off x="1113971" y="650164"/>
            <a:ext cx="5022106" cy="307777"/>
          </a:xfrm>
          <a:prstGeom prst="snip1Rect">
            <a:avLst>
              <a:gd name="adj" fmla="val 0"/>
            </a:avLst>
          </a:prstGeom>
          <a:noFill/>
          <a:ln w="28575">
            <a:noFill/>
          </a:ln>
        </p:spPr>
        <p:txBody>
          <a:bodyPr wrap="square" rtlCol="0">
            <a:spAutoFit/>
          </a:bodyPr>
          <a:lstStyle/>
          <a:p>
            <a:pPr algn="l"/>
            <a:r>
              <a:rPr lang="en-US" altLang="zh-CN" sz="1400" b="0" dirty="0">
                <a:solidFill>
                  <a:srgbClr val="38866A"/>
                </a:solidFill>
                <a:latin typeface="方正清刻本悦宋简体" panose="02000000000000000000" pitchFamily="2" charset="-122"/>
                <a:ea typeface="方正清刻本悦宋简体" panose="02000000000000000000" pitchFamily="2" charset="-122"/>
                <a:cs typeface="Arial" panose="020B0604020202020204" pitchFamily="34" charset="0"/>
              </a:rPr>
              <a:t>The formation and development of the Netherlands</a:t>
            </a:r>
            <a:endParaRPr lang="zh-CN" altLang="en-US" sz="1400" b="0" dirty="0">
              <a:solidFill>
                <a:srgbClr val="38866A"/>
              </a:solidFill>
              <a:latin typeface="方正清刻本悦宋简体" panose="02000000000000000000" pitchFamily="2" charset="-122"/>
              <a:ea typeface="方正清刻本悦宋简体" panose="02000000000000000000" pitchFamily="2" charset="-122"/>
              <a:cs typeface="Arial" panose="020B0604020202020204" pitchFamily="34" charset="0"/>
            </a:endParaRPr>
          </a:p>
        </p:txBody>
      </p:sp>
    </p:spTree>
    <p:extLst>
      <p:ext uri="{BB962C8B-B14F-4D97-AF65-F5344CB8AC3E}">
        <p14:creationId xmlns:p14="http://schemas.microsoft.com/office/powerpoint/2010/main" val="34638543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7" name="组合 6"/>
          <p:cNvGrpSpPr/>
          <p:nvPr/>
        </p:nvGrpSpPr>
        <p:grpSpPr>
          <a:xfrm>
            <a:off x="7563124" y="2281785"/>
            <a:ext cx="3156338" cy="3491906"/>
            <a:chOff x="7224791" y="2400069"/>
            <a:chExt cx="3156338" cy="3491906"/>
          </a:xfrm>
        </p:grpSpPr>
        <p:sp>
          <p:nvSpPr>
            <p:cNvPr id="13" name="文本框 12"/>
            <p:cNvSpPr txBox="1"/>
            <p:nvPr/>
          </p:nvSpPr>
          <p:spPr>
            <a:xfrm>
              <a:off x="7224791" y="2819916"/>
              <a:ext cx="3156338" cy="3072059"/>
            </a:xfrm>
            <a:prstGeom prst="rect">
              <a:avLst/>
            </a:prstGeom>
            <a:noFill/>
          </p:spPr>
          <p:txBody>
            <a:bodyPr wrap="square" rtlCol="0">
              <a:spAutoFit/>
            </a:bodyPr>
            <a:lstStyle/>
            <a:p>
              <a:pPr algn="just">
                <a:lnSpc>
                  <a:spcPct val="125000"/>
                </a:lnSpc>
              </a:pP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这个阶段，荷兰经济走向衰落，世界经济中心移到了英国。</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a:p>
              <a:pPr algn="just">
                <a:lnSpc>
                  <a:spcPct val="125000"/>
                </a:lnSpc>
              </a:pP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a:p>
              <a:pPr algn="just">
                <a:lnSpc>
                  <a:spcPct val="125000"/>
                </a:lnSpc>
              </a:pP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1</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、英法两国的崛起使荷兰逐渐失去了海洋霸主地位。</a:t>
              </a:r>
              <a:endParaRPr lang="en-US" altLang="zh-CN" sz="1200" dirty="0">
                <a:solidFill>
                  <a:srgbClr val="333333"/>
                </a:solidFill>
                <a:latin typeface="Helvetica Neue"/>
                <a:ea typeface="微软雅黑" panose="020B0503020204020204" pitchFamily="34" charset="-122"/>
              </a:endParaRPr>
            </a:p>
            <a:p>
              <a:pPr algn="just">
                <a:lnSpc>
                  <a:spcPct val="125000"/>
                </a:lnSpc>
              </a:pPr>
              <a:r>
                <a:rPr lang="en-US" altLang="zh-CN" sz="1200" dirty="0">
                  <a:solidFill>
                    <a:srgbClr val="333333"/>
                  </a:solidFill>
                  <a:latin typeface="Helvetica Neue"/>
                  <a:ea typeface="微软雅黑" panose="020B0503020204020204" pitchFamily="34" charset="-122"/>
                </a:rPr>
                <a:t>2</a:t>
              </a:r>
              <a:r>
                <a:rPr lang="zh-CN" altLang="en-US" sz="1200" dirty="0">
                  <a:solidFill>
                    <a:srgbClr val="333333"/>
                  </a:solidFill>
                  <a:latin typeface="Helvetica Neue"/>
                  <a:ea typeface="微软雅黑" panose="020B0503020204020204" pitchFamily="34" charset="-122"/>
                </a:rPr>
                <a:t>、</a:t>
              </a:r>
              <a:r>
                <a:rPr lang="zh-CN" altLang="en-US" sz="1200" b="0" i="0" dirty="0">
                  <a:solidFill>
                    <a:srgbClr val="333333"/>
                  </a:solidFill>
                  <a:effectLst/>
                  <a:latin typeface="微软雅黑" panose="020B0503020204020204" pitchFamily="34" charset="-122"/>
                  <a:ea typeface="微软雅黑" panose="020B0503020204020204" pitchFamily="34" charset="-122"/>
                </a:rPr>
                <a:t>工业生产基础薄弱，缺少发展工业所必需的物质条件。</a:t>
              </a:r>
              <a:endParaRPr lang="en-US" altLang="zh-CN" sz="1200" b="0" i="0" dirty="0">
                <a:solidFill>
                  <a:srgbClr val="333333"/>
                </a:solidFill>
                <a:effectLst/>
                <a:latin typeface="微软雅黑" panose="020B0503020204020204" pitchFamily="34" charset="-122"/>
                <a:ea typeface="微软雅黑" panose="020B0503020204020204" pitchFamily="34" charset="-122"/>
              </a:endParaRPr>
            </a:p>
            <a:p>
              <a:pPr algn="just">
                <a:lnSpc>
                  <a:spcPct val="125000"/>
                </a:lnSpc>
              </a:pPr>
              <a:r>
                <a:rPr lang="en-US" altLang="zh-CN" sz="1200" dirty="0">
                  <a:solidFill>
                    <a:srgbClr val="333333"/>
                  </a:solidFill>
                  <a:latin typeface="微软雅黑" panose="020B0503020204020204" pitchFamily="34" charset="-122"/>
                  <a:ea typeface="微软雅黑" panose="020B0503020204020204" pitchFamily="34" charset="-122"/>
                </a:rPr>
                <a:t>3</a:t>
              </a:r>
              <a:r>
                <a:rPr lang="zh-CN" altLang="en-US" sz="1200" dirty="0">
                  <a:solidFill>
                    <a:srgbClr val="333333"/>
                  </a:solidFill>
                  <a:latin typeface="微软雅黑" panose="020B0503020204020204" pitchFamily="34" charset="-122"/>
                  <a:ea typeface="微软雅黑" panose="020B0503020204020204" pitchFamily="34" charset="-122"/>
                </a:rPr>
                <a:t>、过度的金融投资行为使荷兰积累的商业资本没有转化为强大的工业实力。</a:t>
              </a:r>
              <a:endParaRPr lang="en-US" altLang="zh-CN" sz="1200" dirty="0">
                <a:solidFill>
                  <a:srgbClr val="333333"/>
                </a:solidFill>
                <a:latin typeface="微软雅黑" panose="020B0503020204020204" pitchFamily="34" charset="-122"/>
                <a:ea typeface="微软雅黑" panose="020B0503020204020204" pitchFamily="34" charset="-122"/>
              </a:endParaRPr>
            </a:p>
            <a:p>
              <a:pPr algn="just">
                <a:lnSpc>
                  <a:spcPct val="125000"/>
                </a:lnSpc>
              </a:pPr>
              <a:endParaRPr lang="en-US" altLang="zh-CN" sz="1200" b="0" i="0" dirty="0">
                <a:solidFill>
                  <a:srgbClr val="333333"/>
                </a:solidFill>
                <a:effectLst/>
                <a:latin typeface="微软雅黑" panose="020B0503020204020204" pitchFamily="34" charset="-122"/>
                <a:ea typeface="微软雅黑" panose="020B0503020204020204" pitchFamily="34" charset="-122"/>
              </a:endParaRPr>
            </a:p>
            <a:p>
              <a:pPr algn="just">
                <a:lnSpc>
                  <a:spcPct val="125000"/>
                </a:lnSpc>
              </a:pPr>
              <a:r>
                <a:rPr lang="zh-CN" altLang="en-US" sz="1200" dirty="0">
                  <a:solidFill>
                    <a:srgbClr val="333333"/>
                  </a:solidFill>
                  <a:latin typeface="微软雅黑" panose="020B0503020204020204" pitchFamily="34" charset="-122"/>
                  <a:ea typeface="微软雅黑" panose="020B0503020204020204" pitchFamily="34" charset="-122"/>
                </a:rPr>
                <a:t>荷兰</a:t>
              </a:r>
              <a:r>
                <a:rPr lang="zh-CN" altLang="en-US" sz="1200" b="0" i="0" dirty="0">
                  <a:solidFill>
                    <a:srgbClr val="333333"/>
                  </a:solidFill>
                  <a:effectLst/>
                  <a:latin typeface="微软雅黑" panose="020B0503020204020204" pitchFamily="34" charset="-122"/>
                  <a:ea typeface="微软雅黑" panose="020B0503020204020204" pitchFamily="34" charset="-122"/>
                </a:rPr>
                <a:t>的衰落，正是商业资本服从于</a:t>
              </a:r>
              <a:r>
                <a:rPr lang="zh-CN" altLang="en-US" sz="1200" b="0" i="0" u="none" strike="noStrike" dirty="0">
                  <a:effectLst/>
                  <a:latin typeface="微软雅黑" panose="020B0503020204020204" pitchFamily="34" charset="-122"/>
                  <a:ea typeface="微软雅黑" panose="020B0503020204020204" pitchFamily="34" charset="-122"/>
                </a:rPr>
                <a:t>产业资本</a:t>
              </a:r>
              <a:r>
                <a:rPr lang="zh-CN" altLang="en-US" sz="1200" b="0" i="0" dirty="0">
                  <a:effectLst/>
                  <a:latin typeface="微软雅黑" panose="020B0503020204020204" pitchFamily="34" charset="-122"/>
                  <a:ea typeface="微软雅黑" panose="020B0503020204020204" pitchFamily="34" charset="-122"/>
                </a:rPr>
                <a:t>的历史</a:t>
              </a:r>
              <a:endParaRPr lang="en-US" altLang="zh-CN" sz="1200" b="0" i="0" dirty="0">
                <a:effectLst/>
                <a:latin typeface="微软雅黑" panose="020B0503020204020204" pitchFamily="34" charset="-122"/>
                <a:ea typeface="微软雅黑" panose="020B0503020204020204" pitchFamily="34" charset="-122"/>
              </a:endParaRPr>
            </a:p>
            <a:p>
              <a:pPr algn="just">
                <a:lnSpc>
                  <a:spcPct val="125000"/>
                </a:lnSpc>
              </a:pPr>
              <a:endPar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4" name="文本框 13"/>
            <p:cNvSpPr txBox="1"/>
            <p:nvPr/>
          </p:nvSpPr>
          <p:spPr>
            <a:xfrm>
              <a:off x="7224791" y="2400069"/>
              <a:ext cx="2305983" cy="338554"/>
            </a:xfrm>
            <a:prstGeom prst="rect">
              <a:avLst/>
            </a:prstGeom>
            <a:noFill/>
          </p:spPr>
          <p:txBody>
            <a:bodyPr wrap="square" rtlCol="0">
              <a:spAutoFit/>
            </a:bodyPr>
            <a:lstStyle/>
            <a:p>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18-19</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世纪经济发展</a:t>
              </a:r>
            </a:p>
          </p:txBody>
        </p:sp>
      </p:grpSp>
      <p:pic>
        <p:nvPicPr>
          <p:cNvPr id="5" name="图片 4" descr="中山大学logo"/>
          <p:cNvPicPr>
            <a:picLocks noChangeAspect="1"/>
          </p:cNvPicPr>
          <p:nvPr/>
        </p:nvPicPr>
        <p:blipFill>
          <a:blip r:embed="rId3"/>
          <a:stretch>
            <a:fillRect/>
          </a:stretch>
        </p:blipFill>
        <p:spPr>
          <a:xfrm>
            <a:off x="10894695" y="256540"/>
            <a:ext cx="953135" cy="953135"/>
          </a:xfrm>
          <a:prstGeom prst="rect">
            <a:avLst/>
          </a:prstGeom>
        </p:spPr>
      </p:pic>
      <p:pic>
        <p:nvPicPr>
          <p:cNvPr id="4" name="图片 3">
            <a:extLst>
              <a:ext uri="{FF2B5EF4-FFF2-40B4-BE49-F238E27FC236}">
                <a16:creationId xmlns:a16="http://schemas.microsoft.com/office/drawing/2014/main" id="{DFE8A0F8-8459-40E8-AAA5-7A3C08419095}"/>
              </a:ext>
            </a:extLst>
          </p:cNvPr>
          <p:cNvPicPr>
            <a:picLocks noChangeAspect="1"/>
          </p:cNvPicPr>
          <p:nvPr/>
        </p:nvPicPr>
        <p:blipFill>
          <a:blip r:embed="rId4"/>
          <a:stretch>
            <a:fillRect/>
          </a:stretch>
        </p:blipFill>
        <p:spPr>
          <a:xfrm>
            <a:off x="902925" y="1890652"/>
            <a:ext cx="6069707" cy="3965024"/>
          </a:xfrm>
          <a:prstGeom prst="rect">
            <a:avLst/>
          </a:prstGeom>
        </p:spPr>
      </p:pic>
      <p:sp>
        <p:nvSpPr>
          <p:cNvPr id="6" name="文本框 5">
            <a:extLst>
              <a:ext uri="{FF2B5EF4-FFF2-40B4-BE49-F238E27FC236}">
                <a16:creationId xmlns:a16="http://schemas.microsoft.com/office/drawing/2014/main" id="{C580A15B-DA99-4EA2-B9F7-DAE9BE7510AE}"/>
              </a:ext>
            </a:extLst>
          </p:cNvPr>
          <p:cNvSpPr txBox="1"/>
          <p:nvPr/>
        </p:nvSpPr>
        <p:spPr>
          <a:xfrm>
            <a:off x="2690446" y="5977004"/>
            <a:ext cx="2031325" cy="230832"/>
          </a:xfrm>
          <a:prstGeom prst="rect">
            <a:avLst/>
          </a:prstGeom>
          <a:noFill/>
        </p:spPr>
        <p:txBody>
          <a:bodyPr wrap="none" rtlCol="0">
            <a:spAutoFit/>
          </a:bodyPr>
          <a:lstStyle/>
          <a:p>
            <a:r>
              <a:rPr lang="zh-CN" altLang="en-US" sz="900" dirty="0">
                <a:latin typeface="微软雅黑" panose="020B0503020204020204" pitchFamily="34" charset="-122"/>
                <a:ea typeface="微软雅黑" panose="020B0503020204020204" pitchFamily="34" charset="-122"/>
              </a:rPr>
              <a:t>商业资本让路于产业资本的历史抉择</a:t>
            </a:r>
          </a:p>
        </p:txBody>
      </p:sp>
      <p:sp>
        <p:nvSpPr>
          <p:cNvPr id="15" name="椭圆 14">
            <a:extLst>
              <a:ext uri="{FF2B5EF4-FFF2-40B4-BE49-F238E27FC236}">
                <a16:creationId xmlns:a16="http://schemas.microsoft.com/office/drawing/2014/main" id="{2E99F8BA-9704-4A24-93D0-EF0F2E5B5729}"/>
              </a:ext>
            </a:extLst>
          </p:cNvPr>
          <p:cNvSpPr/>
          <p:nvPr/>
        </p:nvSpPr>
        <p:spPr>
          <a:xfrm>
            <a:off x="472793" y="299315"/>
            <a:ext cx="621956" cy="621958"/>
          </a:xfrm>
          <a:prstGeom prst="ellipse">
            <a:avLst/>
          </a:prstGeom>
          <a:solidFill>
            <a:srgbClr val="38866A"/>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00">
              <a:solidFill>
                <a:srgbClr val="013AAB"/>
              </a:solidFill>
              <a:effectLst>
                <a:outerShdw blurRad="50800" dist="38100" dir="2700000" algn="tl" rotWithShape="0">
                  <a:prstClr val="black">
                    <a:alpha val="40000"/>
                  </a:prstClr>
                </a:outerShdw>
              </a:effectLst>
              <a:latin typeface="方正清刻本悦宋简体" panose="02000000000000000000" pitchFamily="2" charset="-122"/>
              <a:ea typeface="方正清刻本悦宋简体" panose="02000000000000000000" pitchFamily="2" charset="-122"/>
            </a:endParaRPr>
          </a:p>
        </p:txBody>
      </p:sp>
      <p:sp>
        <p:nvSpPr>
          <p:cNvPr id="16" name="文本框 15">
            <a:extLst>
              <a:ext uri="{FF2B5EF4-FFF2-40B4-BE49-F238E27FC236}">
                <a16:creationId xmlns:a16="http://schemas.microsoft.com/office/drawing/2014/main" id="{6EB3C418-31F6-4F4C-9AC6-03D5D5BBA3EC}"/>
              </a:ext>
            </a:extLst>
          </p:cNvPr>
          <p:cNvSpPr txBox="1"/>
          <p:nvPr/>
        </p:nvSpPr>
        <p:spPr>
          <a:xfrm>
            <a:off x="396336" y="256351"/>
            <a:ext cx="717635" cy="707886"/>
          </a:xfrm>
          <a:prstGeom prst="rect">
            <a:avLst/>
          </a:prstGeom>
          <a:noFill/>
        </p:spPr>
        <p:txBody>
          <a:bodyPr wrap="square" rtlCol="0">
            <a:spAutoFit/>
          </a:bodyPr>
          <a:lstStyle>
            <a:defPPr>
              <a:defRPr lang="zh-CN"/>
            </a:defPPr>
            <a:lvl1pPr algn="ctr">
              <a:defRPr sz="6000" b="1">
                <a:blipFill dpi="0" rotWithShape="1">
                  <a:blip r:embed="rId5"/>
                  <a:srcRect/>
                  <a:stretch>
                    <a:fillRect/>
                  </a:stretch>
                </a:blipFill>
              </a:defRPr>
            </a:lvl1pPr>
          </a:lstStyle>
          <a:p>
            <a:r>
              <a:rPr lang="en-US" altLang="zh-CN" sz="4000" b="0" dirty="0">
                <a:solidFill>
                  <a:srgbClr val="FEFEFE"/>
                </a:solidFill>
                <a:latin typeface="方正清刻本悦宋简体" panose="02000000000000000000" pitchFamily="2" charset="-122"/>
                <a:ea typeface="方正清刻本悦宋简体" panose="02000000000000000000" pitchFamily="2" charset="-122"/>
                <a:cs typeface="Arial" panose="020B0604020202020204" pitchFamily="34" charset="0"/>
              </a:rPr>
              <a:t>1</a:t>
            </a:r>
            <a:endParaRPr lang="zh-CN" altLang="en-US" sz="4000" b="0" dirty="0">
              <a:solidFill>
                <a:srgbClr val="FEFEFE"/>
              </a:solidFill>
              <a:latin typeface="方正清刻本悦宋简体" panose="02000000000000000000" pitchFamily="2" charset="-122"/>
              <a:ea typeface="方正清刻本悦宋简体" panose="02000000000000000000" pitchFamily="2" charset="-122"/>
              <a:cs typeface="Arial" panose="020B0604020202020204" pitchFamily="34" charset="0"/>
            </a:endParaRPr>
          </a:p>
        </p:txBody>
      </p:sp>
      <p:sp>
        <p:nvSpPr>
          <p:cNvPr id="17" name="矩形 16">
            <a:extLst>
              <a:ext uri="{FF2B5EF4-FFF2-40B4-BE49-F238E27FC236}">
                <a16:creationId xmlns:a16="http://schemas.microsoft.com/office/drawing/2014/main" id="{5ADFA1BA-6195-4CAC-97DC-FD4806D45C46}"/>
              </a:ext>
            </a:extLst>
          </p:cNvPr>
          <p:cNvSpPr/>
          <p:nvPr/>
        </p:nvSpPr>
        <p:spPr>
          <a:xfrm>
            <a:off x="1171206" y="67834"/>
            <a:ext cx="3794494" cy="650306"/>
          </a:xfrm>
          <a:prstGeom prst="rect">
            <a:avLst/>
          </a:prstGeom>
        </p:spPr>
        <p:txBody>
          <a:bodyPr wrap="square">
            <a:spAutoFit/>
          </a:bodyPr>
          <a:lstStyle/>
          <a:p>
            <a:pPr>
              <a:lnSpc>
                <a:spcPct val="175000"/>
              </a:lnSpc>
            </a:pPr>
            <a:r>
              <a:rPr lang="zh-CN" altLang="en-US" sz="2400" dirty="0">
                <a:solidFill>
                  <a:srgbClr val="38866A"/>
                </a:solidFill>
                <a:latin typeface="方正清刻本悦宋简体" panose="02000000000000000000" pitchFamily="2" charset="-122"/>
                <a:ea typeface="方正清刻本悦宋简体" panose="02000000000000000000" pitchFamily="2" charset="-122"/>
              </a:rPr>
              <a:t>荷兰的形成与发展</a:t>
            </a:r>
          </a:p>
        </p:txBody>
      </p:sp>
      <p:sp>
        <p:nvSpPr>
          <p:cNvPr id="18" name="文本框 17">
            <a:extLst>
              <a:ext uri="{FF2B5EF4-FFF2-40B4-BE49-F238E27FC236}">
                <a16:creationId xmlns:a16="http://schemas.microsoft.com/office/drawing/2014/main" id="{0013F9DE-D0F4-4FBA-BE49-683D826AE26C}"/>
              </a:ext>
            </a:extLst>
          </p:cNvPr>
          <p:cNvSpPr txBox="1"/>
          <p:nvPr/>
        </p:nvSpPr>
        <p:spPr>
          <a:xfrm>
            <a:off x="1113971" y="650164"/>
            <a:ext cx="5022106" cy="307777"/>
          </a:xfrm>
          <a:prstGeom prst="snip1Rect">
            <a:avLst>
              <a:gd name="adj" fmla="val 0"/>
            </a:avLst>
          </a:prstGeom>
          <a:noFill/>
          <a:ln w="28575">
            <a:noFill/>
          </a:ln>
        </p:spPr>
        <p:txBody>
          <a:bodyPr wrap="square" rtlCol="0">
            <a:spAutoFit/>
          </a:bodyPr>
          <a:lstStyle/>
          <a:p>
            <a:pPr algn="l"/>
            <a:r>
              <a:rPr lang="en-US" altLang="zh-CN" sz="1400" b="0" dirty="0">
                <a:solidFill>
                  <a:srgbClr val="38866A"/>
                </a:solidFill>
                <a:latin typeface="方正清刻本悦宋简体" panose="02000000000000000000" pitchFamily="2" charset="-122"/>
                <a:ea typeface="方正清刻本悦宋简体" panose="02000000000000000000" pitchFamily="2" charset="-122"/>
                <a:cs typeface="Arial" panose="020B0604020202020204" pitchFamily="34" charset="0"/>
              </a:rPr>
              <a:t>The formation and development of the Netherlands</a:t>
            </a:r>
            <a:endParaRPr lang="zh-CN" altLang="en-US" sz="1400" b="0" dirty="0">
              <a:solidFill>
                <a:srgbClr val="38866A"/>
              </a:solidFill>
              <a:latin typeface="方正清刻本悦宋简体" panose="02000000000000000000" pitchFamily="2" charset="-122"/>
              <a:ea typeface="方正清刻本悦宋简体" panose="02000000000000000000" pitchFamily="2" charset="-122"/>
              <a:cs typeface="Arial" panose="020B0604020202020204" pitchFamily="34" charset="0"/>
            </a:endParaRPr>
          </a:p>
        </p:txBody>
      </p:sp>
    </p:spTree>
    <p:extLst>
      <p:ext uri="{BB962C8B-B14F-4D97-AF65-F5344CB8AC3E}">
        <p14:creationId xmlns:p14="http://schemas.microsoft.com/office/powerpoint/2010/main" val="25079977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7" name="组合 6"/>
          <p:cNvGrpSpPr/>
          <p:nvPr/>
        </p:nvGrpSpPr>
        <p:grpSpPr>
          <a:xfrm>
            <a:off x="472756" y="2170363"/>
            <a:ext cx="7954170" cy="3563261"/>
            <a:chOff x="648987" y="1937655"/>
            <a:chExt cx="8472566" cy="3795488"/>
          </a:xfrm>
        </p:grpSpPr>
        <p:graphicFrame>
          <p:nvGraphicFramePr>
            <p:cNvPr id="8" name="Diagram 2"/>
            <p:cNvGraphicFramePr/>
            <p:nvPr>
              <p:extLst>
                <p:ext uri="{D42A27DB-BD31-4B8C-83A1-F6EECF244321}">
                  <p14:modId xmlns:p14="http://schemas.microsoft.com/office/powerpoint/2010/main" val="1709419127"/>
                </p:ext>
              </p:extLst>
            </p:nvPr>
          </p:nvGraphicFramePr>
          <p:xfrm>
            <a:off x="648987" y="2009902"/>
            <a:ext cx="5426941" cy="361796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3" name="Picture 9"/>
            <p:cNvPicPr>
              <a:picLocks noChangeAspect="1"/>
            </p:cNvPicPr>
            <p:nvPr/>
          </p:nvPicPr>
          <p:blipFill>
            <a:blip r:embed="rId8" cstate="print">
              <a:extLst>
                <a:ext uri="{BEBA8EAE-BF5A-486C-A8C5-ECC9F3942E4B}">
                  <a14:imgProps xmlns:a14="http://schemas.microsoft.com/office/drawing/2010/main">
                    <a14:imgLayer r:embed="rId9">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405969" y="3416155"/>
              <a:ext cx="842247" cy="842247"/>
            </a:xfrm>
            <a:prstGeom prst="rect">
              <a:avLst/>
            </a:prstGeom>
          </p:spPr>
        </p:pic>
        <p:sp>
          <p:nvSpPr>
            <p:cNvPr id="14" name="Arc 12"/>
            <p:cNvSpPr/>
            <p:nvPr/>
          </p:nvSpPr>
          <p:spPr>
            <a:xfrm rot="188158" flipH="1">
              <a:off x="826924" y="2837110"/>
              <a:ext cx="2000336" cy="2000337"/>
            </a:xfrm>
            <a:prstGeom prst="arc">
              <a:avLst>
                <a:gd name="adj1" fmla="val 16200000"/>
                <a:gd name="adj2" fmla="val 21373126"/>
              </a:avLst>
            </a:prstGeom>
            <a:ln>
              <a:solidFill>
                <a:srgbClr val="38866A"/>
              </a:solidFill>
              <a:prstDash val="dash"/>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cxnSp>
          <p:nvCxnSpPr>
            <p:cNvPr id="15" name="Straight Connector 21"/>
            <p:cNvCxnSpPr>
              <a:cxnSpLocks/>
            </p:cNvCxnSpPr>
            <p:nvPr/>
          </p:nvCxnSpPr>
          <p:spPr>
            <a:xfrm>
              <a:off x="4049888" y="2534344"/>
              <a:ext cx="3260384" cy="1"/>
            </a:xfrm>
            <a:prstGeom prst="line">
              <a:avLst/>
            </a:prstGeom>
            <a:ln w="19050">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6" name="Straight Connector 45"/>
            <p:cNvCxnSpPr>
              <a:endCxn id="20" idx="2"/>
            </p:cNvCxnSpPr>
            <p:nvPr/>
          </p:nvCxnSpPr>
          <p:spPr>
            <a:xfrm>
              <a:off x="4383914" y="3837279"/>
              <a:ext cx="3674077" cy="0"/>
            </a:xfrm>
            <a:prstGeom prst="line">
              <a:avLst/>
            </a:prstGeom>
            <a:ln w="19050">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7" name="Straight Connector 46"/>
            <p:cNvCxnSpPr>
              <a:endCxn id="18" idx="2"/>
            </p:cNvCxnSpPr>
            <p:nvPr/>
          </p:nvCxnSpPr>
          <p:spPr>
            <a:xfrm>
              <a:off x="4049888" y="5201363"/>
              <a:ext cx="3260384" cy="0"/>
            </a:xfrm>
            <a:prstGeom prst="line">
              <a:avLst/>
            </a:prstGeom>
            <a:ln w="19050">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sp>
          <p:nvSpPr>
            <p:cNvPr id="18" name="Oval 24"/>
            <p:cNvSpPr/>
            <p:nvPr/>
          </p:nvSpPr>
          <p:spPr>
            <a:xfrm>
              <a:off x="7310272" y="4669581"/>
              <a:ext cx="1063562" cy="1063562"/>
            </a:xfrm>
            <a:prstGeom prst="ellipse">
              <a:avLst/>
            </a:prstGeom>
            <a:noFill/>
            <a:ln w="19050">
              <a:solidFill>
                <a:schemeClr val="tx1">
                  <a:lumMod val="75000"/>
                  <a:lumOff val="2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9" name="Oval 47"/>
            <p:cNvSpPr/>
            <p:nvPr/>
          </p:nvSpPr>
          <p:spPr>
            <a:xfrm>
              <a:off x="7310272" y="1937655"/>
              <a:ext cx="1063562" cy="1063562"/>
            </a:xfrm>
            <a:prstGeom prst="ellipse">
              <a:avLst/>
            </a:prstGeom>
            <a:noFill/>
            <a:ln w="19050">
              <a:solidFill>
                <a:schemeClr val="tx1">
                  <a:lumMod val="75000"/>
                  <a:lumOff val="2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0" name="Oval 48"/>
            <p:cNvSpPr/>
            <p:nvPr/>
          </p:nvSpPr>
          <p:spPr>
            <a:xfrm>
              <a:off x="8057991" y="3305497"/>
              <a:ext cx="1063562" cy="1063562"/>
            </a:xfrm>
            <a:prstGeom prst="ellipse">
              <a:avLst/>
            </a:prstGeom>
            <a:noFill/>
            <a:ln w="19050">
              <a:solidFill>
                <a:schemeClr val="tx1">
                  <a:lumMod val="75000"/>
                  <a:lumOff val="2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21" name="Picture 7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664096" y="5018318"/>
              <a:ext cx="366086" cy="366086"/>
            </a:xfrm>
            <a:prstGeom prst="rect">
              <a:avLst/>
            </a:prstGeom>
          </p:spPr>
        </p:pic>
        <p:pic>
          <p:nvPicPr>
            <p:cNvPr id="22" name="Picture 13"/>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664096" y="2262988"/>
              <a:ext cx="356776" cy="356776"/>
            </a:xfrm>
            <a:prstGeom prst="rect">
              <a:avLst/>
            </a:prstGeom>
          </p:spPr>
        </p:pic>
        <p:pic>
          <p:nvPicPr>
            <p:cNvPr id="23" name="Picture 1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405636" y="3653142"/>
              <a:ext cx="368270" cy="368270"/>
            </a:xfrm>
            <a:prstGeom prst="rect">
              <a:avLst/>
            </a:prstGeom>
          </p:spPr>
        </p:pic>
        <p:sp>
          <p:nvSpPr>
            <p:cNvPr id="24" name="文本框 23"/>
            <p:cNvSpPr txBox="1"/>
            <p:nvPr/>
          </p:nvSpPr>
          <p:spPr>
            <a:xfrm>
              <a:off x="3955470" y="2036857"/>
              <a:ext cx="3229704" cy="426186"/>
            </a:xfrm>
            <a:prstGeom prst="rect">
              <a:avLst/>
            </a:prstGeom>
            <a:noFill/>
          </p:spPr>
          <p:txBody>
            <a:bodyPr wrap="square" rtlCol="0">
              <a:spAutoFit/>
            </a:bodyPr>
            <a:lstStyle/>
            <a:p>
              <a:pPr algn="ctr"/>
              <a:r>
                <a:rPr lang="zh-CN" altLang="en-US" sz="2000" dirty="0">
                  <a:solidFill>
                    <a:schemeClr val="tx1">
                      <a:lumMod val="75000"/>
                      <a:lumOff val="25000"/>
                    </a:schemeClr>
                  </a:solidFill>
                </a:rPr>
                <a:t>二战后至</a:t>
              </a:r>
              <a:r>
                <a:rPr lang="en-US" altLang="zh-CN" sz="2000" dirty="0">
                  <a:solidFill>
                    <a:schemeClr val="tx1">
                      <a:lumMod val="75000"/>
                      <a:lumOff val="25000"/>
                    </a:schemeClr>
                  </a:solidFill>
                </a:rPr>
                <a:t>20</a:t>
              </a:r>
              <a:r>
                <a:rPr lang="zh-CN" altLang="en-US" sz="2000" dirty="0">
                  <a:solidFill>
                    <a:schemeClr val="tx1">
                      <a:lumMod val="75000"/>
                      <a:lumOff val="25000"/>
                    </a:schemeClr>
                  </a:solidFill>
                </a:rPr>
                <a:t>世纪七十年代</a:t>
              </a:r>
            </a:p>
          </p:txBody>
        </p:sp>
        <p:sp>
          <p:nvSpPr>
            <p:cNvPr id="25" name="文本框 24"/>
            <p:cNvSpPr txBox="1"/>
            <p:nvPr/>
          </p:nvSpPr>
          <p:spPr>
            <a:xfrm>
              <a:off x="4416177" y="4779205"/>
              <a:ext cx="2411468" cy="426186"/>
            </a:xfrm>
            <a:prstGeom prst="rect">
              <a:avLst/>
            </a:prstGeom>
            <a:noFill/>
          </p:spPr>
          <p:txBody>
            <a:bodyPr wrap="square" rtlCol="0">
              <a:spAutoFit/>
            </a:bodyPr>
            <a:lstStyle/>
            <a:p>
              <a:pPr algn="ctr"/>
              <a:r>
                <a:rPr lang="zh-CN" altLang="en-US" sz="2000" dirty="0">
                  <a:solidFill>
                    <a:schemeClr val="tx1">
                      <a:lumMod val="75000"/>
                      <a:lumOff val="25000"/>
                    </a:schemeClr>
                  </a:solidFill>
                </a:rPr>
                <a:t>九十年代以后</a:t>
              </a:r>
            </a:p>
          </p:txBody>
        </p:sp>
        <p:sp>
          <p:nvSpPr>
            <p:cNvPr id="26" name="文本框 25"/>
            <p:cNvSpPr txBox="1"/>
            <p:nvPr/>
          </p:nvSpPr>
          <p:spPr>
            <a:xfrm>
              <a:off x="5053316" y="3358641"/>
              <a:ext cx="1774330" cy="426186"/>
            </a:xfrm>
            <a:prstGeom prst="rect">
              <a:avLst/>
            </a:prstGeom>
            <a:noFill/>
          </p:spPr>
          <p:txBody>
            <a:bodyPr wrap="square" rtlCol="0">
              <a:spAutoFit/>
            </a:bodyPr>
            <a:lstStyle/>
            <a:p>
              <a:pPr algn="ctr"/>
              <a:r>
                <a:rPr lang="en-US" altLang="zh-CN" sz="2000" b="0" i="0" dirty="0">
                  <a:solidFill>
                    <a:srgbClr val="333333"/>
                  </a:solidFill>
                  <a:effectLst/>
                  <a:latin typeface="Helvetica Neue"/>
                </a:rPr>
                <a:t>70</a:t>
              </a:r>
              <a:r>
                <a:rPr lang="zh-CN" altLang="en-US" sz="2000" b="0" i="0" dirty="0">
                  <a:solidFill>
                    <a:srgbClr val="333333"/>
                  </a:solidFill>
                  <a:effectLst/>
                  <a:latin typeface="Helvetica Neue"/>
                </a:rPr>
                <a:t>年代中期</a:t>
              </a:r>
              <a:endParaRPr lang="zh-CN" altLang="en-US" sz="2000" dirty="0">
                <a:solidFill>
                  <a:schemeClr val="tx1">
                    <a:lumMod val="75000"/>
                    <a:lumOff val="25000"/>
                  </a:schemeClr>
                </a:solidFill>
              </a:endParaRPr>
            </a:p>
          </p:txBody>
        </p:sp>
      </p:grpSp>
      <p:sp>
        <p:nvSpPr>
          <p:cNvPr id="27" name="文本框 26"/>
          <p:cNvSpPr txBox="1"/>
          <p:nvPr/>
        </p:nvSpPr>
        <p:spPr>
          <a:xfrm>
            <a:off x="7953913" y="2271190"/>
            <a:ext cx="3516037" cy="767261"/>
          </a:xfrm>
          <a:prstGeom prst="rect">
            <a:avLst/>
          </a:prstGeom>
          <a:noFill/>
        </p:spPr>
        <p:txBody>
          <a:bodyPr wrap="square" rtlCol="0">
            <a:spAutoFit/>
          </a:bodyPr>
          <a:lstStyle/>
          <a:p>
            <a:pPr>
              <a:lnSpc>
                <a:spcPct val="125000"/>
              </a:lnSpc>
            </a:pP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战后重建，加入欧共体，</a:t>
            </a:r>
            <a:r>
              <a:rPr lang="zh-CN" altLang="en-US" sz="1200" b="0" i="0" dirty="0">
                <a:solidFill>
                  <a:srgbClr val="333333"/>
                </a:solidFill>
                <a:effectLst/>
                <a:latin typeface="Helvetica Neue"/>
              </a:rPr>
              <a:t>大力发展化学工业、电子工业、国际贸易和交通运输业，全面开发在北方发现的巨大天然气资源，经济迅速发展起来。</a:t>
            </a:r>
            <a:endPar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8" name="文本框 27"/>
          <p:cNvSpPr txBox="1"/>
          <p:nvPr/>
        </p:nvSpPr>
        <p:spPr>
          <a:xfrm>
            <a:off x="7927681" y="5104153"/>
            <a:ext cx="3516037" cy="302070"/>
          </a:xfrm>
          <a:prstGeom prst="rect">
            <a:avLst/>
          </a:prstGeom>
          <a:noFill/>
        </p:spPr>
        <p:txBody>
          <a:bodyPr wrap="square" rtlCol="0">
            <a:spAutoFit/>
          </a:bodyPr>
          <a:lstStyle/>
          <a:p>
            <a:pPr>
              <a:lnSpc>
                <a:spcPct val="125000"/>
              </a:lnSpc>
            </a:pP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信息革命的发展，帮助荷兰经济获得新的机遇</a:t>
            </a:r>
          </a:p>
        </p:txBody>
      </p:sp>
      <p:sp>
        <p:nvSpPr>
          <p:cNvPr id="29" name="文本框 28"/>
          <p:cNvSpPr txBox="1"/>
          <p:nvPr/>
        </p:nvSpPr>
        <p:spPr>
          <a:xfrm>
            <a:off x="8567766" y="3670036"/>
            <a:ext cx="2896735" cy="532903"/>
          </a:xfrm>
          <a:prstGeom prst="rect">
            <a:avLst/>
          </a:prstGeom>
          <a:noFill/>
        </p:spPr>
        <p:txBody>
          <a:bodyPr wrap="square" rtlCol="0">
            <a:spAutoFit/>
          </a:bodyPr>
          <a:lstStyle/>
          <a:p>
            <a:pPr>
              <a:lnSpc>
                <a:spcPct val="125000"/>
              </a:lnSpc>
            </a:pP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资本主义经济危机，过度依赖天然气出口的“荷兰病”，荷兰经济发展减缓。</a:t>
            </a:r>
          </a:p>
        </p:txBody>
      </p:sp>
      <p:pic>
        <p:nvPicPr>
          <p:cNvPr id="5" name="图片 4" descr="中山大学logo"/>
          <p:cNvPicPr>
            <a:picLocks noChangeAspect="1"/>
          </p:cNvPicPr>
          <p:nvPr/>
        </p:nvPicPr>
        <p:blipFill>
          <a:blip r:embed="rId13"/>
          <a:stretch>
            <a:fillRect/>
          </a:stretch>
        </p:blipFill>
        <p:spPr>
          <a:xfrm>
            <a:off x="10894695" y="256540"/>
            <a:ext cx="953135" cy="953135"/>
          </a:xfrm>
          <a:prstGeom prst="rect">
            <a:avLst/>
          </a:prstGeom>
        </p:spPr>
      </p:pic>
      <p:sp>
        <p:nvSpPr>
          <p:cNvPr id="30" name="文本框 29">
            <a:extLst>
              <a:ext uri="{FF2B5EF4-FFF2-40B4-BE49-F238E27FC236}">
                <a16:creationId xmlns:a16="http://schemas.microsoft.com/office/drawing/2014/main" id="{DAEE3111-86E6-4567-B737-7E48A870CE24}"/>
              </a:ext>
            </a:extLst>
          </p:cNvPr>
          <p:cNvSpPr txBox="1"/>
          <p:nvPr/>
        </p:nvSpPr>
        <p:spPr>
          <a:xfrm>
            <a:off x="1012855" y="1420930"/>
            <a:ext cx="3093153" cy="338554"/>
          </a:xfrm>
          <a:prstGeom prst="rect">
            <a:avLst/>
          </a:prstGeom>
          <a:noFill/>
        </p:spPr>
        <p:txBody>
          <a:bodyPr wrap="square" rtlCol="0">
            <a:spAutoFit/>
          </a:bodyPr>
          <a:lstStyle/>
          <a:p>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二战后荷兰的经济发展</a:t>
            </a:r>
          </a:p>
        </p:txBody>
      </p:sp>
      <p:sp>
        <p:nvSpPr>
          <p:cNvPr id="31" name="椭圆 30">
            <a:extLst>
              <a:ext uri="{FF2B5EF4-FFF2-40B4-BE49-F238E27FC236}">
                <a16:creationId xmlns:a16="http://schemas.microsoft.com/office/drawing/2014/main" id="{D75AF029-C0D4-4ABD-A741-9C0B5A189C39}"/>
              </a:ext>
            </a:extLst>
          </p:cNvPr>
          <p:cNvSpPr/>
          <p:nvPr/>
        </p:nvSpPr>
        <p:spPr>
          <a:xfrm>
            <a:off x="472793" y="299315"/>
            <a:ext cx="621956" cy="621958"/>
          </a:xfrm>
          <a:prstGeom prst="ellipse">
            <a:avLst/>
          </a:prstGeom>
          <a:solidFill>
            <a:srgbClr val="38866A"/>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00">
              <a:solidFill>
                <a:srgbClr val="013AAB"/>
              </a:solidFill>
              <a:effectLst>
                <a:outerShdw blurRad="50800" dist="38100" dir="2700000" algn="tl" rotWithShape="0">
                  <a:prstClr val="black">
                    <a:alpha val="40000"/>
                  </a:prstClr>
                </a:outerShdw>
              </a:effectLst>
              <a:latin typeface="方正清刻本悦宋简体" panose="02000000000000000000" pitchFamily="2" charset="-122"/>
              <a:ea typeface="方正清刻本悦宋简体" panose="02000000000000000000" pitchFamily="2" charset="-122"/>
            </a:endParaRPr>
          </a:p>
        </p:txBody>
      </p:sp>
      <p:sp>
        <p:nvSpPr>
          <p:cNvPr id="32" name="文本框 31">
            <a:extLst>
              <a:ext uri="{FF2B5EF4-FFF2-40B4-BE49-F238E27FC236}">
                <a16:creationId xmlns:a16="http://schemas.microsoft.com/office/drawing/2014/main" id="{F17C4EF3-B43B-4A05-91B4-B37539C51E1A}"/>
              </a:ext>
            </a:extLst>
          </p:cNvPr>
          <p:cNvSpPr txBox="1"/>
          <p:nvPr/>
        </p:nvSpPr>
        <p:spPr>
          <a:xfrm>
            <a:off x="396336" y="256351"/>
            <a:ext cx="717635" cy="707886"/>
          </a:xfrm>
          <a:prstGeom prst="rect">
            <a:avLst/>
          </a:prstGeom>
          <a:noFill/>
        </p:spPr>
        <p:txBody>
          <a:bodyPr wrap="square" rtlCol="0">
            <a:spAutoFit/>
          </a:bodyPr>
          <a:lstStyle>
            <a:defPPr>
              <a:defRPr lang="zh-CN"/>
            </a:defPPr>
            <a:lvl1pPr algn="ctr">
              <a:defRPr sz="6000" b="1">
                <a:blipFill dpi="0" rotWithShape="1">
                  <a:blip r:embed="rId14"/>
                  <a:srcRect/>
                  <a:stretch>
                    <a:fillRect/>
                  </a:stretch>
                </a:blipFill>
              </a:defRPr>
            </a:lvl1pPr>
          </a:lstStyle>
          <a:p>
            <a:r>
              <a:rPr lang="en-US" altLang="zh-CN" sz="4000" b="0" dirty="0">
                <a:solidFill>
                  <a:srgbClr val="FEFEFE"/>
                </a:solidFill>
                <a:latin typeface="方正清刻本悦宋简体" panose="02000000000000000000" pitchFamily="2" charset="-122"/>
                <a:ea typeface="方正清刻本悦宋简体" panose="02000000000000000000" pitchFamily="2" charset="-122"/>
                <a:cs typeface="Arial" panose="020B0604020202020204" pitchFamily="34" charset="0"/>
              </a:rPr>
              <a:t>1</a:t>
            </a:r>
            <a:endParaRPr lang="zh-CN" altLang="en-US" sz="4000" b="0" dirty="0">
              <a:solidFill>
                <a:srgbClr val="FEFEFE"/>
              </a:solidFill>
              <a:latin typeface="方正清刻本悦宋简体" panose="02000000000000000000" pitchFamily="2" charset="-122"/>
              <a:ea typeface="方正清刻本悦宋简体" panose="02000000000000000000" pitchFamily="2" charset="-122"/>
              <a:cs typeface="Arial" panose="020B0604020202020204" pitchFamily="34" charset="0"/>
            </a:endParaRPr>
          </a:p>
        </p:txBody>
      </p:sp>
      <p:sp>
        <p:nvSpPr>
          <p:cNvPr id="33" name="矩形 32">
            <a:extLst>
              <a:ext uri="{FF2B5EF4-FFF2-40B4-BE49-F238E27FC236}">
                <a16:creationId xmlns:a16="http://schemas.microsoft.com/office/drawing/2014/main" id="{E0947B62-D667-4DF3-BAAA-A4925A43F8B5}"/>
              </a:ext>
            </a:extLst>
          </p:cNvPr>
          <p:cNvSpPr/>
          <p:nvPr/>
        </p:nvSpPr>
        <p:spPr>
          <a:xfrm>
            <a:off x="1171206" y="67834"/>
            <a:ext cx="3794494" cy="650306"/>
          </a:xfrm>
          <a:prstGeom prst="rect">
            <a:avLst/>
          </a:prstGeom>
        </p:spPr>
        <p:txBody>
          <a:bodyPr wrap="square">
            <a:spAutoFit/>
          </a:bodyPr>
          <a:lstStyle/>
          <a:p>
            <a:pPr>
              <a:lnSpc>
                <a:spcPct val="175000"/>
              </a:lnSpc>
            </a:pPr>
            <a:r>
              <a:rPr lang="zh-CN" altLang="en-US" sz="2400" dirty="0">
                <a:solidFill>
                  <a:srgbClr val="38866A"/>
                </a:solidFill>
                <a:latin typeface="方正清刻本悦宋简体" panose="02000000000000000000" pitchFamily="2" charset="-122"/>
                <a:ea typeface="方正清刻本悦宋简体" panose="02000000000000000000" pitchFamily="2" charset="-122"/>
              </a:rPr>
              <a:t>荷兰的形成与发展</a:t>
            </a:r>
          </a:p>
        </p:txBody>
      </p:sp>
      <p:sp>
        <p:nvSpPr>
          <p:cNvPr id="34" name="文本框 33">
            <a:extLst>
              <a:ext uri="{FF2B5EF4-FFF2-40B4-BE49-F238E27FC236}">
                <a16:creationId xmlns:a16="http://schemas.microsoft.com/office/drawing/2014/main" id="{2438142F-700D-4DE1-A702-D430A034BDD3}"/>
              </a:ext>
            </a:extLst>
          </p:cNvPr>
          <p:cNvSpPr txBox="1"/>
          <p:nvPr/>
        </p:nvSpPr>
        <p:spPr>
          <a:xfrm>
            <a:off x="1113971" y="650164"/>
            <a:ext cx="5022106" cy="307777"/>
          </a:xfrm>
          <a:prstGeom prst="snip1Rect">
            <a:avLst>
              <a:gd name="adj" fmla="val 0"/>
            </a:avLst>
          </a:prstGeom>
          <a:noFill/>
          <a:ln w="28575">
            <a:noFill/>
          </a:ln>
        </p:spPr>
        <p:txBody>
          <a:bodyPr wrap="square" rtlCol="0">
            <a:spAutoFit/>
          </a:bodyPr>
          <a:lstStyle/>
          <a:p>
            <a:pPr algn="l"/>
            <a:r>
              <a:rPr lang="en-US" altLang="zh-CN" sz="1400" b="0" dirty="0">
                <a:solidFill>
                  <a:srgbClr val="38866A"/>
                </a:solidFill>
                <a:latin typeface="方正清刻本悦宋简体" panose="02000000000000000000" pitchFamily="2" charset="-122"/>
                <a:ea typeface="方正清刻本悦宋简体" panose="02000000000000000000" pitchFamily="2" charset="-122"/>
                <a:cs typeface="Arial" panose="020B0604020202020204" pitchFamily="34" charset="0"/>
              </a:rPr>
              <a:t>The formation and development of the Netherlands</a:t>
            </a:r>
            <a:endParaRPr lang="zh-CN" altLang="en-US" sz="1400" b="0" dirty="0">
              <a:solidFill>
                <a:srgbClr val="38866A"/>
              </a:solidFill>
              <a:latin typeface="方正清刻本悦宋简体" panose="02000000000000000000" pitchFamily="2" charset="-122"/>
              <a:ea typeface="方正清刻本悦宋简体" panose="02000000000000000000" pitchFamily="2" charset="-122"/>
              <a:cs typeface="Arial" panose="020B0604020202020204" pitchFamily="34"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010" y="2957"/>
            <a:ext cx="12192000" cy="6858000"/>
          </a:xfrm>
          <a:prstGeom prst="rect">
            <a:avLst/>
          </a:prstGeom>
        </p:spPr>
      </p:pic>
      <p:grpSp>
        <p:nvGrpSpPr>
          <p:cNvPr id="11" name="Group 5"/>
          <p:cNvGrpSpPr/>
          <p:nvPr/>
        </p:nvGrpSpPr>
        <p:grpSpPr bwMode="auto">
          <a:xfrm>
            <a:off x="6336938" y="1799521"/>
            <a:ext cx="567423" cy="3604112"/>
            <a:chOff x="0" y="0"/>
            <a:chExt cx="1150514" cy="7310013"/>
          </a:xfrm>
        </p:grpSpPr>
        <p:sp>
          <p:nvSpPr>
            <p:cNvPr id="12" name="AutoShape 6"/>
            <p:cNvSpPr/>
            <p:nvPr/>
          </p:nvSpPr>
          <p:spPr bwMode="auto">
            <a:xfrm>
              <a:off x="0" y="0"/>
              <a:ext cx="1061647" cy="1061975"/>
            </a:xfrm>
            <a:custGeom>
              <a:avLst/>
              <a:gdLst>
                <a:gd name="T0" fmla="*/ 530797 w 19679"/>
                <a:gd name="T1" fmla="*/ 582821 h 19679"/>
                <a:gd name="T2" fmla="*/ 530797 w 19679"/>
                <a:gd name="T3" fmla="*/ 582821 h 19679"/>
                <a:gd name="T4" fmla="*/ 530797 w 19679"/>
                <a:gd name="T5" fmla="*/ 582821 h 19679"/>
                <a:gd name="T6" fmla="*/ 530797 w 19679"/>
                <a:gd name="T7" fmla="*/ 582821 h 1967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679" h="19679">
                  <a:moveTo>
                    <a:pt x="16796" y="2881"/>
                  </a:moveTo>
                  <a:cubicBezTo>
                    <a:pt x="20638" y="6724"/>
                    <a:pt x="20638" y="12953"/>
                    <a:pt x="16796" y="16796"/>
                  </a:cubicBezTo>
                  <a:cubicBezTo>
                    <a:pt x="12953" y="20638"/>
                    <a:pt x="6724" y="20638"/>
                    <a:pt x="2881" y="16796"/>
                  </a:cubicBezTo>
                  <a:cubicBezTo>
                    <a:pt x="-961" y="12953"/>
                    <a:pt x="-961" y="6724"/>
                    <a:pt x="2881" y="2881"/>
                  </a:cubicBezTo>
                  <a:cubicBezTo>
                    <a:pt x="6724" y="-961"/>
                    <a:pt x="12953" y="-961"/>
                    <a:pt x="16796" y="2881"/>
                  </a:cubicBezTo>
                  <a:close/>
                </a:path>
              </a:pathLst>
            </a:custGeom>
            <a:solidFill>
              <a:srgbClr val="38866A"/>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71437" tIns="71437" rIns="71437" bIns="71437" anchor="ctr"/>
            <a:lstStyle/>
            <a:p>
              <a:endParaRPr lang="zh-CN" altLang="en-US"/>
            </a:p>
          </p:txBody>
        </p:sp>
        <p:sp>
          <p:nvSpPr>
            <p:cNvPr id="13" name="AutoShape 7"/>
            <p:cNvSpPr/>
            <p:nvPr/>
          </p:nvSpPr>
          <p:spPr bwMode="auto">
            <a:xfrm>
              <a:off x="36497" y="4718321"/>
              <a:ext cx="1061648" cy="1061976"/>
            </a:xfrm>
            <a:custGeom>
              <a:avLst/>
              <a:gdLst>
                <a:gd name="T0" fmla="*/ 530797 w 19679"/>
                <a:gd name="T1" fmla="*/ 582821 h 19679"/>
                <a:gd name="T2" fmla="*/ 530797 w 19679"/>
                <a:gd name="T3" fmla="*/ 582821 h 19679"/>
                <a:gd name="T4" fmla="*/ 530797 w 19679"/>
                <a:gd name="T5" fmla="*/ 582821 h 19679"/>
                <a:gd name="T6" fmla="*/ 530797 w 19679"/>
                <a:gd name="T7" fmla="*/ 582821 h 1967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679" h="19679">
                  <a:moveTo>
                    <a:pt x="16796" y="2881"/>
                  </a:moveTo>
                  <a:cubicBezTo>
                    <a:pt x="20638" y="6724"/>
                    <a:pt x="20638" y="12953"/>
                    <a:pt x="16796" y="16796"/>
                  </a:cubicBezTo>
                  <a:cubicBezTo>
                    <a:pt x="12953" y="20638"/>
                    <a:pt x="6724" y="20638"/>
                    <a:pt x="2881" y="16796"/>
                  </a:cubicBezTo>
                  <a:cubicBezTo>
                    <a:pt x="-961" y="12953"/>
                    <a:pt x="-961" y="6724"/>
                    <a:pt x="2881" y="2881"/>
                  </a:cubicBezTo>
                  <a:cubicBezTo>
                    <a:pt x="6724" y="-961"/>
                    <a:pt x="12953" y="-961"/>
                    <a:pt x="16796" y="2881"/>
                  </a:cubicBezTo>
                  <a:close/>
                </a:path>
              </a:pathLst>
            </a:custGeom>
            <a:solidFill>
              <a:srgbClr val="4BB38E"/>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71437" tIns="71437" rIns="71437" bIns="71437" anchor="ctr"/>
            <a:lstStyle/>
            <a:p>
              <a:endParaRPr lang="zh-CN" altLang="en-US"/>
            </a:p>
          </p:txBody>
        </p:sp>
        <p:sp>
          <p:nvSpPr>
            <p:cNvPr id="14" name="AutoShape 8"/>
            <p:cNvSpPr/>
            <p:nvPr/>
          </p:nvSpPr>
          <p:spPr bwMode="auto">
            <a:xfrm>
              <a:off x="36499" y="2697006"/>
              <a:ext cx="1061648" cy="1061976"/>
            </a:xfrm>
            <a:custGeom>
              <a:avLst/>
              <a:gdLst>
                <a:gd name="T0" fmla="*/ 530797 w 19679"/>
                <a:gd name="T1" fmla="*/ 582821 h 19679"/>
                <a:gd name="T2" fmla="*/ 530797 w 19679"/>
                <a:gd name="T3" fmla="*/ 582821 h 19679"/>
                <a:gd name="T4" fmla="*/ 530797 w 19679"/>
                <a:gd name="T5" fmla="*/ 582821 h 19679"/>
                <a:gd name="T6" fmla="*/ 530797 w 19679"/>
                <a:gd name="T7" fmla="*/ 582821 h 1967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679" h="19679">
                  <a:moveTo>
                    <a:pt x="16796" y="2881"/>
                  </a:moveTo>
                  <a:cubicBezTo>
                    <a:pt x="20638" y="6724"/>
                    <a:pt x="20638" y="12953"/>
                    <a:pt x="16796" y="16796"/>
                  </a:cubicBezTo>
                  <a:cubicBezTo>
                    <a:pt x="12953" y="20638"/>
                    <a:pt x="6724" y="20638"/>
                    <a:pt x="2881" y="16796"/>
                  </a:cubicBezTo>
                  <a:cubicBezTo>
                    <a:pt x="-961" y="12953"/>
                    <a:pt x="-961" y="6724"/>
                    <a:pt x="2881" y="2881"/>
                  </a:cubicBezTo>
                  <a:cubicBezTo>
                    <a:pt x="6724" y="-961"/>
                    <a:pt x="12953" y="-961"/>
                    <a:pt x="16796" y="2881"/>
                  </a:cubicBezTo>
                  <a:close/>
                </a:path>
              </a:pathLst>
            </a:custGeom>
            <a:solidFill>
              <a:srgbClr val="38866A"/>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71437" tIns="71437" rIns="71437" bIns="71437" anchor="ctr"/>
            <a:lstStyle/>
            <a:p>
              <a:endParaRPr lang="zh-CN" altLang="en-US"/>
            </a:p>
          </p:txBody>
        </p:sp>
        <p:sp>
          <p:nvSpPr>
            <p:cNvPr id="15" name="AutoShape 9"/>
            <p:cNvSpPr/>
            <p:nvPr/>
          </p:nvSpPr>
          <p:spPr bwMode="auto">
            <a:xfrm>
              <a:off x="36499" y="1401681"/>
              <a:ext cx="1061648" cy="1061976"/>
            </a:xfrm>
            <a:custGeom>
              <a:avLst/>
              <a:gdLst>
                <a:gd name="T0" fmla="*/ 530797 w 19679"/>
                <a:gd name="T1" fmla="*/ 582821 h 19679"/>
                <a:gd name="T2" fmla="*/ 530797 w 19679"/>
                <a:gd name="T3" fmla="*/ 582821 h 19679"/>
                <a:gd name="T4" fmla="*/ 530797 w 19679"/>
                <a:gd name="T5" fmla="*/ 582821 h 19679"/>
                <a:gd name="T6" fmla="*/ 530797 w 19679"/>
                <a:gd name="T7" fmla="*/ 582821 h 1967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679" h="19679">
                  <a:moveTo>
                    <a:pt x="16796" y="2881"/>
                  </a:moveTo>
                  <a:cubicBezTo>
                    <a:pt x="20638" y="6724"/>
                    <a:pt x="20638" y="12953"/>
                    <a:pt x="16796" y="16796"/>
                  </a:cubicBezTo>
                  <a:cubicBezTo>
                    <a:pt x="12953" y="20638"/>
                    <a:pt x="6724" y="20638"/>
                    <a:pt x="2881" y="16796"/>
                  </a:cubicBezTo>
                  <a:cubicBezTo>
                    <a:pt x="-961" y="12953"/>
                    <a:pt x="-961" y="6724"/>
                    <a:pt x="2881" y="2881"/>
                  </a:cubicBezTo>
                  <a:cubicBezTo>
                    <a:pt x="6724" y="-961"/>
                    <a:pt x="12953" y="-961"/>
                    <a:pt x="16796" y="2881"/>
                  </a:cubicBezTo>
                  <a:close/>
                </a:path>
              </a:pathLst>
            </a:custGeom>
            <a:solidFill>
              <a:srgbClr val="38866A"/>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71437" tIns="71437" rIns="71437" bIns="71437" anchor="ctr"/>
            <a:lstStyle/>
            <a:p>
              <a:endParaRPr lang="zh-CN" altLang="en-US"/>
            </a:p>
          </p:txBody>
        </p:sp>
        <p:sp>
          <p:nvSpPr>
            <p:cNvPr id="16" name="AutoShape 10"/>
            <p:cNvSpPr/>
            <p:nvPr/>
          </p:nvSpPr>
          <p:spPr bwMode="auto">
            <a:xfrm>
              <a:off x="429258" y="5041470"/>
              <a:ext cx="380861" cy="380979"/>
            </a:xfrm>
            <a:custGeom>
              <a:avLst/>
              <a:gdLst>
                <a:gd name="T0" fmla="*/ 190430 w 21600"/>
                <a:gd name="T1" fmla="*/ 190489 h 21600"/>
                <a:gd name="T2" fmla="*/ 190430 w 21600"/>
                <a:gd name="T3" fmla="*/ 190489 h 21600"/>
                <a:gd name="T4" fmla="*/ 190430 w 21600"/>
                <a:gd name="T5" fmla="*/ 190489 h 21600"/>
                <a:gd name="T6" fmla="*/ 190430 w 21600"/>
                <a:gd name="T7" fmla="*/ 190489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21328" y="11543"/>
                  </a:moveTo>
                  <a:cubicBezTo>
                    <a:pt x="21492" y="11930"/>
                    <a:pt x="21571" y="12337"/>
                    <a:pt x="21571" y="12758"/>
                  </a:cubicBezTo>
                  <a:cubicBezTo>
                    <a:pt x="21571" y="13464"/>
                    <a:pt x="21388" y="14105"/>
                    <a:pt x="21017" y="14678"/>
                  </a:cubicBezTo>
                  <a:cubicBezTo>
                    <a:pt x="21111" y="15215"/>
                    <a:pt x="21077" y="15745"/>
                    <a:pt x="20924" y="16285"/>
                  </a:cubicBezTo>
                  <a:cubicBezTo>
                    <a:pt x="20769" y="16819"/>
                    <a:pt x="20512" y="17287"/>
                    <a:pt x="20141" y="17697"/>
                  </a:cubicBezTo>
                  <a:cubicBezTo>
                    <a:pt x="20105" y="18451"/>
                    <a:pt x="19901" y="19081"/>
                    <a:pt x="19531" y="19580"/>
                  </a:cubicBezTo>
                  <a:cubicBezTo>
                    <a:pt x="19161" y="20080"/>
                    <a:pt x="18700" y="20481"/>
                    <a:pt x="18146" y="20783"/>
                  </a:cubicBezTo>
                  <a:cubicBezTo>
                    <a:pt x="17593" y="21088"/>
                    <a:pt x="16982" y="21297"/>
                    <a:pt x="16321" y="21419"/>
                  </a:cubicBezTo>
                  <a:cubicBezTo>
                    <a:pt x="15660" y="21540"/>
                    <a:pt x="15010" y="21599"/>
                    <a:pt x="14380" y="21599"/>
                  </a:cubicBezTo>
                  <a:cubicBezTo>
                    <a:pt x="13730" y="21599"/>
                    <a:pt x="13077" y="21554"/>
                    <a:pt x="12424" y="21461"/>
                  </a:cubicBezTo>
                  <a:cubicBezTo>
                    <a:pt x="11772" y="21362"/>
                    <a:pt x="11127" y="21235"/>
                    <a:pt x="10497" y="21074"/>
                  </a:cubicBezTo>
                  <a:cubicBezTo>
                    <a:pt x="9864" y="20894"/>
                    <a:pt x="9237" y="20702"/>
                    <a:pt x="8610" y="20493"/>
                  </a:cubicBezTo>
                  <a:cubicBezTo>
                    <a:pt x="7982" y="20286"/>
                    <a:pt x="7341" y="20182"/>
                    <a:pt x="6680" y="20182"/>
                  </a:cubicBezTo>
                  <a:lnTo>
                    <a:pt x="1607" y="20182"/>
                  </a:lnTo>
                  <a:cubicBezTo>
                    <a:pt x="1167" y="20182"/>
                    <a:pt x="785" y="20029"/>
                    <a:pt x="471" y="19713"/>
                  </a:cubicBezTo>
                  <a:cubicBezTo>
                    <a:pt x="158" y="19405"/>
                    <a:pt x="0" y="19024"/>
                    <a:pt x="0" y="18572"/>
                  </a:cubicBezTo>
                  <a:lnTo>
                    <a:pt x="0" y="9880"/>
                  </a:lnTo>
                  <a:cubicBezTo>
                    <a:pt x="0" y="9440"/>
                    <a:pt x="158" y="9064"/>
                    <a:pt x="471" y="8754"/>
                  </a:cubicBezTo>
                  <a:cubicBezTo>
                    <a:pt x="785" y="8440"/>
                    <a:pt x="1167" y="8285"/>
                    <a:pt x="1607" y="8285"/>
                  </a:cubicBezTo>
                  <a:lnTo>
                    <a:pt x="6315" y="8285"/>
                  </a:lnTo>
                  <a:cubicBezTo>
                    <a:pt x="6558" y="8160"/>
                    <a:pt x="6750" y="8022"/>
                    <a:pt x="6897" y="7872"/>
                  </a:cubicBezTo>
                  <a:cubicBezTo>
                    <a:pt x="7041" y="7723"/>
                    <a:pt x="7197" y="7548"/>
                    <a:pt x="7369" y="7342"/>
                  </a:cubicBezTo>
                  <a:cubicBezTo>
                    <a:pt x="7513" y="7161"/>
                    <a:pt x="7663" y="6986"/>
                    <a:pt x="7810" y="6819"/>
                  </a:cubicBezTo>
                  <a:cubicBezTo>
                    <a:pt x="7957" y="6653"/>
                    <a:pt x="8112" y="6483"/>
                    <a:pt x="8276" y="6311"/>
                  </a:cubicBezTo>
                  <a:cubicBezTo>
                    <a:pt x="8570" y="5997"/>
                    <a:pt x="8918" y="5690"/>
                    <a:pt x="9302" y="5385"/>
                  </a:cubicBezTo>
                  <a:cubicBezTo>
                    <a:pt x="9692" y="5085"/>
                    <a:pt x="9989" y="4749"/>
                    <a:pt x="10195" y="4379"/>
                  </a:cubicBezTo>
                  <a:cubicBezTo>
                    <a:pt x="10339" y="4117"/>
                    <a:pt x="10443" y="3826"/>
                    <a:pt x="10506" y="3507"/>
                  </a:cubicBezTo>
                  <a:cubicBezTo>
                    <a:pt x="10565" y="3188"/>
                    <a:pt x="10627" y="2866"/>
                    <a:pt x="10675" y="2538"/>
                  </a:cubicBezTo>
                  <a:cubicBezTo>
                    <a:pt x="10726" y="2216"/>
                    <a:pt x="10780" y="1900"/>
                    <a:pt x="10845" y="1592"/>
                  </a:cubicBezTo>
                  <a:cubicBezTo>
                    <a:pt x="10907" y="1287"/>
                    <a:pt x="11014" y="1016"/>
                    <a:pt x="11161" y="776"/>
                  </a:cubicBezTo>
                  <a:cubicBezTo>
                    <a:pt x="11311" y="536"/>
                    <a:pt x="11523" y="350"/>
                    <a:pt x="11800" y="208"/>
                  </a:cubicBezTo>
                  <a:cubicBezTo>
                    <a:pt x="12074" y="67"/>
                    <a:pt x="12441" y="0"/>
                    <a:pt x="12902" y="0"/>
                  </a:cubicBezTo>
                  <a:cubicBezTo>
                    <a:pt x="13450" y="0"/>
                    <a:pt x="13956" y="112"/>
                    <a:pt x="14411" y="344"/>
                  </a:cubicBezTo>
                  <a:cubicBezTo>
                    <a:pt x="14869" y="573"/>
                    <a:pt x="15250" y="881"/>
                    <a:pt x="15567" y="1270"/>
                  </a:cubicBezTo>
                  <a:cubicBezTo>
                    <a:pt x="15880" y="1657"/>
                    <a:pt x="16126" y="2101"/>
                    <a:pt x="16304" y="2600"/>
                  </a:cubicBezTo>
                  <a:cubicBezTo>
                    <a:pt x="16479" y="3103"/>
                    <a:pt x="16570" y="3609"/>
                    <a:pt x="16570" y="4123"/>
                  </a:cubicBezTo>
                  <a:cubicBezTo>
                    <a:pt x="16570" y="4653"/>
                    <a:pt x="16491" y="5162"/>
                    <a:pt x="16332" y="5645"/>
                  </a:cubicBezTo>
                  <a:cubicBezTo>
                    <a:pt x="16174" y="6125"/>
                    <a:pt x="15982" y="6610"/>
                    <a:pt x="15759" y="7096"/>
                  </a:cubicBezTo>
                  <a:cubicBezTo>
                    <a:pt x="16072" y="7079"/>
                    <a:pt x="16389" y="7057"/>
                    <a:pt x="16705" y="7034"/>
                  </a:cubicBezTo>
                  <a:cubicBezTo>
                    <a:pt x="17019" y="7011"/>
                    <a:pt x="17335" y="7000"/>
                    <a:pt x="17652" y="7000"/>
                  </a:cubicBezTo>
                  <a:cubicBezTo>
                    <a:pt x="18149" y="7000"/>
                    <a:pt x="18630" y="7048"/>
                    <a:pt x="19099" y="7144"/>
                  </a:cubicBezTo>
                  <a:cubicBezTo>
                    <a:pt x="19568" y="7237"/>
                    <a:pt x="19986" y="7395"/>
                    <a:pt x="20356" y="7616"/>
                  </a:cubicBezTo>
                  <a:cubicBezTo>
                    <a:pt x="20726" y="7839"/>
                    <a:pt x="21026" y="8144"/>
                    <a:pt x="21255" y="8528"/>
                  </a:cubicBezTo>
                  <a:cubicBezTo>
                    <a:pt x="21486" y="8918"/>
                    <a:pt x="21600" y="9409"/>
                    <a:pt x="21600" y="10002"/>
                  </a:cubicBezTo>
                  <a:cubicBezTo>
                    <a:pt x="21600" y="10265"/>
                    <a:pt x="21580" y="10519"/>
                    <a:pt x="21535" y="10773"/>
                  </a:cubicBezTo>
                  <a:cubicBezTo>
                    <a:pt x="21484" y="11030"/>
                    <a:pt x="21419" y="11284"/>
                    <a:pt x="21328" y="11543"/>
                  </a:cubicBezTo>
                  <a:moveTo>
                    <a:pt x="4258" y="18519"/>
                  </a:moveTo>
                  <a:cubicBezTo>
                    <a:pt x="4555" y="18519"/>
                    <a:pt x="4809" y="18417"/>
                    <a:pt x="5024" y="18214"/>
                  </a:cubicBezTo>
                  <a:cubicBezTo>
                    <a:pt x="5233" y="18013"/>
                    <a:pt x="5340" y="17759"/>
                    <a:pt x="5340" y="17454"/>
                  </a:cubicBezTo>
                  <a:cubicBezTo>
                    <a:pt x="5340" y="17155"/>
                    <a:pt x="5233" y="16900"/>
                    <a:pt x="5024" y="16686"/>
                  </a:cubicBezTo>
                  <a:cubicBezTo>
                    <a:pt x="4812" y="16477"/>
                    <a:pt x="4557" y="16372"/>
                    <a:pt x="4258" y="16372"/>
                  </a:cubicBezTo>
                  <a:cubicBezTo>
                    <a:pt x="3941" y="16372"/>
                    <a:pt x="3684" y="16477"/>
                    <a:pt x="3486" y="16686"/>
                  </a:cubicBezTo>
                  <a:cubicBezTo>
                    <a:pt x="3289" y="16900"/>
                    <a:pt x="3190" y="17155"/>
                    <a:pt x="3190" y="17454"/>
                  </a:cubicBezTo>
                  <a:cubicBezTo>
                    <a:pt x="3190" y="17767"/>
                    <a:pt x="3289" y="18024"/>
                    <a:pt x="3486" y="18222"/>
                  </a:cubicBezTo>
                  <a:cubicBezTo>
                    <a:pt x="3681" y="18420"/>
                    <a:pt x="3939" y="18519"/>
                    <a:pt x="4258" y="18519"/>
                  </a:cubicBezTo>
                  <a:moveTo>
                    <a:pt x="19164" y="14342"/>
                  </a:moveTo>
                  <a:cubicBezTo>
                    <a:pt x="19703" y="13901"/>
                    <a:pt x="19975" y="13345"/>
                    <a:pt x="19975" y="12679"/>
                  </a:cubicBezTo>
                  <a:cubicBezTo>
                    <a:pt x="19975" y="12473"/>
                    <a:pt x="19918" y="12281"/>
                    <a:pt x="19805" y="12097"/>
                  </a:cubicBezTo>
                  <a:cubicBezTo>
                    <a:pt x="19695" y="11919"/>
                    <a:pt x="19576" y="11761"/>
                    <a:pt x="19446" y="11623"/>
                  </a:cubicBezTo>
                  <a:cubicBezTo>
                    <a:pt x="19590" y="11363"/>
                    <a:pt x="19720" y="11106"/>
                    <a:pt x="19833" y="10849"/>
                  </a:cubicBezTo>
                  <a:cubicBezTo>
                    <a:pt x="19944" y="10592"/>
                    <a:pt x="20003" y="10312"/>
                    <a:pt x="20003" y="10002"/>
                  </a:cubicBezTo>
                  <a:cubicBezTo>
                    <a:pt x="20003" y="9688"/>
                    <a:pt x="19924" y="9440"/>
                    <a:pt x="19766" y="9251"/>
                  </a:cubicBezTo>
                  <a:cubicBezTo>
                    <a:pt x="19607" y="9070"/>
                    <a:pt x="19415" y="8929"/>
                    <a:pt x="19184" y="8833"/>
                  </a:cubicBezTo>
                  <a:cubicBezTo>
                    <a:pt x="18955" y="8739"/>
                    <a:pt x="18698" y="8683"/>
                    <a:pt x="18418" y="8663"/>
                  </a:cubicBezTo>
                  <a:cubicBezTo>
                    <a:pt x="18138" y="8643"/>
                    <a:pt x="17884" y="8635"/>
                    <a:pt x="17649" y="8635"/>
                  </a:cubicBezTo>
                  <a:cubicBezTo>
                    <a:pt x="17242" y="8635"/>
                    <a:pt x="16835" y="8649"/>
                    <a:pt x="16423" y="8677"/>
                  </a:cubicBezTo>
                  <a:cubicBezTo>
                    <a:pt x="16010" y="8706"/>
                    <a:pt x="15606" y="8720"/>
                    <a:pt x="15199" y="8720"/>
                  </a:cubicBezTo>
                  <a:cubicBezTo>
                    <a:pt x="14917" y="8720"/>
                    <a:pt x="14643" y="8706"/>
                    <a:pt x="14366" y="8677"/>
                  </a:cubicBezTo>
                  <a:cubicBezTo>
                    <a:pt x="14089" y="8649"/>
                    <a:pt x="13829" y="8584"/>
                    <a:pt x="13574" y="8474"/>
                  </a:cubicBezTo>
                  <a:cubicBezTo>
                    <a:pt x="13574" y="8104"/>
                    <a:pt x="13645" y="7754"/>
                    <a:pt x="13792" y="7421"/>
                  </a:cubicBezTo>
                  <a:cubicBezTo>
                    <a:pt x="13936" y="7087"/>
                    <a:pt x="14094" y="6751"/>
                    <a:pt x="14275" y="6413"/>
                  </a:cubicBezTo>
                  <a:cubicBezTo>
                    <a:pt x="14448" y="6074"/>
                    <a:pt x="14606" y="5721"/>
                    <a:pt x="14747" y="5351"/>
                  </a:cubicBezTo>
                  <a:cubicBezTo>
                    <a:pt x="14886" y="4984"/>
                    <a:pt x="14953" y="4574"/>
                    <a:pt x="14953" y="4122"/>
                  </a:cubicBezTo>
                  <a:cubicBezTo>
                    <a:pt x="14953" y="3823"/>
                    <a:pt x="14905" y="3529"/>
                    <a:pt x="14812" y="3236"/>
                  </a:cubicBezTo>
                  <a:cubicBezTo>
                    <a:pt x="14716" y="2945"/>
                    <a:pt x="14583" y="2677"/>
                    <a:pt x="14411" y="2439"/>
                  </a:cubicBezTo>
                  <a:cubicBezTo>
                    <a:pt x="14238" y="2199"/>
                    <a:pt x="14027" y="2002"/>
                    <a:pt x="13775" y="1843"/>
                  </a:cubicBezTo>
                  <a:cubicBezTo>
                    <a:pt x="13521" y="1688"/>
                    <a:pt x="13230" y="1606"/>
                    <a:pt x="12893" y="1606"/>
                  </a:cubicBezTo>
                  <a:lnTo>
                    <a:pt x="12744" y="1606"/>
                  </a:lnTo>
                  <a:cubicBezTo>
                    <a:pt x="12681" y="1606"/>
                    <a:pt x="12631" y="1617"/>
                    <a:pt x="12594" y="1634"/>
                  </a:cubicBezTo>
                  <a:cubicBezTo>
                    <a:pt x="12523" y="1671"/>
                    <a:pt x="12481" y="1705"/>
                    <a:pt x="12472" y="1742"/>
                  </a:cubicBezTo>
                  <a:cubicBezTo>
                    <a:pt x="12464" y="1778"/>
                    <a:pt x="12450" y="1838"/>
                    <a:pt x="12430" y="1920"/>
                  </a:cubicBezTo>
                  <a:cubicBezTo>
                    <a:pt x="12323" y="2450"/>
                    <a:pt x="12221" y="3007"/>
                    <a:pt x="12128" y="3586"/>
                  </a:cubicBezTo>
                  <a:cubicBezTo>
                    <a:pt x="12034" y="4167"/>
                    <a:pt x="11854" y="4698"/>
                    <a:pt x="11596" y="5176"/>
                  </a:cubicBezTo>
                  <a:cubicBezTo>
                    <a:pt x="11334" y="5636"/>
                    <a:pt x="11000" y="6034"/>
                    <a:pt x="10596" y="6367"/>
                  </a:cubicBezTo>
                  <a:cubicBezTo>
                    <a:pt x="10189" y="6701"/>
                    <a:pt x="9802" y="7051"/>
                    <a:pt x="9432" y="7421"/>
                  </a:cubicBezTo>
                  <a:cubicBezTo>
                    <a:pt x="9169" y="7700"/>
                    <a:pt x="8949" y="7954"/>
                    <a:pt x="8771" y="8183"/>
                  </a:cubicBezTo>
                  <a:cubicBezTo>
                    <a:pt x="8593" y="8412"/>
                    <a:pt x="8403" y="8632"/>
                    <a:pt x="8211" y="8833"/>
                  </a:cubicBezTo>
                  <a:cubicBezTo>
                    <a:pt x="8016" y="9036"/>
                    <a:pt x="7799" y="9222"/>
                    <a:pt x="7556" y="9400"/>
                  </a:cubicBezTo>
                  <a:cubicBezTo>
                    <a:pt x="7313" y="9575"/>
                    <a:pt x="7019" y="9736"/>
                    <a:pt x="6674" y="9880"/>
                  </a:cubicBezTo>
                  <a:lnTo>
                    <a:pt x="6646" y="9880"/>
                  </a:lnTo>
                  <a:lnTo>
                    <a:pt x="6646" y="18572"/>
                  </a:lnTo>
                  <a:cubicBezTo>
                    <a:pt x="7279" y="18572"/>
                    <a:pt x="7889" y="18649"/>
                    <a:pt x="8485" y="18795"/>
                  </a:cubicBezTo>
                  <a:cubicBezTo>
                    <a:pt x="9081" y="18945"/>
                    <a:pt x="9683" y="19103"/>
                    <a:pt x="10294" y="19270"/>
                  </a:cubicBezTo>
                  <a:cubicBezTo>
                    <a:pt x="10901" y="19439"/>
                    <a:pt x="11537" y="19592"/>
                    <a:pt x="12207" y="19741"/>
                  </a:cubicBezTo>
                  <a:cubicBezTo>
                    <a:pt x="12874" y="19891"/>
                    <a:pt x="13594" y="19965"/>
                    <a:pt x="14374" y="19965"/>
                  </a:cubicBezTo>
                  <a:cubicBezTo>
                    <a:pt x="14781" y="19965"/>
                    <a:pt x="15222" y="19939"/>
                    <a:pt x="15699" y="19885"/>
                  </a:cubicBezTo>
                  <a:cubicBezTo>
                    <a:pt x="16177" y="19829"/>
                    <a:pt x="16626" y="19710"/>
                    <a:pt x="17047" y="19527"/>
                  </a:cubicBezTo>
                  <a:cubicBezTo>
                    <a:pt x="17468" y="19343"/>
                    <a:pt x="17816" y="19086"/>
                    <a:pt x="18101" y="18762"/>
                  </a:cubicBezTo>
                  <a:cubicBezTo>
                    <a:pt x="18387" y="18440"/>
                    <a:pt x="18525" y="18010"/>
                    <a:pt x="18525" y="17477"/>
                  </a:cubicBezTo>
                  <a:cubicBezTo>
                    <a:pt x="18525" y="17386"/>
                    <a:pt x="18522" y="17304"/>
                    <a:pt x="18517" y="17225"/>
                  </a:cubicBezTo>
                  <a:cubicBezTo>
                    <a:pt x="18503" y="17152"/>
                    <a:pt x="18488" y="17070"/>
                    <a:pt x="18471" y="16980"/>
                  </a:cubicBezTo>
                  <a:cubicBezTo>
                    <a:pt x="18785" y="16836"/>
                    <a:pt x="19028" y="16596"/>
                    <a:pt x="19195" y="16262"/>
                  </a:cubicBezTo>
                  <a:cubicBezTo>
                    <a:pt x="19364" y="15929"/>
                    <a:pt x="19446" y="15593"/>
                    <a:pt x="19446" y="15263"/>
                  </a:cubicBezTo>
                  <a:cubicBezTo>
                    <a:pt x="19449" y="14912"/>
                    <a:pt x="19350" y="14605"/>
                    <a:pt x="19164" y="14342"/>
                  </a:cubicBezTo>
                </a:path>
              </a:pathLst>
            </a:custGeom>
            <a:solidFill>
              <a:schemeClr val="bg1"/>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38100" tIns="38100" rIns="38100" bIns="38100" anchor="ctr"/>
            <a:lstStyle/>
            <a:p>
              <a:endParaRPr lang="zh-CN" altLang="en-US"/>
            </a:p>
          </p:txBody>
        </p:sp>
        <p:sp>
          <p:nvSpPr>
            <p:cNvPr id="17" name="AutoShape 11"/>
            <p:cNvSpPr/>
            <p:nvPr/>
          </p:nvSpPr>
          <p:spPr bwMode="auto">
            <a:xfrm>
              <a:off x="385620" y="3014487"/>
              <a:ext cx="380860" cy="380978"/>
            </a:xfrm>
            <a:custGeom>
              <a:avLst/>
              <a:gdLst>
                <a:gd name="T0" fmla="*/ 190430 w 21600"/>
                <a:gd name="T1" fmla="*/ 190489 h 21600"/>
                <a:gd name="T2" fmla="*/ 190430 w 21600"/>
                <a:gd name="T3" fmla="*/ 190489 h 21600"/>
                <a:gd name="T4" fmla="*/ 190430 w 21600"/>
                <a:gd name="T5" fmla="*/ 190489 h 21600"/>
                <a:gd name="T6" fmla="*/ 190430 w 21600"/>
                <a:gd name="T7" fmla="*/ 190489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21600" y="6949"/>
                  </a:moveTo>
                  <a:cubicBezTo>
                    <a:pt x="21600" y="7542"/>
                    <a:pt x="21407" y="8153"/>
                    <a:pt x="21017" y="8781"/>
                  </a:cubicBezTo>
                  <a:cubicBezTo>
                    <a:pt x="20628" y="9416"/>
                    <a:pt x="20109" y="10015"/>
                    <a:pt x="19458" y="10585"/>
                  </a:cubicBezTo>
                  <a:cubicBezTo>
                    <a:pt x="18806" y="11152"/>
                    <a:pt x="18040" y="11651"/>
                    <a:pt x="17159" y="12083"/>
                  </a:cubicBezTo>
                  <a:cubicBezTo>
                    <a:pt x="16275" y="12512"/>
                    <a:pt x="15327" y="12820"/>
                    <a:pt x="14315" y="12996"/>
                  </a:cubicBezTo>
                  <a:cubicBezTo>
                    <a:pt x="13880" y="13090"/>
                    <a:pt x="13492" y="13284"/>
                    <a:pt x="13151" y="13578"/>
                  </a:cubicBezTo>
                  <a:cubicBezTo>
                    <a:pt x="12809" y="13872"/>
                    <a:pt x="12641" y="14204"/>
                    <a:pt x="12641" y="14571"/>
                  </a:cubicBezTo>
                  <a:cubicBezTo>
                    <a:pt x="12641" y="14900"/>
                    <a:pt x="12713" y="15140"/>
                    <a:pt x="12865" y="15293"/>
                  </a:cubicBezTo>
                  <a:cubicBezTo>
                    <a:pt x="13015" y="15449"/>
                    <a:pt x="13177" y="15596"/>
                    <a:pt x="13364" y="15728"/>
                  </a:cubicBezTo>
                  <a:cubicBezTo>
                    <a:pt x="13546" y="15866"/>
                    <a:pt x="13717" y="16010"/>
                    <a:pt x="13874" y="16169"/>
                  </a:cubicBezTo>
                  <a:cubicBezTo>
                    <a:pt x="14032" y="16330"/>
                    <a:pt x="14125" y="16574"/>
                    <a:pt x="14160" y="16903"/>
                  </a:cubicBezTo>
                  <a:cubicBezTo>
                    <a:pt x="14195" y="17117"/>
                    <a:pt x="14187" y="17340"/>
                    <a:pt x="14133" y="17564"/>
                  </a:cubicBezTo>
                  <a:cubicBezTo>
                    <a:pt x="14099" y="17696"/>
                    <a:pt x="14200" y="17805"/>
                    <a:pt x="14432" y="17893"/>
                  </a:cubicBezTo>
                  <a:cubicBezTo>
                    <a:pt x="14667" y="17981"/>
                    <a:pt x="14956" y="18069"/>
                    <a:pt x="15295" y="18154"/>
                  </a:cubicBezTo>
                  <a:cubicBezTo>
                    <a:pt x="15637" y="18236"/>
                    <a:pt x="15987" y="18342"/>
                    <a:pt x="16344" y="18468"/>
                  </a:cubicBezTo>
                  <a:cubicBezTo>
                    <a:pt x="16705" y="18595"/>
                    <a:pt x="16975" y="18756"/>
                    <a:pt x="17164" y="18953"/>
                  </a:cubicBezTo>
                  <a:cubicBezTo>
                    <a:pt x="17266" y="19050"/>
                    <a:pt x="17351" y="19232"/>
                    <a:pt x="17415" y="19511"/>
                  </a:cubicBezTo>
                  <a:cubicBezTo>
                    <a:pt x="17477" y="19790"/>
                    <a:pt x="17519" y="20090"/>
                    <a:pt x="17535" y="20416"/>
                  </a:cubicBezTo>
                  <a:cubicBezTo>
                    <a:pt x="17554" y="20727"/>
                    <a:pt x="17527" y="21000"/>
                    <a:pt x="17463" y="21241"/>
                  </a:cubicBezTo>
                  <a:cubicBezTo>
                    <a:pt x="17394" y="21479"/>
                    <a:pt x="17268" y="21600"/>
                    <a:pt x="17089" y="21600"/>
                  </a:cubicBezTo>
                  <a:lnTo>
                    <a:pt x="4496" y="21600"/>
                  </a:lnTo>
                  <a:cubicBezTo>
                    <a:pt x="4328" y="21600"/>
                    <a:pt x="4205" y="21479"/>
                    <a:pt x="4130" y="21241"/>
                  </a:cubicBezTo>
                  <a:cubicBezTo>
                    <a:pt x="4061" y="21000"/>
                    <a:pt x="4032" y="20727"/>
                    <a:pt x="4048" y="20416"/>
                  </a:cubicBezTo>
                  <a:cubicBezTo>
                    <a:pt x="4066" y="20090"/>
                    <a:pt x="4109" y="19790"/>
                    <a:pt x="4170" y="19511"/>
                  </a:cubicBezTo>
                  <a:cubicBezTo>
                    <a:pt x="4235" y="19232"/>
                    <a:pt x="4317" y="19050"/>
                    <a:pt x="4421" y="18953"/>
                  </a:cubicBezTo>
                  <a:cubicBezTo>
                    <a:pt x="4616" y="18768"/>
                    <a:pt x="4889" y="18606"/>
                    <a:pt x="5239" y="18474"/>
                  </a:cubicBezTo>
                  <a:cubicBezTo>
                    <a:pt x="5588" y="18345"/>
                    <a:pt x="5933" y="18236"/>
                    <a:pt x="6269" y="18154"/>
                  </a:cubicBezTo>
                  <a:cubicBezTo>
                    <a:pt x="6606" y="18069"/>
                    <a:pt x="6897" y="17984"/>
                    <a:pt x="7145" y="17901"/>
                  </a:cubicBezTo>
                  <a:cubicBezTo>
                    <a:pt x="7394" y="17816"/>
                    <a:pt x="7498" y="17705"/>
                    <a:pt x="7463" y="17564"/>
                  </a:cubicBezTo>
                  <a:cubicBezTo>
                    <a:pt x="7428" y="17432"/>
                    <a:pt x="7412" y="17311"/>
                    <a:pt x="7412" y="17205"/>
                  </a:cubicBezTo>
                  <a:lnTo>
                    <a:pt x="7412" y="16903"/>
                  </a:lnTo>
                  <a:cubicBezTo>
                    <a:pt x="7428" y="16574"/>
                    <a:pt x="7519" y="16330"/>
                    <a:pt x="7687" y="16169"/>
                  </a:cubicBezTo>
                  <a:cubicBezTo>
                    <a:pt x="7853" y="16010"/>
                    <a:pt x="8034" y="15866"/>
                    <a:pt x="8224" y="15728"/>
                  </a:cubicBezTo>
                  <a:cubicBezTo>
                    <a:pt x="8416" y="15593"/>
                    <a:pt x="8584" y="15446"/>
                    <a:pt x="8729" y="15293"/>
                  </a:cubicBezTo>
                  <a:cubicBezTo>
                    <a:pt x="8873" y="15140"/>
                    <a:pt x="8945" y="14900"/>
                    <a:pt x="8945" y="14571"/>
                  </a:cubicBezTo>
                  <a:cubicBezTo>
                    <a:pt x="8945" y="14204"/>
                    <a:pt x="8777" y="13875"/>
                    <a:pt x="8440" y="13578"/>
                  </a:cubicBezTo>
                  <a:cubicBezTo>
                    <a:pt x="8104" y="13281"/>
                    <a:pt x="7706" y="13090"/>
                    <a:pt x="7247" y="12996"/>
                  </a:cubicBezTo>
                  <a:cubicBezTo>
                    <a:pt x="6251" y="12811"/>
                    <a:pt x="5311" y="12497"/>
                    <a:pt x="4435" y="12062"/>
                  </a:cubicBezTo>
                  <a:cubicBezTo>
                    <a:pt x="3554" y="11628"/>
                    <a:pt x="2790" y="11128"/>
                    <a:pt x="2133" y="10570"/>
                  </a:cubicBezTo>
                  <a:cubicBezTo>
                    <a:pt x="1479" y="10012"/>
                    <a:pt x="958" y="9416"/>
                    <a:pt x="574" y="8781"/>
                  </a:cubicBezTo>
                  <a:cubicBezTo>
                    <a:pt x="189" y="8153"/>
                    <a:pt x="0" y="7542"/>
                    <a:pt x="0" y="6949"/>
                  </a:cubicBezTo>
                  <a:lnTo>
                    <a:pt x="0" y="4320"/>
                  </a:lnTo>
                  <a:cubicBezTo>
                    <a:pt x="0" y="4009"/>
                    <a:pt x="93" y="3756"/>
                    <a:pt x="285" y="3553"/>
                  </a:cubicBezTo>
                  <a:cubicBezTo>
                    <a:pt x="475" y="3354"/>
                    <a:pt x="712" y="3254"/>
                    <a:pt x="998" y="3254"/>
                  </a:cubicBezTo>
                  <a:lnTo>
                    <a:pt x="5124" y="3254"/>
                  </a:lnTo>
                  <a:cubicBezTo>
                    <a:pt x="5108" y="3139"/>
                    <a:pt x="5097" y="3025"/>
                    <a:pt x="5097" y="2901"/>
                  </a:cubicBezTo>
                  <a:lnTo>
                    <a:pt x="5097" y="2564"/>
                  </a:lnTo>
                  <a:lnTo>
                    <a:pt x="5097" y="2505"/>
                  </a:lnTo>
                  <a:cubicBezTo>
                    <a:pt x="5097" y="2005"/>
                    <a:pt x="5118" y="1594"/>
                    <a:pt x="5156" y="1265"/>
                  </a:cubicBezTo>
                  <a:cubicBezTo>
                    <a:pt x="5193" y="939"/>
                    <a:pt x="5260" y="684"/>
                    <a:pt x="5353" y="499"/>
                  </a:cubicBezTo>
                  <a:cubicBezTo>
                    <a:pt x="5444" y="320"/>
                    <a:pt x="5580" y="187"/>
                    <a:pt x="5754" y="111"/>
                  </a:cubicBezTo>
                  <a:cubicBezTo>
                    <a:pt x="5928" y="38"/>
                    <a:pt x="6165" y="0"/>
                    <a:pt x="6464" y="0"/>
                  </a:cubicBezTo>
                  <a:lnTo>
                    <a:pt x="15132" y="0"/>
                  </a:lnTo>
                  <a:cubicBezTo>
                    <a:pt x="15410" y="0"/>
                    <a:pt x="15645" y="38"/>
                    <a:pt x="15829" y="111"/>
                  </a:cubicBezTo>
                  <a:cubicBezTo>
                    <a:pt x="16011" y="187"/>
                    <a:pt x="16149" y="320"/>
                    <a:pt x="16243" y="499"/>
                  </a:cubicBezTo>
                  <a:cubicBezTo>
                    <a:pt x="16336" y="684"/>
                    <a:pt x="16403" y="939"/>
                    <a:pt x="16435" y="1265"/>
                  </a:cubicBezTo>
                  <a:cubicBezTo>
                    <a:pt x="16470" y="1594"/>
                    <a:pt x="16486" y="2006"/>
                    <a:pt x="16486" y="2505"/>
                  </a:cubicBezTo>
                  <a:lnTo>
                    <a:pt x="16486" y="2863"/>
                  </a:lnTo>
                  <a:cubicBezTo>
                    <a:pt x="16486" y="2989"/>
                    <a:pt x="16478" y="3119"/>
                    <a:pt x="16459" y="3251"/>
                  </a:cubicBezTo>
                  <a:lnTo>
                    <a:pt x="20603" y="3251"/>
                  </a:lnTo>
                  <a:cubicBezTo>
                    <a:pt x="20884" y="3251"/>
                    <a:pt x="21119" y="3351"/>
                    <a:pt x="21314" y="3550"/>
                  </a:cubicBezTo>
                  <a:cubicBezTo>
                    <a:pt x="21503" y="3753"/>
                    <a:pt x="21599" y="4006"/>
                    <a:pt x="21599" y="4317"/>
                  </a:cubicBezTo>
                  <a:lnTo>
                    <a:pt x="21599" y="6949"/>
                  </a:lnTo>
                  <a:lnTo>
                    <a:pt x="21600" y="6949"/>
                  </a:lnTo>
                  <a:close/>
                  <a:moveTo>
                    <a:pt x="6283" y="10550"/>
                  </a:moveTo>
                  <a:cubicBezTo>
                    <a:pt x="6072" y="9798"/>
                    <a:pt x="5882" y="8978"/>
                    <a:pt x="5714" y="8082"/>
                  </a:cubicBezTo>
                  <a:cubicBezTo>
                    <a:pt x="5548" y="7189"/>
                    <a:pt x="5407" y="6299"/>
                    <a:pt x="5287" y="5415"/>
                  </a:cubicBezTo>
                  <a:lnTo>
                    <a:pt x="1962" y="5415"/>
                  </a:lnTo>
                  <a:lnTo>
                    <a:pt x="1962" y="6949"/>
                  </a:lnTo>
                  <a:cubicBezTo>
                    <a:pt x="1962" y="7137"/>
                    <a:pt x="2064" y="7389"/>
                    <a:pt x="2264" y="7709"/>
                  </a:cubicBezTo>
                  <a:cubicBezTo>
                    <a:pt x="2462" y="8029"/>
                    <a:pt x="2753" y="8358"/>
                    <a:pt x="3126" y="8699"/>
                  </a:cubicBezTo>
                  <a:cubicBezTo>
                    <a:pt x="3500" y="9040"/>
                    <a:pt x="3954" y="9381"/>
                    <a:pt x="4488" y="9707"/>
                  </a:cubicBezTo>
                  <a:cubicBezTo>
                    <a:pt x="5022" y="10033"/>
                    <a:pt x="5618" y="10315"/>
                    <a:pt x="6283" y="10550"/>
                  </a:cubicBezTo>
                  <a:moveTo>
                    <a:pt x="19629" y="5415"/>
                  </a:moveTo>
                  <a:lnTo>
                    <a:pt x="16280" y="5415"/>
                  </a:lnTo>
                  <a:cubicBezTo>
                    <a:pt x="16179" y="6299"/>
                    <a:pt x="16043" y="7189"/>
                    <a:pt x="15877" y="8082"/>
                  </a:cubicBezTo>
                  <a:cubicBezTo>
                    <a:pt x="15712" y="8978"/>
                    <a:pt x="15522" y="9798"/>
                    <a:pt x="15308" y="10550"/>
                  </a:cubicBezTo>
                  <a:cubicBezTo>
                    <a:pt x="15973" y="10315"/>
                    <a:pt x="16574" y="10033"/>
                    <a:pt x="17105" y="9707"/>
                  </a:cubicBezTo>
                  <a:cubicBezTo>
                    <a:pt x="17637" y="9381"/>
                    <a:pt x="18091" y="9040"/>
                    <a:pt x="18467" y="8699"/>
                  </a:cubicBezTo>
                  <a:cubicBezTo>
                    <a:pt x="18844" y="8358"/>
                    <a:pt x="19130" y="8029"/>
                    <a:pt x="19330" y="7709"/>
                  </a:cubicBezTo>
                  <a:cubicBezTo>
                    <a:pt x="19530" y="7389"/>
                    <a:pt x="19629" y="7137"/>
                    <a:pt x="19629" y="6949"/>
                  </a:cubicBezTo>
                  <a:lnTo>
                    <a:pt x="19629" y="5415"/>
                  </a:lnTo>
                  <a:close/>
                </a:path>
              </a:pathLst>
            </a:custGeom>
            <a:solidFill>
              <a:schemeClr val="bg1"/>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38100" tIns="38100" rIns="38100" bIns="38100" anchor="ctr"/>
            <a:lstStyle/>
            <a:p>
              <a:endParaRPr lang="zh-CN" altLang="en-US"/>
            </a:p>
          </p:txBody>
        </p:sp>
        <p:sp>
          <p:nvSpPr>
            <p:cNvPr id="18" name="AutoShape 12"/>
            <p:cNvSpPr/>
            <p:nvPr/>
          </p:nvSpPr>
          <p:spPr bwMode="auto">
            <a:xfrm>
              <a:off x="387208" y="1703288"/>
              <a:ext cx="380860" cy="380978"/>
            </a:xfrm>
            <a:custGeom>
              <a:avLst/>
              <a:gdLst>
                <a:gd name="T0" fmla="*/ 190430 w 21600"/>
                <a:gd name="T1" fmla="*/ 190480 h 21579"/>
                <a:gd name="T2" fmla="*/ 190430 w 21600"/>
                <a:gd name="T3" fmla="*/ 190480 h 21579"/>
                <a:gd name="T4" fmla="*/ 190430 w 21600"/>
                <a:gd name="T5" fmla="*/ 190480 h 21579"/>
                <a:gd name="T6" fmla="*/ 190430 w 21600"/>
                <a:gd name="T7" fmla="*/ 190480 h 2157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579">
                  <a:moveTo>
                    <a:pt x="21600" y="9391"/>
                  </a:moveTo>
                  <a:cubicBezTo>
                    <a:pt x="21600" y="9887"/>
                    <a:pt x="21472" y="10321"/>
                    <a:pt x="21218" y="10697"/>
                  </a:cubicBezTo>
                  <a:cubicBezTo>
                    <a:pt x="20963" y="11072"/>
                    <a:pt x="20647" y="11313"/>
                    <a:pt x="20263" y="11427"/>
                  </a:cubicBezTo>
                  <a:lnTo>
                    <a:pt x="20263" y="16610"/>
                  </a:lnTo>
                  <a:cubicBezTo>
                    <a:pt x="20263" y="17200"/>
                    <a:pt x="20087" y="17708"/>
                    <a:pt x="19729" y="18128"/>
                  </a:cubicBezTo>
                  <a:cubicBezTo>
                    <a:pt x="19374" y="18550"/>
                    <a:pt x="18951" y="18758"/>
                    <a:pt x="18459" y="18758"/>
                  </a:cubicBezTo>
                  <a:cubicBezTo>
                    <a:pt x="17927" y="18122"/>
                    <a:pt x="17286" y="17505"/>
                    <a:pt x="16537" y="16904"/>
                  </a:cubicBezTo>
                  <a:cubicBezTo>
                    <a:pt x="15785" y="16305"/>
                    <a:pt x="14980" y="15756"/>
                    <a:pt x="14116" y="15254"/>
                  </a:cubicBezTo>
                  <a:cubicBezTo>
                    <a:pt x="13254" y="14755"/>
                    <a:pt x="12363" y="14324"/>
                    <a:pt x="11449" y="13969"/>
                  </a:cubicBezTo>
                  <a:cubicBezTo>
                    <a:pt x="10536" y="13614"/>
                    <a:pt x="9648" y="13379"/>
                    <a:pt x="8788" y="13267"/>
                  </a:cubicBezTo>
                  <a:cubicBezTo>
                    <a:pt x="8453" y="13379"/>
                    <a:pt x="8179" y="13564"/>
                    <a:pt x="7968" y="13828"/>
                  </a:cubicBezTo>
                  <a:cubicBezTo>
                    <a:pt x="7758" y="14092"/>
                    <a:pt x="7613" y="14386"/>
                    <a:pt x="7535" y="14706"/>
                  </a:cubicBezTo>
                  <a:cubicBezTo>
                    <a:pt x="7457" y="15028"/>
                    <a:pt x="7449" y="15360"/>
                    <a:pt x="7510" y="15698"/>
                  </a:cubicBezTo>
                  <a:cubicBezTo>
                    <a:pt x="7574" y="16035"/>
                    <a:pt x="7719" y="16340"/>
                    <a:pt x="7946" y="16610"/>
                  </a:cubicBezTo>
                  <a:cubicBezTo>
                    <a:pt x="7750" y="16992"/>
                    <a:pt x="7660" y="17347"/>
                    <a:pt x="7677" y="17673"/>
                  </a:cubicBezTo>
                  <a:cubicBezTo>
                    <a:pt x="7692" y="17993"/>
                    <a:pt x="7772" y="18307"/>
                    <a:pt x="7917" y="18606"/>
                  </a:cubicBezTo>
                  <a:cubicBezTo>
                    <a:pt x="8059" y="18908"/>
                    <a:pt x="8255" y="19193"/>
                    <a:pt x="8497" y="19469"/>
                  </a:cubicBezTo>
                  <a:cubicBezTo>
                    <a:pt x="8737" y="19745"/>
                    <a:pt x="8996" y="20021"/>
                    <a:pt x="9271" y="20291"/>
                  </a:cubicBezTo>
                  <a:cubicBezTo>
                    <a:pt x="9114" y="20696"/>
                    <a:pt x="8842" y="21001"/>
                    <a:pt x="8455" y="21212"/>
                  </a:cubicBezTo>
                  <a:cubicBezTo>
                    <a:pt x="8069" y="21423"/>
                    <a:pt x="7655" y="21541"/>
                    <a:pt x="7212" y="21570"/>
                  </a:cubicBezTo>
                  <a:cubicBezTo>
                    <a:pt x="6771" y="21599"/>
                    <a:pt x="6340" y="21550"/>
                    <a:pt x="5917" y="21423"/>
                  </a:cubicBezTo>
                  <a:cubicBezTo>
                    <a:pt x="5496" y="21294"/>
                    <a:pt x="5163" y="21092"/>
                    <a:pt x="4923" y="20810"/>
                  </a:cubicBezTo>
                  <a:cubicBezTo>
                    <a:pt x="4781" y="20241"/>
                    <a:pt x="4624" y="19657"/>
                    <a:pt x="4453" y="19055"/>
                  </a:cubicBezTo>
                  <a:cubicBezTo>
                    <a:pt x="4281" y="18453"/>
                    <a:pt x="4139" y="17843"/>
                    <a:pt x="4032" y="17224"/>
                  </a:cubicBezTo>
                  <a:cubicBezTo>
                    <a:pt x="3921" y="16599"/>
                    <a:pt x="3868" y="15953"/>
                    <a:pt x="3868" y="15281"/>
                  </a:cubicBezTo>
                  <a:cubicBezTo>
                    <a:pt x="3868" y="14615"/>
                    <a:pt x="3961" y="13905"/>
                    <a:pt x="4149" y="13153"/>
                  </a:cubicBezTo>
                  <a:lnTo>
                    <a:pt x="1804" y="13153"/>
                  </a:lnTo>
                  <a:cubicBezTo>
                    <a:pt x="1312" y="13153"/>
                    <a:pt x="888" y="12945"/>
                    <a:pt x="533" y="12522"/>
                  </a:cubicBezTo>
                  <a:cubicBezTo>
                    <a:pt x="176" y="12100"/>
                    <a:pt x="0" y="11592"/>
                    <a:pt x="0" y="10990"/>
                  </a:cubicBezTo>
                  <a:lnTo>
                    <a:pt x="0" y="7774"/>
                  </a:lnTo>
                  <a:cubicBezTo>
                    <a:pt x="0" y="7184"/>
                    <a:pt x="176" y="6676"/>
                    <a:pt x="526" y="6245"/>
                  </a:cubicBezTo>
                  <a:cubicBezTo>
                    <a:pt x="878" y="5819"/>
                    <a:pt x="1304" y="5605"/>
                    <a:pt x="1804" y="5605"/>
                  </a:cubicBezTo>
                  <a:lnTo>
                    <a:pt x="7652" y="5605"/>
                  </a:lnTo>
                  <a:cubicBezTo>
                    <a:pt x="8551" y="5605"/>
                    <a:pt x="9508" y="5449"/>
                    <a:pt x="10524" y="5135"/>
                  </a:cubicBezTo>
                  <a:cubicBezTo>
                    <a:pt x="11540" y="4821"/>
                    <a:pt x="12536" y="4399"/>
                    <a:pt x="13511" y="3873"/>
                  </a:cubicBezTo>
                  <a:cubicBezTo>
                    <a:pt x="14488" y="3342"/>
                    <a:pt x="15408" y="2744"/>
                    <a:pt x="16272" y="2071"/>
                  </a:cubicBezTo>
                  <a:cubicBezTo>
                    <a:pt x="17134" y="1405"/>
                    <a:pt x="17864" y="713"/>
                    <a:pt x="18459" y="0"/>
                  </a:cubicBezTo>
                  <a:cubicBezTo>
                    <a:pt x="18951" y="0"/>
                    <a:pt x="19374" y="214"/>
                    <a:pt x="19729" y="633"/>
                  </a:cubicBezTo>
                  <a:cubicBezTo>
                    <a:pt x="20087" y="1056"/>
                    <a:pt x="20263" y="1567"/>
                    <a:pt x="20263" y="2165"/>
                  </a:cubicBezTo>
                  <a:lnTo>
                    <a:pt x="20263" y="7334"/>
                  </a:lnTo>
                  <a:cubicBezTo>
                    <a:pt x="20647" y="7445"/>
                    <a:pt x="20963" y="7692"/>
                    <a:pt x="21218" y="8070"/>
                  </a:cubicBezTo>
                  <a:cubicBezTo>
                    <a:pt x="21472" y="8454"/>
                    <a:pt x="21600" y="8895"/>
                    <a:pt x="21600" y="9391"/>
                  </a:cubicBezTo>
                  <a:moveTo>
                    <a:pt x="18459" y="2855"/>
                  </a:moveTo>
                  <a:cubicBezTo>
                    <a:pt x="17864" y="3407"/>
                    <a:pt x="17215" y="3941"/>
                    <a:pt x="16512" y="4451"/>
                  </a:cubicBezTo>
                  <a:cubicBezTo>
                    <a:pt x="15810" y="4962"/>
                    <a:pt x="15065" y="5423"/>
                    <a:pt x="14280" y="5834"/>
                  </a:cubicBezTo>
                  <a:cubicBezTo>
                    <a:pt x="13494" y="6245"/>
                    <a:pt x="12693" y="6609"/>
                    <a:pt x="11878" y="6923"/>
                  </a:cubicBezTo>
                  <a:cubicBezTo>
                    <a:pt x="11060" y="7237"/>
                    <a:pt x="10255" y="7462"/>
                    <a:pt x="9457" y="7603"/>
                  </a:cubicBezTo>
                  <a:lnTo>
                    <a:pt x="9457" y="11172"/>
                  </a:lnTo>
                  <a:cubicBezTo>
                    <a:pt x="10255" y="11325"/>
                    <a:pt x="11060" y="11554"/>
                    <a:pt x="11878" y="11862"/>
                  </a:cubicBezTo>
                  <a:cubicBezTo>
                    <a:pt x="12693" y="12170"/>
                    <a:pt x="13494" y="12537"/>
                    <a:pt x="14280" y="12956"/>
                  </a:cubicBezTo>
                  <a:cubicBezTo>
                    <a:pt x="15065" y="13379"/>
                    <a:pt x="15812" y="13843"/>
                    <a:pt x="16524" y="14347"/>
                  </a:cubicBezTo>
                  <a:cubicBezTo>
                    <a:pt x="17234" y="14855"/>
                    <a:pt x="17881" y="15380"/>
                    <a:pt x="18459" y="15920"/>
                  </a:cubicBezTo>
                  <a:lnTo>
                    <a:pt x="18459" y="2855"/>
                  </a:lnTo>
                  <a:close/>
                </a:path>
              </a:pathLst>
            </a:custGeom>
            <a:solidFill>
              <a:schemeClr val="bg1"/>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38100" tIns="38100" rIns="38100" bIns="38100" anchor="ctr"/>
            <a:lstStyle/>
            <a:p>
              <a:endParaRPr lang="zh-CN" altLang="en-US"/>
            </a:p>
          </p:txBody>
        </p:sp>
        <p:sp>
          <p:nvSpPr>
            <p:cNvPr id="19" name="AutoShape 13"/>
            <p:cNvSpPr/>
            <p:nvPr/>
          </p:nvSpPr>
          <p:spPr bwMode="auto">
            <a:xfrm>
              <a:off x="355469" y="347642"/>
              <a:ext cx="380860" cy="380978"/>
            </a:xfrm>
            <a:custGeom>
              <a:avLst/>
              <a:gdLst>
                <a:gd name="T0" fmla="*/ 190430 w 21600"/>
                <a:gd name="T1" fmla="*/ 190489 h 21600"/>
                <a:gd name="T2" fmla="*/ 190430 w 21600"/>
                <a:gd name="T3" fmla="*/ 190489 h 21600"/>
                <a:gd name="T4" fmla="*/ 190430 w 21600"/>
                <a:gd name="T5" fmla="*/ 190489 h 21600"/>
                <a:gd name="T6" fmla="*/ 190430 w 21600"/>
                <a:gd name="T7" fmla="*/ 190489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5738" y="0"/>
                  </a:moveTo>
                  <a:cubicBezTo>
                    <a:pt x="16640" y="0"/>
                    <a:pt x="17458" y="155"/>
                    <a:pt x="18184" y="471"/>
                  </a:cubicBezTo>
                  <a:cubicBezTo>
                    <a:pt x="18910" y="787"/>
                    <a:pt x="19526" y="1231"/>
                    <a:pt x="20035" y="1804"/>
                  </a:cubicBezTo>
                  <a:cubicBezTo>
                    <a:pt x="20543" y="2377"/>
                    <a:pt x="20928" y="3077"/>
                    <a:pt x="21199" y="3905"/>
                  </a:cubicBezTo>
                  <a:cubicBezTo>
                    <a:pt x="21464" y="4735"/>
                    <a:pt x="21600" y="5659"/>
                    <a:pt x="21600" y="6675"/>
                  </a:cubicBezTo>
                  <a:cubicBezTo>
                    <a:pt x="21600" y="7271"/>
                    <a:pt x="21527" y="7855"/>
                    <a:pt x="21377" y="8432"/>
                  </a:cubicBezTo>
                  <a:cubicBezTo>
                    <a:pt x="21226" y="9010"/>
                    <a:pt x="21026" y="9572"/>
                    <a:pt x="20766" y="10115"/>
                  </a:cubicBezTo>
                  <a:cubicBezTo>
                    <a:pt x="20505" y="10660"/>
                    <a:pt x="20210" y="11179"/>
                    <a:pt x="19872" y="11671"/>
                  </a:cubicBezTo>
                  <a:cubicBezTo>
                    <a:pt x="19539" y="12162"/>
                    <a:pt x="19188" y="12611"/>
                    <a:pt x="18830" y="13015"/>
                  </a:cubicBezTo>
                  <a:lnTo>
                    <a:pt x="11457" y="21289"/>
                  </a:lnTo>
                  <a:cubicBezTo>
                    <a:pt x="11276" y="21495"/>
                    <a:pt x="11056" y="21600"/>
                    <a:pt x="10798" y="21600"/>
                  </a:cubicBezTo>
                  <a:cubicBezTo>
                    <a:pt x="10553" y="21600"/>
                    <a:pt x="10323" y="21495"/>
                    <a:pt x="10117" y="21289"/>
                  </a:cubicBezTo>
                  <a:lnTo>
                    <a:pt x="2746" y="12989"/>
                  </a:lnTo>
                  <a:cubicBezTo>
                    <a:pt x="2386" y="12583"/>
                    <a:pt x="2038" y="12137"/>
                    <a:pt x="1702" y="11642"/>
                  </a:cubicBezTo>
                  <a:cubicBezTo>
                    <a:pt x="1367" y="11151"/>
                    <a:pt x="1074" y="10640"/>
                    <a:pt x="821" y="10103"/>
                  </a:cubicBezTo>
                  <a:cubicBezTo>
                    <a:pt x="568" y="9570"/>
                    <a:pt x="370" y="9005"/>
                    <a:pt x="222" y="8426"/>
                  </a:cubicBezTo>
                  <a:cubicBezTo>
                    <a:pt x="72" y="7844"/>
                    <a:pt x="0" y="7263"/>
                    <a:pt x="0" y="6675"/>
                  </a:cubicBezTo>
                  <a:cubicBezTo>
                    <a:pt x="0" y="5659"/>
                    <a:pt x="137" y="4732"/>
                    <a:pt x="408" y="3905"/>
                  </a:cubicBezTo>
                  <a:cubicBezTo>
                    <a:pt x="678" y="3078"/>
                    <a:pt x="1071" y="2377"/>
                    <a:pt x="1577" y="1804"/>
                  </a:cubicBezTo>
                  <a:cubicBezTo>
                    <a:pt x="2083" y="1231"/>
                    <a:pt x="2699" y="787"/>
                    <a:pt x="3417" y="471"/>
                  </a:cubicBezTo>
                  <a:cubicBezTo>
                    <a:pt x="4136" y="155"/>
                    <a:pt x="4942" y="0"/>
                    <a:pt x="5838" y="0"/>
                  </a:cubicBezTo>
                  <a:cubicBezTo>
                    <a:pt x="6306" y="0"/>
                    <a:pt x="6777" y="81"/>
                    <a:pt x="7238" y="248"/>
                  </a:cubicBezTo>
                  <a:cubicBezTo>
                    <a:pt x="7701" y="412"/>
                    <a:pt x="8142" y="635"/>
                    <a:pt x="8557" y="903"/>
                  </a:cubicBezTo>
                  <a:cubicBezTo>
                    <a:pt x="8973" y="1174"/>
                    <a:pt x="9369" y="1482"/>
                    <a:pt x="9744" y="1830"/>
                  </a:cubicBezTo>
                  <a:cubicBezTo>
                    <a:pt x="10122" y="2177"/>
                    <a:pt x="10470" y="2527"/>
                    <a:pt x="10798" y="2880"/>
                  </a:cubicBezTo>
                  <a:cubicBezTo>
                    <a:pt x="11109" y="2527"/>
                    <a:pt x="11457" y="2177"/>
                    <a:pt x="11842" y="1830"/>
                  </a:cubicBezTo>
                  <a:cubicBezTo>
                    <a:pt x="12225" y="1482"/>
                    <a:pt x="12626" y="1174"/>
                    <a:pt x="13047" y="903"/>
                  </a:cubicBezTo>
                  <a:cubicBezTo>
                    <a:pt x="13467" y="635"/>
                    <a:pt x="13903" y="412"/>
                    <a:pt x="14351" y="248"/>
                  </a:cubicBezTo>
                  <a:cubicBezTo>
                    <a:pt x="14804" y="84"/>
                    <a:pt x="15267" y="0"/>
                    <a:pt x="15738" y="0"/>
                  </a:cubicBezTo>
                </a:path>
              </a:pathLst>
            </a:custGeom>
            <a:solidFill>
              <a:schemeClr val="bg1"/>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38100" tIns="38100" rIns="38100" bIns="38100" anchor="ctr"/>
            <a:lstStyle/>
            <a:p>
              <a:endParaRPr lang="zh-CN" altLang="en-US"/>
            </a:p>
          </p:txBody>
        </p:sp>
        <p:sp>
          <p:nvSpPr>
            <p:cNvPr id="20" name="AutoShape 14"/>
            <p:cNvSpPr/>
            <p:nvPr/>
          </p:nvSpPr>
          <p:spPr bwMode="auto">
            <a:xfrm>
              <a:off x="88867" y="6248038"/>
              <a:ext cx="1061647" cy="1061975"/>
            </a:xfrm>
            <a:custGeom>
              <a:avLst/>
              <a:gdLst>
                <a:gd name="T0" fmla="*/ 530797 w 19679"/>
                <a:gd name="T1" fmla="*/ 582821 h 19679"/>
                <a:gd name="T2" fmla="*/ 530797 w 19679"/>
                <a:gd name="T3" fmla="*/ 582821 h 19679"/>
                <a:gd name="T4" fmla="*/ 530797 w 19679"/>
                <a:gd name="T5" fmla="*/ 582821 h 19679"/>
                <a:gd name="T6" fmla="*/ 530797 w 19679"/>
                <a:gd name="T7" fmla="*/ 582821 h 1967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679" h="19679">
                  <a:moveTo>
                    <a:pt x="16796" y="2881"/>
                  </a:moveTo>
                  <a:cubicBezTo>
                    <a:pt x="20638" y="6724"/>
                    <a:pt x="20638" y="12953"/>
                    <a:pt x="16796" y="16796"/>
                  </a:cubicBezTo>
                  <a:cubicBezTo>
                    <a:pt x="12953" y="20638"/>
                    <a:pt x="6724" y="20638"/>
                    <a:pt x="2881" y="16796"/>
                  </a:cubicBezTo>
                  <a:cubicBezTo>
                    <a:pt x="-961" y="12953"/>
                    <a:pt x="-961" y="6724"/>
                    <a:pt x="2881" y="2881"/>
                  </a:cubicBezTo>
                  <a:cubicBezTo>
                    <a:pt x="6724" y="-961"/>
                    <a:pt x="12953" y="-961"/>
                    <a:pt x="16796" y="2881"/>
                  </a:cubicBezTo>
                  <a:close/>
                </a:path>
              </a:pathLst>
            </a:custGeom>
            <a:solidFill>
              <a:srgbClr val="4BB38E"/>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71437" tIns="71437" rIns="71437" bIns="71437" anchor="ctr"/>
            <a:lstStyle/>
            <a:p>
              <a:endParaRPr lang="zh-CN" altLang="en-US"/>
            </a:p>
          </p:txBody>
        </p:sp>
        <p:sp>
          <p:nvSpPr>
            <p:cNvPr id="21" name="AutoShape 15"/>
            <p:cNvSpPr/>
            <p:nvPr/>
          </p:nvSpPr>
          <p:spPr bwMode="auto">
            <a:xfrm>
              <a:off x="399903" y="6505198"/>
              <a:ext cx="439575" cy="439711"/>
            </a:xfrm>
            <a:custGeom>
              <a:avLst/>
              <a:gdLst>
                <a:gd name="T0" fmla="*/ 219788 w 21376"/>
                <a:gd name="T1" fmla="*/ 219856 h 21600"/>
                <a:gd name="T2" fmla="*/ 219788 w 21376"/>
                <a:gd name="T3" fmla="*/ 219856 h 21600"/>
                <a:gd name="T4" fmla="*/ 219788 w 21376"/>
                <a:gd name="T5" fmla="*/ 219856 h 21600"/>
                <a:gd name="T6" fmla="*/ 219788 w 21376"/>
                <a:gd name="T7" fmla="*/ 219856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376" h="21600">
                  <a:moveTo>
                    <a:pt x="21036" y="18604"/>
                  </a:moveTo>
                  <a:cubicBezTo>
                    <a:pt x="21454" y="19261"/>
                    <a:pt x="21485" y="19922"/>
                    <a:pt x="21134" y="20586"/>
                  </a:cubicBezTo>
                  <a:cubicBezTo>
                    <a:pt x="20969" y="20915"/>
                    <a:pt x="20731" y="21168"/>
                    <a:pt x="20427" y="21338"/>
                  </a:cubicBezTo>
                  <a:cubicBezTo>
                    <a:pt x="20122" y="21514"/>
                    <a:pt x="19797" y="21600"/>
                    <a:pt x="19455" y="21600"/>
                  </a:cubicBezTo>
                  <a:lnTo>
                    <a:pt x="1928" y="21600"/>
                  </a:lnTo>
                  <a:cubicBezTo>
                    <a:pt x="1585" y="21600"/>
                    <a:pt x="1263" y="21514"/>
                    <a:pt x="965" y="21338"/>
                  </a:cubicBezTo>
                  <a:cubicBezTo>
                    <a:pt x="663" y="21168"/>
                    <a:pt x="425" y="20915"/>
                    <a:pt x="248" y="20586"/>
                  </a:cubicBezTo>
                  <a:cubicBezTo>
                    <a:pt x="-114" y="19914"/>
                    <a:pt x="-80" y="19250"/>
                    <a:pt x="344" y="18604"/>
                  </a:cubicBezTo>
                  <a:lnTo>
                    <a:pt x="7509" y="7313"/>
                  </a:lnTo>
                  <a:lnTo>
                    <a:pt x="7509" y="2167"/>
                  </a:lnTo>
                  <a:lnTo>
                    <a:pt x="6427" y="2167"/>
                  </a:lnTo>
                  <a:cubicBezTo>
                    <a:pt x="6122" y="2167"/>
                    <a:pt x="5870" y="2061"/>
                    <a:pt x="5670" y="1850"/>
                  </a:cubicBezTo>
                  <a:cubicBezTo>
                    <a:pt x="5473" y="1638"/>
                    <a:pt x="5371" y="1380"/>
                    <a:pt x="5371" y="1072"/>
                  </a:cubicBezTo>
                  <a:cubicBezTo>
                    <a:pt x="5371" y="778"/>
                    <a:pt x="5473" y="528"/>
                    <a:pt x="5670" y="320"/>
                  </a:cubicBezTo>
                  <a:cubicBezTo>
                    <a:pt x="5870" y="108"/>
                    <a:pt x="6122" y="0"/>
                    <a:pt x="6427" y="0"/>
                  </a:cubicBezTo>
                  <a:lnTo>
                    <a:pt x="14953" y="0"/>
                  </a:lnTo>
                  <a:cubicBezTo>
                    <a:pt x="15260" y="0"/>
                    <a:pt x="15515" y="108"/>
                    <a:pt x="15724" y="320"/>
                  </a:cubicBezTo>
                  <a:cubicBezTo>
                    <a:pt x="15933" y="528"/>
                    <a:pt x="16038" y="778"/>
                    <a:pt x="16038" y="1072"/>
                  </a:cubicBezTo>
                  <a:cubicBezTo>
                    <a:pt x="16038" y="1380"/>
                    <a:pt x="15933" y="1638"/>
                    <a:pt x="15724" y="1850"/>
                  </a:cubicBezTo>
                  <a:cubicBezTo>
                    <a:pt x="15515" y="2061"/>
                    <a:pt x="15260" y="2167"/>
                    <a:pt x="14953" y="2167"/>
                  </a:cubicBezTo>
                  <a:lnTo>
                    <a:pt x="13900" y="2167"/>
                  </a:lnTo>
                  <a:lnTo>
                    <a:pt x="13900" y="7339"/>
                  </a:lnTo>
                  <a:lnTo>
                    <a:pt x="21036" y="18604"/>
                  </a:lnTo>
                  <a:close/>
                  <a:moveTo>
                    <a:pt x="5261" y="14865"/>
                  </a:moveTo>
                  <a:lnTo>
                    <a:pt x="16122" y="14865"/>
                  </a:lnTo>
                  <a:lnTo>
                    <a:pt x="11773" y="7974"/>
                  </a:lnTo>
                  <a:lnTo>
                    <a:pt x="11773" y="2167"/>
                  </a:lnTo>
                  <a:lnTo>
                    <a:pt x="9635" y="2167"/>
                  </a:lnTo>
                  <a:lnTo>
                    <a:pt x="9635" y="7947"/>
                  </a:lnTo>
                  <a:lnTo>
                    <a:pt x="5261" y="14865"/>
                  </a:lnTo>
                  <a:close/>
                </a:path>
              </a:pathLst>
            </a:custGeom>
            <a:solidFill>
              <a:schemeClr val="bg1"/>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38100" tIns="38100" rIns="38100" bIns="38100" anchor="ctr"/>
            <a:lstStyle/>
            <a:p>
              <a:endParaRPr lang="zh-CN" altLang="en-US"/>
            </a:p>
          </p:txBody>
        </p:sp>
      </p:grpSp>
      <p:sp>
        <p:nvSpPr>
          <p:cNvPr id="35" name="文本框 34"/>
          <p:cNvSpPr txBox="1"/>
          <p:nvPr/>
        </p:nvSpPr>
        <p:spPr>
          <a:xfrm>
            <a:off x="6965150" y="2481294"/>
            <a:ext cx="3816628" cy="532903"/>
          </a:xfrm>
          <a:prstGeom prst="rect">
            <a:avLst/>
          </a:prstGeom>
          <a:noFill/>
        </p:spPr>
        <p:txBody>
          <a:bodyPr wrap="square" rtlCol="0">
            <a:spAutoFit/>
          </a:bodyPr>
          <a:lstStyle/>
          <a:p>
            <a:pPr algn="just">
              <a:lnSpc>
                <a:spcPct val="125000"/>
              </a:lnSpc>
            </a:pPr>
            <a:r>
              <a:rPr lang="en-US" altLang="zh-CN" sz="1200" b="0" i="0" dirty="0">
                <a:solidFill>
                  <a:srgbClr val="333333"/>
                </a:solidFill>
                <a:effectLst/>
                <a:latin typeface="Helvetica Neue"/>
              </a:rPr>
              <a:t>10180</a:t>
            </a:r>
            <a:r>
              <a:rPr lang="zh-CN" altLang="en-US" sz="1200" b="0" i="0" dirty="0">
                <a:solidFill>
                  <a:srgbClr val="333333"/>
                </a:solidFill>
                <a:effectLst/>
                <a:latin typeface="Helvetica Neue"/>
              </a:rPr>
              <a:t>亿美元</a:t>
            </a:r>
            <a:r>
              <a:rPr lang="en-US" altLang="zh-CN" sz="1200" b="0" i="0" dirty="0">
                <a:solidFill>
                  <a:srgbClr val="333333"/>
                </a:solidFill>
                <a:effectLst/>
                <a:latin typeface="Helvetica Neue"/>
              </a:rPr>
              <a:t>——2021</a:t>
            </a:r>
            <a:r>
              <a:rPr lang="zh-CN" altLang="en-US" sz="1200" b="0" i="0" dirty="0">
                <a:solidFill>
                  <a:srgbClr val="333333"/>
                </a:solidFill>
                <a:effectLst/>
                <a:latin typeface="Helvetica Neue"/>
              </a:rPr>
              <a:t>年荷兰</a:t>
            </a:r>
            <a:r>
              <a:rPr lang="en-US" altLang="zh-CN" sz="1200" b="0" i="0" dirty="0">
                <a:solidFill>
                  <a:srgbClr val="333333"/>
                </a:solidFill>
                <a:effectLst/>
                <a:latin typeface="Helvetica Neue"/>
              </a:rPr>
              <a:t>GDP</a:t>
            </a:r>
            <a:r>
              <a:rPr lang="zh-CN" altLang="en-US" sz="1200" b="0" i="0" dirty="0">
                <a:solidFill>
                  <a:srgbClr val="333333"/>
                </a:solidFill>
                <a:effectLst/>
                <a:latin typeface="Helvetica Neue"/>
              </a:rPr>
              <a:t>，世界第</a:t>
            </a:r>
            <a:r>
              <a:rPr lang="en-US" altLang="zh-CN" sz="1200" b="0" i="0" dirty="0">
                <a:solidFill>
                  <a:srgbClr val="333333"/>
                </a:solidFill>
                <a:effectLst/>
                <a:latin typeface="Helvetica Neue"/>
              </a:rPr>
              <a:t>17</a:t>
            </a:r>
            <a:r>
              <a:rPr lang="zh-CN" altLang="en-US" sz="1200" b="0" i="0" dirty="0">
                <a:solidFill>
                  <a:srgbClr val="333333"/>
                </a:solidFill>
                <a:effectLst/>
                <a:latin typeface="Helvetica Neue"/>
              </a:rPr>
              <a:t>，</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欧洲第</a:t>
            </a: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7</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，增长率</a:t>
            </a:r>
            <a:r>
              <a:rPr lang="en-US" altLang="zh-CN" sz="1200" b="0" i="0" dirty="0">
                <a:solidFill>
                  <a:srgbClr val="666666"/>
                </a:solidFill>
                <a:effectLst/>
                <a:latin typeface="微软雅黑" panose="020B0503020204020204" pitchFamily="34" charset="-122"/>
                <a:ea typeface="微软雅黑" panose="020B0503020204020204" pitchFamily="34" charset="-122"/>
              </a:rPr>
              <a:t>5.04%</a:t>
            </a:r>
            <a:endPar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6" name="文本框 35"/>
          <p:cNvSpPr txBox="1"/>
          <p:nvPr/>
        </p:nvSpPr>
        <p:spPr>
          <a:xfrm>
            <a:off x="6965150" y="3240009"/>
            <a:ext cx="3816628" cy="302070"/>
          </a:xfrm>
          <a:prstGeom prst="rect">
            <a:avLst/>
          </a:prstGeom>
          <a:noFill/>
        </p:spPr>
        <p:txBody>
          <a:bodyPr wrap="square" rtlCol="0">
            <a:spAutoFit/>
          </a:bodyPr>
          <a:lstStyle/>
          <a:p>
            <a:pPr algn="just">
              <a:lnSpc>
                <a:spcPct val="125000"/>
              </a:lnSpc>
            </a:pP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5.9%——</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荷兰</a:t>
            </a: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GDP</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占欧盟比重</a:t>
            </a:r>
          </a:p>
        </p:txBody>
      </p:sp>
      <p:sp>
        <p:nvSpPr>
          <p:cNvPr id="37" name="文本框 36"/>
          <p:cNvSpPr txBox="1"/>
          <p:nvPr/>
        </p:nvSpPr>
        <p:spPr>
          <a:xfrm>
            <a:off x="6965150" y="4126276"/>
            <a:ext cx="3816628" cy="536429"/>
          </a:xfrm>
          <a:prstGeom prst="rect">
            <a:avLst/>
          </a:prstGeom>
          <a:noFill/>
        </p:spPr>
        <p:txBody>
          <a:bodyPr wrap="square" rtlCol="0">
            <a:spAutoFit/>
          </a:bodyPr>
          <a:lstStyle/>
          <a:p>
            <a:pPr algn="just">
              <a:lnSpc>
                <a:spcPct val="125000"/>
              </a:lnSpc>
            </a:pPr>
            <a:r>
              <a:rPr lang="en-US" altLang="zh-CN" sz="1200" b="0" i="0" dirty="0">
                <a:solidFill>
                  <a:srgbClr val="111111"/>
                </a:solidFill>
                <a:effectLst/>
                <a:latin typeface="Microsoft YaHei" panose="020B0503020204020204" pitchFamily="34" charset="-122"/>
                <a:ea typeface="Microsoft YaHei" panose="020B0503020204020204" pitchFamily="34" charset="-122"/>
              </a:rPr>
              <a:t>58061</a:t>
            </a:r>
            <a:r>
              <a:rPr lang="zh-CN" altLang="en-US" sz="1200" b="0" i="0" dirty="0">
                <a:solidFill>
                  <a:srgbClr val="333333"/>
                </a:solidFill>
                <a:effectLst/>
                <a:latin typeface="Helvetica Neue"/>
              </a:rPr>
              <a:t>美元</a:t>
            </a:r>
            <a:r>
              <a:rPr lang="en-US" altLang="zh-CN" sz="1200" b="0" i="0" dirty="0">
                <a:solidFill>
                  <a:srgbClr val="333333"/>
                </a:solidFill>
                <a:effectLst/>
                <a:latin typeface="Helvetica Neue"/>
              </a:rPr>
              <a:t>——2021</a:t>
            </a:r>
            <a:r>
              <a:rPr lang="zh-CN" altLang="en-US" sz="1200" b="0" i="0" dirty="0">
                <a:solidFill>
                  <a:srgbClr val="333333"/>
                </a:solidFill>
                <a:effectLst/>
                <a:latin typeface="Helvetica Neue"/>
              </a:rPr>
              <a:t>年荷兰人均</a:t>
            </a:r>
            <a:r>
              <a:rPr lang="en-US" altLang="zh-CN" sz="1200" b="0" i="0" dirty="0">
                <a:solidFill>
                  <a:srgbClr val="333333"/>
                </a:solidFill>
                <a:effectLst/>
                <a:latin typeface="Helvetica Neue"/>
              </a:rPr>
              <a:t>GDP</a:t>
            </a:r>
            <a:r>
              <a:rPr lang="zh-CN" altLang="en-US" sz="1200" b="0" i="0" dirty="0">
                <a:solidFill>
                  <a:srgbClr val="333333"/>
                </a:solidFill>
                <a:effectLst/>
                <a:latin typeface="Helvetica Neue"/>
              </a:rPr>
              <a:t>，欧盟第八，高于德、法两国</a:t>
            </a:r>
            <a:endPar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8" name="文本框 37"/>
          <p:cNvSpPr txBox="1"/>
          <p:nvPr/>
        </p:nvSpPr>
        <p:spPr>
          <a:xfrm>
            <a:off x="6965150" y="1892780"/>
            <a:ext cx="3816628" cy="302070"/>
          </a:xfrm>
          <a:prstGeom prst="rect">
            <a:avLst/>
          </a:prstGeom>
          <a:noFill/>
        </p:spPr>
        <p:txBody>
          <a:bodyPr wrap="square" rtlCol="0">
            <a:spAutoFit/>
          </a:bodyPr>
          <a:lstStyle/>
          <a:p>
            <a:pPr algn="just">
              <a:lnSpc>
                <a:spcPct val="125000"/>
              </a:lnSpc>
            </a:pP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荷兰领土是四万一千多平方公里，人口</a:t>
            </a:r>
            <a:r>
              <a:rPr lang="en-US" altLang="zh-CN" sz="1200" b="0" i="0" dirty="0">
                <a:solidFill>
                  <a:srgbClr val="111111"/>
                </a:solidFill>
                <a:effectLst/>
                <a:latin typeface="Microsoft YaHei" panose="020B0503020204020204" pitchFamily="34" charset="-122"/>
                <a:ea typeface="Microsoft YaHei" panose="020B0503020204020204" pitchFamily="34" charset="-122"/>
              </a:rPr>
              <a:t>1728</a:t>
            </a:r>
            <a:r>
              <a:rPr lang="zh-CN" altLang="en-US" sz="1200" b="0" i="0" dirty="0">
                <a:solidFill>
                  <a:srgbClr val="111111"/>
                </a:solidFill>
                <a:effectLst/>
                <a:latin typeface="Microsoft YaHei" panose="020B0503020204020204" pitchFamily="34" charset="-122"/>
                <a:ea typeface="Microsoft YaHei" panose="020B0503020204020204" pitchFamily="34" charset="-122"/>
              </a:rPr>
              <a:t>多万</a:t>
            </a:r>
            <a:endPar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9" name="文本框 38"/>
          <p:cNvSpPr txBox="1"/>
          <p:nvPr/>
        </p:nvSpPr>
        <p:spPr>
          <a:xfrm>
            <a:off x="6903579" y="4935517"/>
            <a:ext cx="3816628" cy="875624"/>
          </a:xfrm>
          <a:prstGeom prst="rect">
            <a:avLst/>
          </a:prstGeom>
          <a:noFill/>
        </p:spPr>
        <p:txBody>
          <a:bodyPr wrap="square" rtlCol="0">
            <a:spAutoFit/>
          </a:bodyPr>
          <a:lstStyle/>
          <a:p>
            <a:pPr algn="just">
              <a:lnSpc>
                <a:spcPct val="125000"/>
              </a:lnSpc>
            </a:pPr>
            <a:r>
              <a:rPr lang="zh-CN" altLang="en-US" sz="1400" b="1" dirty="0">
                <a:solidFill>
                  <a:schemeClr val="tx1">
                    <a:lumMod val="75000"/>
                    <a:lumOff val="25000"/>
                  </a:schemeClr>
                </a:solidFill>
                <a:latin typeface="微软雅黑" panose="020B0503020204020204" pitchFamily="34" charset="-122"/>
                <a:ea typeface="微软雅黑" panose="020B0503020204020204" pitchFamily="34" charset="-122"/>
              </a:rPr>
              <a:t>荷兰用约</a:t>
            </a:r>
            <a:r>
              <a:rPr lang="en-US" altLang="zh-CN" sz="1400" b="1" dirty="0">
                <a:solidFill>
                  <a:schemeClr val="tx1">
                    <a:lumMod val="75000"/>
                    <a:lumOff val="25000"/>
                  </a:schemeClr>
                </a:solidFill>
                <a:latin typeface="微软雅黑" panose="020B0503020204020204" pitchFamily="34" charset="-122"/>
                <a:ea typeface="微软雅黑" panose="020B0503020204020204" pitchFamily="34" charset="-122"/>
              </a:rPr>
              <a:t>11%</a:t>
            </a:r>
            <a:r>
              <a:rPr lang="zh-CN" altLang="en-US" sz="1400" b="1" dirty="0">
                <a:solidFill>
                  <a:schemeClr val="tx1">
                    <a:lumMod val="75000"/>
                    <a:lumOff val="25000"/>
                  </a:schemeClr>
                </a:solidFill>
                <a:latin typeface="微软雅黑" panose="020B0503020204020204" pitchFamily="34" charset="-122"/>
                <a:ea typeface="微软雅黑" panose="020B0503020204020204" pitchFamily="34" charset="-122"/>
              </a:rPr>
              <a:t>个德国国土，创造了相当于德国</a:t>
            </a:r>
            <a:r>
              <a:rPr lang="en-US" altLang="zh-CN" sz="1400" b="1" dirty="0">
                <a:solidFill>
                  <a:schemeClr val="tx1">
                    <a:lumMod val="75000"/>
                    <a:lumOff val="25000"/>
                  </a:schemeClr>
                </a:solidFill>
                <a:latin typeface="微软雅黑" panose="020B0503020204020204" pitchFamily="34" charset="-122"/>
                <a:ea typeface="微软雅黑" panose="020B0503020204020204" pitchFamily="34" charset="-122"/>
              </a:rPr>
              <a:t>1/4</a:t>
            </a:r>
            <a:r>
              <a:rPr lang="zh-CN" altLang="en-US" sz="1400" b="1" dirty="0">
                <a:solidFill>
                  <a:schemeClr val="tx1">
                    <a:lumMod val="75000"/>
                    <a:lumOff val="25000"/>
                  </a:schemeClr>
                </a:solidFill>
                <a:latin typeface="微软雅黑" panose="020B0503020204020204" pitchFamily="34" charset="-122"/>
                <a:ea typeface="微软雅黑" panose="020B0503020204020204" pitchFamily="34" charset="-122"/>
              </a:rPr>
              <a:t>的财富；用约</a:t>
            </a:r>
            <a:r>
              <a:rPr lang="en-US" altLang="zh-CN" sz="1400" b="1" dirty="0">
                <a:solidFill>
                  <a:schemeClr val="tx1">
                    <a:lumMod val="75000"/>
                    <a:lumOff val="25000"/>
                  </a:schemeClr>
                </a:solidFill>
                <a:latin typeface="微软雅黑" panose="020B0503020204020204" pitchFamily="34" charset="-122"/>
                <a:ea typeface="微软雅黑" panose="020B0503020204020204" pitchFamily="34" charset="-122"/>
              </a:rPr>
              <a:t>7%</a:t>
            </a:r>
            <a:r>
              <a:rPr lang="zh-CN" altLang="en-US" sz="1400" b="1" dirty="0">
                <a:solidFill>
                  <a:schemeClr val="tx1">
                    <a:lumMod val="75000"/>
                    <a:lumOff val="25000"/>
                  </a:schemeClr>
                </a:solidFill>
                <a:latin typeface="微软雅黑" panose="020B0503020204020204" pitchFamily="34" charset="-122"/>
                <a:ea typeface="微软雅黑" panose="020B0503020204020204" pitchFamily="34" charset="-122"/>
              </a:rPr>
              <a:t>个法国国土，创造了相当于</a:t>
            </a:r>
            <a:r>
              <a:rPr lang="en-US" altLang="zh-CN" sz="1400" b="1" dirty="0">
                <a:solidFill>
                  <a:schemeClr val="tx1">
                    <a:lumMod val="75000"/>
                    <a:lumOff val="25000"/>
                  </a:schemeClr>
                </a:solidFill>
                <a:latin typeface="微软雅黑" panose="020B0503020204020204" pitchFamily="34" charset="-122"/>
                <a:ea typeface="微软雅黑" panose="020B0503020204020204" pitchFamily="34" charset="-122"/>
              </a:rPr>
              <a:t>1/3</a:t>
            </a:r>
            <a:r>
              <a:rPr lang="zh-CN" altLang="en-US" sz="1400" b="1" dirty="0">
                <a:solidFill>
                  <a:schemeClr val="tx1">
                    <a:lumMod val="75000"/>
                    <a:lumOff val="25000"/>
                  </a:schemeClr>
                </a:solidFill>
                <a:latin typeface="微软雅黑" panose="020B0503020204020204" pitchFamily="34" charset="-122"/>
                <a:ea typeface="微软雅黑" panose="020B0503020204020204" pitchFamily="34" charset="-122"/>
              </a:rPr>
              <a:t>个法国的财富</a:t>
            </a:r>
          </a:p>
        </p:txBody>
      </p:sp>
      <p:pic>
        <p:nvPicPr>
          <p:cNvPr id="5" name="图片 4" descr="中山大学logo"/>
          <p:cNvPicPr>
            <a:picLocks noChangeAspect="1"/>
          </p:cNvPicPr>
          <p:nvPr/>
        </p:nvPicPr>
        <p:blipFill>
          <a:blip r:embed="rId3"/>
          <a:stretch>
            <a:fillRect/>
          </a:stretch>
        </p:blipFill>
        <p:spPr>
          <a:xfrm>
            <a:off x="10894695" y="256540"/>
            <a:ext cx="953135" cy="953135"/>
          </a:xfrm>
          <a:prstGeom prst="rect">
            <a:avLst/>
          </a:prstGeom>
        </p:spPr>
      </p:pic>
      <p:sp>
        <p:nvSpPr>
          <p:cNvPr id="40" name="文本框 39">
            <a:extLst>
              <a:ext uri="{FF2B5EF4-FFF2-40B4-BE49-F238E27FC236}">
                <a16:creationId xmlns:a16="http://schemas.microsoft.com/office/drawing/2014/main" id="{63A0F91D-DEC0-436C-BEA0-FD84F86DCAD4}"/>
              </a:ext>
            </a:extLst>
          </p:cNvPr>
          <p:cNvSpPr txBox="1"/>
          <p:nvPr/>
        </p:nvSpPr>
        <p:spPr>
          <a:xfrm>
            <a:off x="1297696" y="1164562"/>
            <a:ext cx="7148146" cy="428338"/>
          </a:xfrm>
          <a:prstGeom prst="rect">
            <a:avLst/>
          </a:prstGeom>
          <a:noFill/>
        </p:spPr>
        <p:txBody>
          <a:bodyPr wrap="square" rtlCol="0">
            <a:spAutoFit/>
          </a:bodyPr>
          <a:lstStyle/>
          <a:p>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今天的荷兰</a:t>
            </a:r>
          </a:p>
        </p:txBody>
      </p:sp>
      <p:pic>
        <p:nvPicPr>
          <p:cNvPr id="4" name="图片 3">
            <a:extLst>
              <a:ext uri="{FF2B5EF4-FFF2-40B4-BE49-F238E27FC236}">
                <a16:creationId xmlns:a16="http://schemas.microsoft.com/office/drawing/2014/main" id="{A0A947C4-0436-403F-97AE-AA409642656D}"/>
              </a:ext>
            </a:extLst>
          </p:cNvPr>
          <p:cNvPicPr>
            <a:picLocks noChangeAspect="1"/>
          </p:cNvPicPr>
          <p:nvPr/>
        </p:nvPicPr>
        <p:blipFill rotWithShape="1">
          <a:blip r:embed="rId4"/>
          <a:srcRect t="-1162" r="9587" b="-1"/>
          <a:stretch/>
        </p:blipFill>
        <p:spPr>
          <a:xfrm>
            <a:off x="960679" y="1550353"/>
            <a:ext cx="5022107" cy="2321238"/>
          </a:xfrm>
          <a:prstGeom prst="rect">
            <a:avLst/>
          </a:prstGeom>
        </p:spPr>
      </p:pic>
      <p:pic>
        <p:nvPicPr>
          <p:cNvPr id="41" name="图片 40">
            <a:extLst>
              <a:ext uri="{FF2B5EF4-FFF2-40B4-BE49-F238E27FC236}">
                <a16:creationId xmlns:a16="http://schemas.microsoft.com/office/drawing/2014/main" id="{77819379-3E96-463D-A6BD-D9CD8ABC539C}"/>
              </a:ext>
            </a:extLst>
          </p:cNvPr>
          <p:cNvPicPr>
            <a:picLocks noChangeAspect="1"/>
          </p:cNvPicPr>
          <p:nvPr/>
        </p:nvPicPr>
        <p:blipFill>
          <a:blip r:embed="rId5"/>
          <a:stretch>
            <a:fillRect/>
          </a:stretch>
        </p:blipFill>
        <p:spPr>
          <a:xfrm>
            <a:off x="781988" y="4120221"/>
            <a:ext cx="5243669" cy="2155013"/>
          </a:xfrm>
          <a:prstGeom prst="rect">
            <a:avLst/>
          </a:prstGeom>
        </p:spPr>
      </p:pic>
      <p:sp>
        <p:nvSpPr>
          <p:cNvPr id="43" name="文本框 42">
            <a:extLst>
              <a:ext uri="{FF2B5EF4-FFF2-40B4-BE49-F238E27FC236}">
                <a16:creationId xmlns:a16="http://schemas.microsoft.com/office/drawing/2014/main" id="{0D4F82D2-01DE-44E1-8AF8-D356E0C0C874}"/>
              </a:ext>
            </a:extLst>
          </p:cNvPr>
          <p:cNvSpPr txBox="1"/>
          <p:nvPr/>
        </p:nvSpPr>
        <p:spPr>
          <a:xfrm>
            <a:off x="2784902" y="3867361"/>
            <a:ext cx="1237839" cy="230832"/>
          </a:xfrm>
          <a:prstGeom prst="rect">
            <a:avLst/>
          </a:prstGeom>
          <a:noFill/>
        </p:spPr>
        <p:txBody>
          <a:bodyPr wrap="none" rtlCol="0">
            <a:spAutoFit/>
          </a:bodyPr>
          <a:lstStyle/>
          <a:p>
            <a:r>
              <a:rPr lang="zh-CN" altLang="en-US" sz="900" dirty="0">
                <a:latin typeface="微软雅黑" panose="020B0503020204020204" pitchFamily="34" charset="-122"/>
                <a:ea typeface="微软雅黑" panose="020B0503020204020204" pitchFamily="34" charset="-122"/>
              </a:rPr>
              <a:t>欧洲主要经济体</a:t>
            </a:r>
            <a:r>
              <a:rPr lang="en-US" altLang="zh-CN" sz="900" dirty="0">
                <a:latin typeface="微软雅黑" panose="020B0503020204020204" pitchFamily="34" charset="-122"/>
                <a:ea typeface="微软雅黑" panose="020B0503020204020204" pitchFamily="34" charset="-122"/>
              </a:rPr>
              <a:t>GDP</a:t>
            </a:r>
            <a:endParaRPr lang="zh-CN" altLang="en-US" sz="900" dirty="0">
              <a:latin typeface="微软雅黑" panose="020B0503020204020204" pitchFamily="34" charset="-122"/>
              <a:ea typeface="微软雅黑" panose="020B0503020204020204" pitchFamily="34" charset="-122"/>
            </a:endParaRPr>
          </a:p>
        </p:txBody>
      </p:sp>
      <p:sp>
        <p:nvSpPr>
          <p:cNvPr id="44" name="文本框 43">
            <a:extLst>
              <a:ext uri="{FF2B5EF4-FFF2-40B4-BE49-F238E27FC236}">
                <a16:creationId xmlns:a16="http://schemas.microsoft.com/office/drawing/2014/main" id="{991305F8-EFAC-4B7C-B7B2-60F053457A72}"/>
              </a:ext>
            </a:extLst>
          </p:cNvPr>
          <p:cNvSpPr txBox="1"/>
          <p:nvPr/>
        </p:nvSpPr>
        <p:spPr>
          <a:xfrm>
            <a:off x="2784902" y="6257238"/>
            <a:ext cx="1237839" cy="230832"/>
          </a:xfrm>
          <a:prstGeom prst="rect">
            <a:avLst/>
          </a:prstGeom>
          <a:noFill/>
        </p:spPr>
        <p:txBody>
          <a:bodyPr wrap="none" rtlCol="0">
            <a:spAutoFit/>
          </a:bodyPr>
          <a:lstStyle/>
          <a:p>
            <a:r>
              <a:rPr lang="zh-CN" altLang="en-US" sz="900" dirty="0">
                <a:latin typeface="微软雅黑" panose="020B0503020204020204" pitchFamily="34" charset="-122"/>
                <a:ea typeface="微软雅黑" panose="020B0503020204020204" pitchFamily="34" charset="-122"/>
              </a:rPr>
              <a:t>荷兰三年</a:t>
            </a:r>
            <a:r>
              <a:rPr lang="en-US" altLang="zh-CN" sz="900" dirty="0">
                <a:latin typeface="微软雅黑" panose="020B0503020204020204" pitchFamily="34" charset="-122"/>
                <a:ea typeface="微软雅黑" panose="020B0503020204020204" pitchFamily="34" charset="-122"/>
              </a:rPr>
              <a:t>GDP</a:t>
            </a:r>
            <a:r>
              <a:rPr lang="zh-CN" altLang="en-US" sz="900" dirty="0">
                <a:latin typeface="微软雅黑" panose="020B0503020204020204" pitchFamily="34" charset="-122"/>
                <a:ea typeface="微软雅黑" panose="020B0503020204020204" pitchFamily="34" charset="-122"/>
              </a:rPr>
              <a:t>增长率</a:t>
            </a:r>
          </a:p>
        </p:txBody>
      </p:sp>
      <p:sp>
        <p:nvSpPr>
          <p:cNvPr id="29" name="椭圆 28">
            <a:extLst>
              <a:ext uri="{FF2B5EF4-FFF2-40B4-BE49-F238E27FC236}">
                <a16:creationId xmlns:a16="http://schemas.microsoft.com/office/drawing/2014/main" id="{04454FC3-1398-413F-98BC-711EAC501253}"/>
              </a:ext>
            </a:extLst>
          </p:cNvPr>
          <p:cNvSpPr/>
          <p:nvPr/>
        </p:nvSpPr>
        <p:spPr>
          <a:xfrm>
            <a:off x="472793" y="299315"/>
            <a:ext cx="621956" cy="621958"/>
          </a:xfrm>
          <a:prstGeom prst="ellipse">
            <a:avLst/>
          </a:prstGeom>
          <a:solidFill>
            <a:srgbClr val="38866A"/>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00">
              <a:solidFill>
                <a:srgbClr val="013AAB"/>
              </a:solidFill>
              <a:effectLst>
                <a:outerShdw blurRad="50800" dist="38100" dir="2700000" algn="tl" rotWithShape="0">
                  <a:prstClr val="black">
                    <a:alpha val="40000"/>
                  </a:prstClr>
                </a:outerShdw>
              </a:effectLst>
              <a:latin typeface="方正清刻本悦宋简体" panose="02000000000000000000" pitchFamily="2" charset="-122"/>
              <a:ea typeface="方正清刻本悦宋简体" panose="02000000000000000000" pitchFamily="2" charset="-122"/>
            </a:endParaRPr>
          </a:p>
        </p:txBody>
      </p:sp>
      <p:sp>
        <p:nvSpPr>
          <p:cNvPr id="30" name="文本框 29">
            <a:extLst>
              <a:ext uri="{FF2B5EF4-FFF2-40B4-BE49-F238E27FC236}">
                <a16:creationId xmlns:a16="http://schemas.microsoft.com/office/drawing/2014/main" id="{77545A1A-8F30-4E6E-BACF-D848FD74DD35}"/>
              </a:ext>
            </a:extLst>
          </p:cNvPr>
          <p:cNvSpPr txBox="1"/>
          <p:nvPr/>
        </p:nvSpPr>
        <p:spPr>
          <a:xfrm>
            <a:off x="396336" y="256351"/>
            <a:ext cx="717635" cy="707886"/>
          </a:xfrm>
          <a:prstGeom prst="rect">
            <a:avLst/>
          </a:prstGeom>
          <a:noFill/>
        </p:spPr>
        <p:txBody>
          <a:bodyPr wrap="square" rtlCol="0">
            <a:spAutoFit/>
          </a:bodyPr>
          <a:lstStyle>
            <a:defPPr>
              <a:defRPr lang="zh-CN"/>
            </a:defPPr>
            <a:lvl1pPr algn="ctr">
              <a:defRPr sz="6000" b="1">
                <a:blipFill dpi="0" rotWithShape="1">
                  <a:blip r:embed="rId6"/>
                  <a:srcRect/>
                  <a:stretch>
                    <a:fillRect/>
                  </a:stretch>
                </a:blipFill>
              </a:defRPr>
            </a:lvl1pPr>
          </a:lstStyle>
          <a:p>
            <a:r>
              <a:rPr lang="en-US" altLang="zh-CN" sz="4000" b="0" dirty="0">
                <a:solidFill>
                  <a:srgbClr val="FEFEFE"/>
                </a:solidFill>
                <a:latin typeface="方正清刻本悦宋简体" panose="02000000000000000000" pitchFamily="2" charset="-122"/>
                <a:ea typeface="方正清刻本悦宋简体" panose="02000000000000000000" pitchFamily="2" charset="-122"/>
                <a:cs typeface="Arial" panose="020B0604020202020204" pitchFamily="34" charset="0"/>
              </a:rPr>
              <a:t>1</a:t>
            </a:r>
            <a:endParaRPr lang="zh-CN" altLang="en-US" sz="4000" b="0" dirty="0">
              <a:solidFill>
                <a:srgbClr val="FEFEFE"/>
              </a:solidFill>
              <a:latin typeface="方正清刻本悦宋简体" panose="02000000000000000000" pitchFamily="2" charset="-122"/>
              <a:ea typeface="方正清刻本悦宋简体" panose="02000000000000000000" pitchFamily="2" charset="-122"/>
              <a:cs typeface="Arial" panose="020B0604020202020204" pitchFamily="34" charset="0"/>
            </a:endParaRPr>
          </a:p>
        </p:txBody>
      </p:sp>
      <p:sp>
        <p:nvSpPr>
          <p:cNvPr id="31" name="矩形 30">
            <a:extLst>
              <a:ext uri="{FF2B5EF4-FFF2-40B4-BE49-F238E27FC236}">
                <a16:creationId xmlns:a16="http://schemas.microsoft.com/office/drawing/2014/main" id="{9CA74DEE-D546-4911-BFE1-13B1D69AD7C6}"/>
              </a:ext>
            </a:extLst>
          </p:cNvPr>
          <p:cNvSpPr/>
          <p:nvPr/>
        </p:nvSpPr>
        <p:spPr>
          <a:xfrm>
            <a:off x="1171206" y="67834"/>
            <a:ext cx="3794494" cy="650306"/>
          </a:xfrm>
          <a:prstGeom prst="rect">
            <a:avLst/>
          </a:prstGeom>
        </p:spPr>
        <p:txBody>
          <a:bodyPr wrap="square">
            <a:spAutoFit/>
          </a:bodyPr>
          <a:lstStyle/>
          <a:p>
            <a:pPr>
              <a:lnSpc>
                <a:spcPct val="175000"/>
              </a:lnSpc>
            </a:pPr>
            <a:r>
              <a:rPr lang="zh-CN" altLang="en-US" sz="2400" dirty="0">
                <a:solidFill>
                  <a:srgbClr val="38866A"/>
                </a:solidFill>
                <a:latin typeface="方正清刻本悦宋简体" panose="02000000000000000000" pitchFamily="2" charset="-122"/>
                <a:ea typeface="方正清刻本悦宋简体" panose="02000000000000000000" pitchFamily="2" charset="-122"/>
              </a:rPr>
              <a:t>荷兰的形成与发展</a:t>
            </a:r>
          </a:p>
        </p:txBody>
      </p:sp>
      <p:sp>
        <p:nvSpPr>
          <p:cNvPr id="32" name="文本框 31">
            <a:extLst>
              <a:ext uri="{FF2B5EF4-FFF2-40B4-BE49-F238E27FC236}">
                <a16:creationId xmlns:a16="http://schemas.microsoft.com/office/drawing/2014/main" id="{9D72A43D-68D4-4CF9-B700-52061FCDBC18}"/>
              </a:ext>
            </a:extLst>
          </p:cNvPr>
          <p:cNvSpPr txBox="1"/>
          <p:nvPr/>
        </p:nvSpPr>
        <p:spPr>
          <a:xfrm>
            <a:off x="1113971" y="650164"/>
            <a:ext cx="5022106" cy="307777"/>
          </a:xfrm>
          <a:prstGeom prst="snip1Rect">
            <a:avLst>
              <a:gd name="adj" fmla="val 0"/>
            </a:avLst>
          </a:prstGeom>
          <a:noFill/>
          <a:ln w="28575">
            <a:noFill/>
          </a:ln>
        </p:spPr>
        <p:txBody>
          <a:bodyPr wrap="square" rtlCol="0">
            <a:spAutoFit/>
          </a:bodyPr>
          <a:lstStyle/>
          <a:p>
            <a:pPr algn="l"/>
            <a:r>
              <a:rPr lang="en-US" altLang="zh-CN" sz="1400" b="0" dirty="0">
                <a:solidFill>
                  <a:srgbClr val="38866A"/>
                </a:solidFill>
                <a:latin typeface="方正清刻本悦宋简体" panose="02000000000000000000" pitchFamily="2" charset="-122"/>
                <a:ea typeface="方正清刻本悦宋简体" panose="02000000000000000000" pitchFamily="2" charset="-122"/>
                <a:cs typeface="Arial" panose="020B0604020202020204" pitchFamily="34" charset="0"/>
              </a:rPr>
              <a:t>The formation and development of the Netherlands</a:t>
            </a:r>
            <a:endParaRPr lang="zh-CN" altLang="en-US" sz="1400" b="0" dirty="0">
              <a:solidFill>
                <a:srgbClr val="38866A"/>
              </a:solidFill>
              <a:latin typeface="方正清刻本悦宋简体" panose="02000000000000000000" pitchFamily="2" charset="-122"/>
              <a:ea typeface="方正清刻本悦宋简体" panose="02000000000000000000" pitchFamily="2" charset="-122"/>
              <a:cs typeface="Arial" panose="020B0604020202020204" pitchFamily="34" charset="0"/>
            </a:endParaRPr>
          </a:p>
        </p:txBody>
      </p:sp>
    </p:spTree>
    <p:extLst>
      <p:ext uri="{BB962C8B-B14F-4D97-AF65-F5344CB8AC3E}">
        <p14:creationId xmlns:p14="http://schemas.microsoft.com/office/powerpoint/2010/main" val="42530910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矩形 6"/>
          <p:cNvSpPr/>
          <p:nvPr/>
        </p:nvSpPr>
        <p:spPr>
          <a:xfrm>
            <a:off x="4362192" y="2842469"/>
            <a:ext cx="3467616" cy="841064"/>
          </a:xfrm>
          <a:prstGeom prst="rect">
            <a:avLst/>
          </a:prstGeom>
        </p:spPr>
        <p:txBody>
          <a:bodyPr wrap="none">
            <a:spAutoFit/>
          </a:bodyPr>
          <a:lstStyle/>
          <a:p>
            <a:pPr>
              <a:lnSpc>
                <a:spcPct val="175000"/>
              </a:lnSpc>
            </a:pPr>
            <a:r>
              <a:rPr lang="zh-CN" altLang="en-US" sz="3200" dirty="0">
                <a:solidFill>
                  <a:srgbClr val="38866A"/>
                </a:solidFill>
                <a:latin typeface="方正清刻本悦宋简体" panose="02000000000000000000" pitchFamily="2" charset="-122"/>
                <a:ea typeface="方正清刻本悦宋简体" panose="02000000000000000000" pitchFamily="2" charset="-122"/>
              </a:rPr>
              <a:t>荷兰的创新性产业</a:t>
            </a:r>
            <a:endParaRPr lang="en-US" altLang="zh-CN" sz="3200" dirty="0">
              <a:solidFill>
                <a:srgbClr val="38866A"/>
              </a:solidFill>
              <a:latin typeface="方正清刻本悦宋简体" panose="02000000000000000000" pitchFamily="2" charset="-122"/>
              <a:ea typeface="方正清刻本悦宋简体" panose="02000000000000000000" pitchFamily="2" charset="-122"/>
            </a:endParaRPr>
          </a:p>
        </p:txBody>
      </p:sp>
      <p:sp>
        <p:nvSpPr>
          <p:cNvPr id="8" name="文本框 7"/>
          <p:cNvSpPr txBox="1"/>
          <p:nvPr/>
        </p:nvSpPr>
        <p:spPr>
          <a:xfrm>
            <a:off x="2794000" y="3653843"/>
            <a:ext cx="6604000" cy="400110"/>
          </a:xfrm>
          <a:prstGeom prst="rect">
            <a:avLst/>
          </a:prstGeom>
          <a:noFill/>
        </p:spPr>
        <p:txBody>
          <a:bodyPr wrap="square" rtlCol="0">
            <a:spAutoFit/>
          </a:bodyPr>
          <a:lstStyle>
            <a:defPPr>
              <a:defRPr lang="zh-CN"/>
            </a:defPPr>
            <a:lvl1pPr algn="ctr">
              <a:defRPr sz="6000" b="1">
                <a:blipFill dpi="0" rotWithShape="1">
                  <a:blip r:embed="rId3"/>
                  <a:srcRect/>
                  <a:stretch>
                    <a:fillRect/>
                  </a:stretch>
                </a:blipFill>
              </a:defRPr>
            </a:lvl1pPr>
          </a:lstStyle>
          <a:p>
            <a:r>
              <a:rPr lang="en-US" altLang="zh-CN" sz="2000" b="0" dirty="0">
                <a:solidFill>
                  <a:srgbClr val="38866A"/>
                </a:solidFill>
                <a:latin typeface="方正清刻本悦宋简体" panose="02000000000000000000" pitchFamily="2" charset="-122"/>
                <a:ea typeface="方正清刻本悦宋简体" panose="02000000000000000000" pitchFamily="2" charset="-122"/>
                <a:cs typeface="Arial" panose="020B0604020202020204" pitchFamily="34" charset="0"/>
              </a:rPr>
              <a:t>Innovative companies in the Netherlands</a:t>
            </a:r>
          </a:p>
        </p:txBody>
      </p:sp>
      <p:sp>
        <p:nvSpPr>
          <p:cNvPr id="10" name="矩形 9"/>
          <p:cNvSpPr/>
          <p:nvPr/>
        </p:nvSpPr>
        <p:spPr>
          <a:xfrm>
            <a:off x="4551347" y="1559257"/>
            <a:ext cx="3089307" cy="1636538"/>
          </a:xfrm>
          <a:prstGeom prst="rect">
            <a:avLst/>
          </a:prstGeom>
        </p:spPr>
        <p:txBody>
          <a:bodyPr wrap="none">
            <a:spAutoFit/>
          </a:bodyPr>
          <a:lstStyle/>
          <a:p>
            <a:pPr algn="ctr">
              <a:lnSpc>
                <a:spcPct val="175000"/>
              </a:lnSpc>
            </a:pPr>
            <a:r>
              <a:rPr lang="en-US" altLang="zh-CN" sz="6600" dirty="0">
                <a:solidFill>
                  <a:srgbClr val="38866A"/>
                </a:solidFill>
                <a:latin typeface="方正清刻本悦宋简体" panose="02000000000000000000" pitchFamily="2" charset="-122"/>
                <a:ea typeface="方正清刻本悦宋简体" panose="02000000000000000000" pitchFamily="2" charset="-122"/>
              </a:rPr>
              <a:t>PART 02</a:t>
            </a:r>
            <a:endParaRPr lang="zh-CN" altLang="en-US" sz="6600" dirty="0">
              <a:solidFill>
                <a:srgbClr val="38866A"/>
              </a:solidFill>
              <a:latin typeface="方正清刻本悦宋简体" panose="02000000000000000000" pitchFamily="2" charset="-122"/>
              <a:ea typeface="方正清刻本悦宋简体" panose="02000000000000000000" pitchFamily="2" charset="-122"/>
            </a:endParaRPr>
          </a:p>
        </p:txBody>
      </p:sp>
      <p:pic>
        <p:nvPicPr>
          <p:cNvPr id="5" name="图片 4" descr="中山大学logo"/>
          <p:cNvPicPr>
            <a:picLocks noChangeAspect="1"/>
          </p:cNvPicPr>
          <p:nvPr/>
        </p:nvPicPr>
        <p:blipFill>
          <a:blip r:embed="rId4"/>
          <a:stretch>
            <a:fillRect/>
          </a:stretch>
        </p:blipFill>
        <p:spPr>
          <a:xfrm>
            <a:off x="8437245" y="196850"/>
            <a:ext cx="953135" cy="95313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9" name="椭圆 8"/>
          <p:cNvSpPr/>
          <p:nvPr/>
        </p:nvSpPr>
        <p:spPr>
          <a:xfrm>
            <a:off x="472793" y="299315"/>
            <a:ext cx="621956" cy="621958"/>
          </a:xfrm>
          <a:prstGeom prst="ellipse">
            <a:avLst/>
          </a:prstGeom>
          <a:solidFill>
            <a:srgbClr val="38866A"/>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00">
              <a:solidFill>
                <a:srgbClr val="013AAB"/>
              </a:solidFill>
              <a:effectLst>
                <a:outerShdw blurRad="50800" dist="38100" dir="2700000" algn="tl" rotWithShape="0">
                  <a:prstClr val="black">
                    <a:alpha val="40000"/>
                  </a:prstClr>
                </a:outerShdw>
              </a:effectLst>
              <a:latin typeface="方正清刻本悦宋简体" panose="02000000000000000000" pitchFamily="2" charset="-122"/>
              <a:ea typeface="方正清刻本悦宋简体" panose="02000000000000000000" pitchFamily="2" charset="-122"/>
            </a:endParaRPr>
          </a:p>
        </p:txBody>
      </p:sp>
      <p:sp>
        <p:nvSpPr>
          <p:cNvPr id="10" name="文本框 9"/>
          <p:cNvSpPr txBox="1"/>
          <p:nvPr/>
        </p:nvSpPr>
        <p:spPr>
          <a:xfrm>
            <a:off x="396336" y="256351"/>
            <a:ext cx="774870" cy="707886"/>
          </a:xfrm>
          <a:prstGeom prst="rect">
            <a:avLst/>
          </a:prstGeom>
          <a:noFill/>
        </p:spPr>
        <p:txBody>
          <a:bodyPr wrap="square" rtlCol="0">
            <a:spAutoFit/>
          </a:bodyPr>
          <a:lstStyle>
            <a:defPPr>
              <a:defRPr lang="zh-CN"/>
            </a:defPPr>
            <a:lvl1pPr algn="ctr">
              <a:defRPr sz="6000" b="1">
                <a:blipFill dpi="0" rotWithShape="1">
                  <a:blip r:embed="rId3"/>
                  <a:srcRect/>
                  <a:stretch>
                    <a:fillRect/>
                  </a:stretch>
                </a:blipFill>
              </a:defRPr>
            </a:lvl1pPr>
          </a:lstStyle>
          <a:p>
            <a:r>
              <a:rPr lang="en-US" altLang="zh-CN" sz="4000" b="0" dirty="0">
                <a:solidFill>
                  <a:srgbClr val="FEFEFE"/>
                </a:solidFill>
                <a:latin typeface="方正清刻本悦宋简体" panose="02000000000000000000" pitchFamily="2" charset="-122"/>
                <a:ea typeface="方正清刻本悦宋简体" panose="02000000000000000000" pitchFamily="2" charset="-122"/>
                <a:cs typeface="Arial" panose="020B0604020202020204" pitchFamily="34" charset="0"/>
              </a:rPr>
              <a:t>2</a:t>
            </a:r>
            <a:endParaRPr lang="zh-CN" altLang="en-US" sz="4000" b="0" dirty="0">
              <a:solidFill>
                <a:srgbClr val="FEFEFE"/>
              </a:solidFill>
              <a:latin typeface="方正清刻本悦宋简体" panose="02000000000000000000" pitchFamily="2" charset="-122"/>
              <a:ea typeface="方正清刻本悦宋简体" panose="02000000000000000000" pitchFamily="2" charset="-122"/>
              <a:cs typeface="Arial" panose="020B0604020202020204" pitchFamily="34" charset="0"/>
            </a:endParaRPr>
          </a:p>
        </p:txBody>
      </p:sp>
      <p:sp>
        <p:nvSpPr>
          <p:cNvPr id="11" name="矩形 10"/>
          <p:cNvSpPr/>
          <p:nvPr/>
        </p:nvSpPr>
        <p:spPr>
          <a:xfrm>
            <a:off x="1171206" y="67834"/>
            <a:ext cx="3794494" cy="653897"/>
          </a:xfrm>
          <a:prstGeom prst="rect">
            <a:avLst/>
          </a:prstGeom>
        </p:spPr>
        <p:txBody>
          <a:bodyPr wrap="square">
            <a:spAutoFit/>
          </a:bodyPr>
          <a:lstStyle/>
          <a:p>
            <a:pPr>
              <a:lnSpc>
                <a:spcPct val="175000"/>
              </a:lnSpc>
            </a:pPr>
            <a:r>
              <a:rPr lang="zh-CN" altLang="en-US" sz="2400" dirty="0">
                <a:solidFill>
                  <a:srgbClr val="38866A"/>
                </a:solidFill>
                <a:latin typeface="方正清刻本悦宋简体" panose="02000000000000000000" pitchFamily="2" charset="-122"/>
                <a:ea typeface="方正清刻本悦宋简体" panose="02000000000000000000" pitchFamily="2" charset="-122"/>
              </a:rPr>
              <a:t>荷兰的创新性产业</a:t>
            </a:r>
          </a:p>
        </p:txBody>
      </p:sp>
      <p:sp>
        <p:nvSpPr>
          <p:cNvPr id="12" name="文本框 11"/>
          <p:cNvSpPr txBox="1"/>
          <p:nvPr/>
        </p:nvSpPr>
        <p:spPr>
          <a:xfrm>
            <a:off x="1113971" y="650164"/>
            <a:ext cx="5022106" cy="307777"/>
          </a:xfrm>
          <a:prstGeom prst="snip1Rect">
            <a:avLst>
              <a:gd name="adj" fmla="val 0"/>
            </a:avLst>
          </a:prstGeom>
          <a:noFill/>
          <a:ln w="28575">
            <a:noFill/>
          </a:ln>
        </p:spPr>
        <p:txBody>
          <a:bodyPr wrap="square" rtlCol="0">
            <a:spAutoFit/>
          </a:bodyPr>
          <a:lstStyle/>
          <a:p>
            <a:r>
              <a:rPr lang="en-US" altLang="zh-CN" sz="1400" dirty="0">
                <a:solidFill>
                  <a:srgbClr val="38866A"/>
                </a:solidFill>
                <a:latin typeface="方正清刻本悦宋简体" panose="02000000000000000000" pitchFamily="2" charset="-122"/>
                <a:ea typeface="方正清刻本悦宋简体" panose="02000000000000000000" pitchFamily="2" charset="-122"/>
                <a:cs typeface="Arial" panose="020B0604020202020204" pitchFamily="34" charset="0"/>
              </a:rPr>
              <a:t> </a:t>
            </a:r>
            <a:r>
              <a:rPr lang="en-US" altLang="zh-CN" sz="1400" b="0" dirty="0">
                <a:solidFill>
                  <a:srgbClr val="38866A"/>
                </a:solidFill>
                <a:latin typeface="方正清刻本悦宋简体" panose="02000000000000000000" pitchFamily="2" charset="-122"/>
                <a:ea typeface="方正清刻本悦宋简体" panose="02000000000000000000" pitchFamily="2" charset="-122"/>
                <a:cs typeface="Arial" panose="020B0604020202020204" pitchFamily="34" charset="0"/>
              </a:rPr>
              <a:t>Innovative companies in the Netherlands</a:t>
            </a:r>
          </a:p>
        </p:txBody>
      </p:sp>
      <p:sp>
        <p:nvSpPr>
          <p:cNvPr id="7" name="Rectangle 3"/>
          <p:cNvSpPr/>
          <p:nvPr/>
        </p:nvSpPr>
        <p:spPr bwMode="auto">
          <a:xfrm>
            <a:off x="2066313" y="2178026"/>
            <a:ext cx="1607191" cy="327078"/>
          </a:xfrm>
          <a:prstGeom prst="rect">
            <a:avLst/>
          </a:prstGeom>
          <a:solidFill>
            <a:srgbClr val="38866A"/>
          </a:solidFill>
          <a:ln>
            <a:solidFill>
              <a:schemeClr val="bg1"/>
            </a:solidFill>
          </a:ln>
        </p:spPr>
        <p:txBody>
          <a:bodyPr lIns="0" tIns="0" rIns="0" bIns="0"/>
          <a:lstStyle>
            <a:lvl1pPr eaLnBrk="0" hangingPunct="0">
              <a:defRPr sz="5800">
                <a:solidFill>
                  <a:srgbClr val="000000"/>
                </a:solidFill>
                <a:latin typeface="Gill Sans" panose="020B0502020104020203" charset="0"/>
                <a:ea typeface="ヒラギノ角ゴ ProN W3" pitchFamily="2" charset="-128"/>
                <a:sym typeface="Gill Sans" panose="020B0502020104020203" charset="0"/>
              </a:defRPr>
            </a:lvl1pPr>
            <a:lvl2pPr marL="742950" indent="-285750" eaLnBrk="0" hangingPunct="0">
              <a:defRPr sz="5800">
                <a:solidFill>
                  <a:srgbClr val="000000"/>
                </a:solidFill>
                <a:latin typeface="Gill Sans" panose="020B0502020104020203" charset="0"/>
                <a:ea typeface="ヒラギノ角ゴ ProN W3" pitchFamily="2" charset="-128"/>
                <a:sym typeface="Gill Sans" panose="020B0502020104020203" charset="0"/>
              </a:defRPr>
            </a:lvl2pPr>
            <a:lvl3pPr marL="1143000" indent="-228600" eaLnBrk="0" hangingPunct="0">
              <a:defRPr sz="5800">
                <a:solidFill>
                  <a:srgbClr val="000000"/>
                </a:solidFill>
                <a:latin typeface="Gill Sans" panose="020B0502020104020203" charset="0"/>
                <a:ea typeface="ヒラギノ角ゴ ProN W3" pitchFamily="2" charset="-128"/>
                <a:sym typeface="Gill Sans" panose="020B0502020104020203" charset="0"/>
              </a:defRPr>
            </a:lvl3pPr>
            <a:lvl4pPr marL="1600200" indent="-228600" eaLnBrk="0" hangingPunct="0">
              <a:defRPr sz="5800">
                <a:solidFill>
                  <a:srgbClr val="000000"/>
                </a:solidFill>
                <a:latin typeface="Gill Sans" panose="020B0502020104020203" charset="0"/>
                <a:ea typeface="ヒラギノ角ゴ ProN W3" pitchFamily="2" charset="-128"/>
                <a:sym typeface="Gill Sans" panose="020B0502020104020203" charset="0"/>
              </a:defRPr>
            </a:lvl4pPr>
            <a:lvl5pPr marL="2057400" indent="-228600" eaLnBrk="0" hangingPunct="0">
              <a:defRPr sz="5800">
                <a:solidFill>
                  <a:srgbClr val="000000"/>
                </a:solidFill>
                <a:latin typeface="Gill Sans" panose="020B0502020104020203" charset="0"/>
                <a:ea typeface="ヒラギノ角ゴ ProN W3" pitchFamily="2" charset="-128"/>
                <a:sym typeface="Gill Sans" panose="020B0502020104020203" charset="0"/>
              </a:defRPr>
            </a:lvl5pPr>
            <a:lvl6pPr marL="2514600" indent="-228600" eaLnBrk="0" fontAlgn="base" hangingPunct="0">
              <a:spcBef>
                <a:spcPct val="0"/>
              </a:spcBef>
              <a:spcAft>
                <a:spcPct val="0"/>
              </a:spcAft>
              <a:defRPr sz="5800">
                <a:solidFill>
                  <a:srgbClr val="000000"/>
                </a:solidFill>
                <a:latin typeface="Gill Sans" panose="020B0502020104020203" charset="0"/>
                <a:ea typeface="ヒラギノ角ゴ ProN W3" pitchFamily="2" charset="-128"/>
                <a:sym typeface="Gill Sans" panose="020B0502020104020203" charset="0"/>
              </a:defRPr>
            </a:lvl6pPr>
            <a:lvl7pPr marL="2971800" indent="-228600" eaLnBrk="0" fontAlgn="base" hangingPunct="0">
              <a:spcBef>
                <a:spcPct val="0"/>
              </a:spcBef>
              <a:spcAft>
                <a:spcPct val="0"/>
              </a:spcAft>
              <a:defRPr sz="5800">
                <a:solidFill>
                  <a:srgbClr val="000000"/>
                </a:solidFill>
                <a:latin typeface="Gill Sans" panose="020B0502020104020203" charset="0"/>
                <a:ea typeface="ヒラギノ角ゴ ProN W3" pitchFamily="2" charset="-128"/>
                <a:sym typeface="Gill Sans" panose="020B0502020104020203" charset="0"/>
              </a:defRPr>
            </a:lvl7pPr>
            <a:lvl8pPr marL="3429000" indent="-228600" eaLnBrk="0" fontAlgn="base" hangingPunct="0">
              <a:spcBef>
                <a:spcPct val="0"/>
              </a:spcBef>
              <a:spcAft>
                <a:spcPct val="0"/>
              </a:spcAft>
              <a:defRPr sz="5800">
                <a:solidFill>
                  <a:srgbClr val="000000"/>
                </a:solidFill>
                <a:latin typeface="Gill Sans" panose="020B0502020104020203" charset="0"/>
                <a:ea typeface="ヒラギノ角ゴ ProN W3" pitchFamily="2" charset="-128"/>
                <a:sym typeface="Gill Sans" panose="020B0502020104020203" charset="0"/>
              </a:defRPr>
            </a:lvl8pPr>
            <a:lvl9pPr marL="3886200" indent="-228600" eaLnBrk="0" fontAlgn="base" hangingPunct="0">
              <a:spcBef>
                <a:spcPct val="0"/>
              </a:spcBef>
              <a:spcAft>
                <a:spcPct val="0"/>
              </a:spcAft>
              <a:defRPr sz="5800">
                <a:solidFill>
                  <a:srgbClr val="000000"/>
                </a:solidFill>
                <a:latin typeface="Gill Sans" panose="020B0502020104020203" charset="0"/>
                <a:ea typeface="ヒラギノ角ゴ ProN W3" pitchFamily="2" charset="-128"/>
                <a:sym typeface="Gill Sans" panose="020B0502020104020203" charset="0"/>
              </a:defRPr>
            </a:lvl9pPr>
          </a:lstStyle>
          <a:p>
            <a:pPr algn="ctr" eaLnBrk="1" hangingPunct="1"/>
            <a:endParaRPr lang="es-ES" altLang="zh-CN" sz="2900">
              <a:solidFill>
                <a:schemeClr val="tx1"/>
              </a:solidFill>
            </a:endParaRPr>
          </a:p>
        </p:txBody>
      </p:sp>
      <p:sp>
        <p:nvSpPr>
          <p:cNvPr id="8" name="Rectangle 4"/>
          <p:cNvSpPr/>
          <p:nvPr/>
        </p:nvSpPr>
        <p:spPr bwMode="auto">
          <a:xfrm>
            <a:off x="2066313" y="2502284"/>
            <a:ext cx="1607191" cy="2870386"/>
          </a:xfrm>
          <a:prstGeom prst="rect">
            <a:avLst/>
          </a:prstGeom>
          <a:solidFill>
            <a:srgbClr val="F4F4F4"/>
          </a:solidFill>
          <a:ln>
            <a:noFill/>
          </a:ln>
          <a:extLst>
            <a:ext uri="{91240B29-F687-4F45-9708-019B960494DF}">
              <a14:hiddenLine xmlns:a14="http://schemas.microsoft.com/office/drawing/2010/main" w="12700">
                <a:solidFill>
                  <a:schemeClr val="tx1"/>
                </a:solidFill>
                <a:miter lim="800000"/>
                <a:headEnd/>
                <a:tailEnd/>
              </a14:hiddenLine>
            </a:ext>
          </a:extLst>
        </p:spPr>
        <p:txBody>
          <a:bodyPr lIns="0" tIns="0" rIns="0" bIns="0"/>
          <a:lstStyle>
            <a:lvl1pPr eaLnBrk="0" hangingPunct="0">
              <a:defRPr sz="5800">
                <a:solidFill>
                  <a:srgbClr val="000000"/>
                </a:solidFill>
                <a:latin typeface="Gill Sans" panose="020B0502020104020203" charset="0"/>
                <a:ea typeface="ヒラギノ角ゴ ProN W3" pitchFamily="2" charset="-128"/>
                <a:sym typeface="Gill Sans" panose="020B0502020104020203" charset="0"/>
              </a:defRPr>
            </a:lvl1pPr>
            <a:lvl2pPr marL="742950" indent="-285750" eaLnBrk="0" hangingPunct="0">
              <a:defRPr sz="5800">
                <a:solidFill>
                  <a:srgbClr val="000000"/>
                </a:solidFill>
                <a:latin typeface="Gill Sans" panose="020B0502020104020203" charset="0"/>
                <a:ea typeface="ヒラギノ角ゴ ProN W3" pitchFamily="2" charset="-128"/>
                <a:sym typeface="Gill Sans" panose="020B0502020104020203" charset="0"/>
              </a:defRPr>
            </a:lvl2pPr>
            <a:lvl3pPr marL="1143000" indent="-228600" eaLnBrk="0" hangingPunct="0">
              <a:defRPr sz="5800">
                <a:solidFill>
                  <a:srgbClr val="000000"/>
                </a:solidFill>
                <a:latin typeface="Gill Sans" panose="020B0502020104020203" charset="0"/>
                <a:ea typeface="ヒラギノ角ゴ ProN W3" pitchFamily="2" charset="-128"/>
                <a:sym typeface="Gill Sans" panose="020B0502020104020203" charset="0"/>
              </a:defRPr>
            </a:lvl3pPr>
            <a:lvl4pPr marL="1600200" indent="-228600" eaLnBrk="0" hangingPunct="0">
              <a:defRPr sz="5800">
                <a:solidFill>
                  <a:srgbClr val="000000"/>
                </a:solidFill>
                <a:latin typeface="Gill Sans" panose="020B0502020104020203" charset="0"/>
                <a:ea typeface="ヒラギノ角ゴ ProN W3" pitchFamily="2" charset="-128"/>
                <a:sym typeface="Gill Sans" panose="020B0502020104020203" charset="0"/>
              </a:defRPr>
            </a:lvl4pPr>
            <a:lvl5pPr marL="2057400" indent="-228600" eaLnBrk="0" hangingPunct="0">
              <a:defRPr sz="5800">
                <a:solidFill>
                  <a:srgbClr val="000000"/>
                </a:solidFill>
                <a:latin typeface="Gill Sans" panose="020B0502020104020203" charset="0"/>
                <a:ea typeface="ヒラギノ角ゴ ProN W3" pitchFamily="2" charset="-128"/>
                <a:sym typeface="Gill Sans" panose="020B0502020104020203" charset="0"/>
              </a:defRPr>
            </a:lvl5pPr>
            <a:lvl6pPr marL="2514600" indent="-228600" eaLnBrk="0" fontAlgn="base" hangingPunct="0">
              <a:spcBef>
                <a:spcPct val="0"/>
              </a:spcBef>
              <a:spcAft>
                <a:spcPct val="0"/>
              </a:spcAft>
              <a:defRPr sz="5800">
                <a:solidFill>
                  <a:srgbClr val="000000"/>
                </a:solidFill>
                <a:latin typeface="Gill Sans" panose="020B0502020104020203" charset="0"/>
                <a:ea typeface="ヒラギノ角ゴ ProN W3" pitchFamily="2" charset="-128"/>
                <a:sym typeface="Gill Sans" panose="020B0502020104020203" charset="0"/>
              </a:defRPr>
            </a:lvl6pPr>
            <a:lvl7pPr marL="2971800" indent="-228600" eaLnBrk="0" fontAlgn="base" hangingPunct="0">
              <a:spcBef>
                <a:spcPct val="0"/>
              </a:spcBef>
              <a:spcAft>
                <a:spcPct val="0"/>
              </a:spcAft>
              <a:defRPr sz="5800">
                <a:solidFill>
                  <a:srgbClr val="000000"/>
                </a:solidFill>
                <a:latin typeface="Gill Sans" panose="020B0502020104020203" charset="0"/>
                <a:ea typeface="ヒラギノ角ゴ ProN W3" pitchFamily="2" charset="-128"/>
                <a:sym typeface="Gill Sans" panose="020B0502020104020203" charset="0"/>
              </a:defRPr>
            </a:lvl7pPr>
            <a:lvl8pPr marL="3429000" indent="-228600" eaLnBrk="0" fontAlgn="base" hangingPunct="0">
              <a:spcBef>
                <a:spcPct val="0"/>
              </a:spcBef>
              <a:spcAft>
                <a:spcPct val="0"/>
              </a:spcAft>
              <a:defRPr sz="5800">
                <a:solidFill>
                  <a:srgbClr val="000000"/>
                </a:solidFill>
                <a:latin typeface="Gill Sans" panose="020B0502020104020203" charset="0"/>
                <a:ea typeface="ヒラギノ角ゴ ProN W3" pitchFamily="2" charset="-128"/>
                <a:sym typeface="Gill Sans" panose="020B0502020104020203" charset="0"/>
              </a:defRPr>
            </a:lvl8pPr>
            <a:lvl9pPr marL="3886200" indent="-228600" eaLnBrk="0" fontAlgn="base" hangingPunct="0">
              <a:spcBef>
                <a:spcPct val="0"/>
              </a:spcBef>
              <a:spcAft>
                <a:spcPct val="0"/>
              </a:spcAft>
              <a:defRPr sz="5800">
                <a:solidFill>
                  <a:srgbClr val="000000"/>
                </a:solidFill>
                <a:latin typeface="Gill Sans" panose="020B0502020104020203" charset="0"/>
                <a:ea typeface="ヒラギノ角ゴ ProN W3" pitchFamily="2" charset="-128"/>
                <a:sym typeface="Gill Sans" panose="020B0502020104020203" charset="0"/>
              </a:defRPr>
            </a:lvl9pPr>
          </a:lstStyle>
          <a:p>
            <a:pPr algn="ctr" eaLnBrk="1" hangingPunct="1"/>
            <a:endParaRPr lang="es-ES" altLang="zh-CN" sz="2900">
              <a:solidFill>
                <a:schemeClr val="tx1"/>
              </a:solidFill>
            </a:endParaRPr>
          </a:p>
        </p:txBody>
      </p:sp>
      <p:sp>
        <p:nvSpPr>
          <p:cNvPr id="13" name="Freeform 5"/>
          <p:cNvSpPr/>
          <p:nvPr/>
        </p:nvSpPr>
        <p:spPr bwMode="auto">
          <a:xfrm>
            <a:off x="2057854" y="2502284"/>
            <a:ext cx="1624109" cy="795136"/>
          </a:xfrm>
          <a:custGeom>
            <a:avLst/>
            <a:gdLst>
              <a:gd name="T0" fmla="*/ 0 w 21600"/>
              <a:gd name="T1" fmla="*/ 0 h 21600"/>
              <a:gd name="T2" fmla="*/ 13 w 21600"/>
              <a:gd name="T3" fmla="*/ 3 h 21600"/>
              <a:gd name="T4" fmla="*/ 26 w 21600"/>
              <a:gd name="T5" fmla="*/ 0 h 21600"/>
              <a:gd name="T6" fmla="*/ 13 w 21600"/>
              <a:gd name="T7" fmla="*/ 0 h 21600"/>
              <a:gd name="T8" fmla="*/ 0 w 21600"/>
              <a:gd name="T9" fmla="*/ 0 h 21600"/>
              <a:gd name="T10" fmla="*/ 0 w 21600"/>
              <a:gd name="T11" fmla="*/ 0 h 216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600" h="21600">
                <a:moveTo>
                  <a:pt x="0" y="46"/>
                </a:moveTo>
                <a:lnTo>
                  <a:pt x="10800" y="21600"/>
                </a:lnTo>
                <a:lnTo>
                  <a:pt x="21600" y="46"/>
                </a:lnTo>
                <a:lnTo>
                  <a:pt x="10800" y="0"/>
                </a:lnTo>
                <a:lnTo>
                  <a:pt x="0" y="46"/>
                </a:lnTo>
                <a:close/>
                <a:moveTo>
                  <a:pt x="0" y="46"/>
                </a:moveTo>
              </a:path>
            </a:pathLst>
          </a:custGeom>
          <a:solidFill>
            <a:srgbClr val="38866A"/>
          </a:solidFill>
          <a:ln w="25400" cap="flat">
            <a:solidFill>
              <a:schemeClr val="bg1"/>
            </a:solidFill>
            <a:prstDash val="solid"/>
            <a:miter lim="800000"/>
            <a:headEnd type="none" w="med" len="med"/>
            <a:tailEnd type="none" w="med" len="med"/>
          </a:ln>
        </p:spPr>
        <p:txBody>
          <a:bodyPr lIns="0" tIns="0" rIns="0" bIns="0"/>
          <a:lstStyle/>
          <a:p>
            <a:endParaRPr lang="zh-CN" altLang="en-US" sz="900"/>
          </a:p>
        </p:txBody>
      </p:sp>
      <p:sp>
        <p:nvSpPr>
          <p:cNvPr id="14" name="Rectangle 7"/>
          <p:cNvSpPr/>
          <p:nvPr/>
        </p:nvSpPr>
        <p:spPr bwMode="auto">
          <a:xfrm>
            <a:off x="2066313" y="5170222"/>
            <a:ext cx="1607191" cy="487229"/>
          </a:xfrm>
          <a:prstGeom prst="rect">
            <a:avLst/>
          </a:prstGeom>
          <a:solidFill>
            <a:srgbClr val="38866A"/>
          </a:solidFill>
          <a:ln>
            <a:solidFill>
              <a:schemeClr val="bg1"/>
            </a:solidFill>
          </a:ln>
        </p:spPr>
        <p:txBody>
          <a:bodyPr lIns="0" tIns="0" rIns="0" bIns="0"/>
          <a:lstStyle>
            <a:lvl1pPr eaLnBrk="0" hangingPunct="0">
              <a:defRPr sz="5800">
                <a:solidFill>
                  <a:srgbClr val="000000"/>
                </a:solidFill>
                <a:latin typeface="Gill Sans" panose="020B0502020104020203" charset="0"/>
                <a:ea typeface="ヒラギノ角ゴ ProN W3" pitchFamily="2" charset="-128"/>
                <a:sym typeface="Gill Sans" panose="020B0502020104020203" charset="0"/>
              </a:defRPr>
            </a:lvl1pPr>
            <a:lvl2pPr marL="742950" indent="-285750" eaLnBrk="0" hangingPunct="0">
              <a:defRPr sz="5800">
                <a:solidFill>
                  <a:srgbClr val="000000"/>
                </a:solidFill>
                <a:latin typeface="Gill Sans" panose="020B0502020104020203" charset="0"/>
                <a:ea typeface="ヒラギノ角ゴ ProN W3" pitchFamily="2" charset="-128"/>
                <a:sym typeface="Gill Sans" panose="020B0502020104020203" charset="0"/>
              </a:defRPr>
            </a:lvl2pPr>
            <a:lvl3pPr marL="1143000" indent="-228600" eaLnBrk="0" hangingPunct="0">
              <a:defRPr sz="5800">
                <a:solidFill>
                  <a:srgbClr val="000000"/>
                </a:solidFill>
                <a:latin typeface="Gill Sans" panose="020B0502020104020203" charset="0"/>
                <a:ea typeface="ヒラギノ角ゴ ProN W3" pitchFamily="2" charset="-128"/>
                <a:sym typeface="Gill Sans" panose="020B0502020104020203" charset="0"/>
              </a:defRPr>
            </a:lvl3pPr>
            <a:lvl4pPr marL="1600200" indent="-228600" eaLnBrk="0" hangingPunct="0">
              <a:defRPr sz="5800">
                <a:solidFill>
                  <a:srgbClr val="000000"/>
                </a:solidFill>
                <a:latin typeface="Gill Sans" panose="020B0502020104020203" charset="0"/>
                <a:ea typeface="ヒラギノ角ゴ ProN W3" pitchFamily="2" charset="-128"/>
                <a:sym typeface="Gill Sans" panose="020B0502020104020203" charset="0"/>
              </a:defRPr>
            </a:lvl4pPr>
            <a:lvl5pPr marL="2057400" indent="-228600" eaLnBrk="0" hangingPunct="0">
              <a:defRPr sz="5800">
                <a:solidFill>
                  <a:srgbClr val="000000"/>
                </a:solidFill>
                <a:latin typeface="Gill Sans" panose="020B0502020104020203" charset="0"/>
                <a:ea typeface="ヒラギノ角ゴ ProN W3" pitchFamily="2" charset="-128"/>
                <a:sym typeface="Gill Sans" panose="020B0502020104020203" charset="0"/>
              </a:defRPr>
            </a:lvl5pPr>
            <a:lvl6pPr marL="2514600" indent="-228600" eaLnBrk="0" fontAlgn="base" hangingPunct="0">
              <a:spcBef>
                <a:spcPct val="0"/>
              </a:spcBef>
              <a:spcAft>
                <a:spcPct val="0"/>
              </a:spcAft>
              <a:defRPr sz="5800">
                <a:solidFill>
                  <a:srgbClr val="000000"/>
                </a:solidFill>
                <a:latin typeface="Gill Sans" panose="020B0502020104020203" charset="0"/>
                <a:ea typeface="ヒラギノ角ゴ ProN W3" pitchFamily="2" charset="-128"/>
                <a:sym typeface="Gill Sans" panose="020B0502020104020203" charset="0"/>
              </a:defRPr>
            </a:lvl6pPr>
            <a:lvl7pPr marL="2971800" indent="-228600" eaLnBrk="0" fontAlgn="base" hangingPunct="0">
              <a:spcBef>
                <a:spcPct val="0"/>
              </a:spcBef>
              <a:spcAft>
                <a:spcPct val="0"/>
              </a:spcAft>
              <a:defRPr sz="5800">
                <a:solidFill>
                  <a:srgbClr val="000000"/>
                </a:solidFill>
                <a:latin typeface="Gill Sans" panose="020B0502020104020203" charset="0"/>
                <a:ea typeface="ヒラギノ角ゴ ProN W3" pitchFamily="2" charset="-128"/>
                <a:sym typeface="Gill Sans" panose="020B0502020104020203" charset="0"/>
              </a:defRPr>
            </a:lvl7pPr>
            <a:lvl8pPr marL="3429000" indent="-228600" eaLnBrk="0" fontAlgn="base" hangingPunct="0">
              <a:spcBef>
                <a:spcPct val="0"/>
              </a:spcBef>
              <a:spcAft>
                <a:spcPct val="0"/>
              </a:spcAft>
              <a:defRPr sz="5800">
                <a:solidFill>
                  <a:srgbClr val="000000"/>
                </a:solidFill>
                <a:latin typeface="Gill Sans" panose="020B0502020104020203" charset="0"/>
                <a:ea typeface="ヒラギノ角ゴ ProN W3" pitchFamily="2" charset="-128"/>
                <a:sym typeface="Gill Sans" panose="020B0502020104020203" charset="0"/>
              </a:defRPr>
            </a:lvl8pPr>
            <a:lvl9pPr marL="3886200" indent="-228600" eaLnBrk="0" fontAlgn="base" hangingPunct="0">
              <a:spcBef>
                <a:spcPct val="0"/>
              </a:spcBef>
              <a:spcAft>
                <a:spcPct val="0"/>
              </a:spcAft>
              <a:defRPr sz="5800">
                <a:solidFill>
                  <a:srgbClr val="000000"/>
                </a:solidFill>
                <a:latin typeface="Gill Sans" panose="020B0502020104020203" charset="0"/>
                <a:ea typeface="ヒラギノ角ゴ ProN W3" pitchFamily="2" charset="-128"/>
                <a:sym typeface="Gill Sans" panose="020B0502020104020203" charset="0"/>
              </a:defRPr>
            </a:lvl9pPr>
          </a:lstStyle>
          <a:p>
            <a:pPr algn="ctr" eaLnBrk="1" hangingPunct="1"/>
            <a:endParaRPr lang="es-ES" altLang="zh-CN" sz="2900">
              <a:solidFill>
                <a:schemeClr val="tx1"/>
              </a:solidFill>
            </a:endParaRPr>
          </a:p>
        </p:txBody>
      </p:sp>
      <p:sp>
        <p:nvSpPr>
          <p:cNvPr id="15" name="Rectangle 16"/>
          <p:cNvSpPr/>
          <p:nvPr/>
        </p:nvSpPr>
        <p:spPr bwMode="auto">
          <a:xfrm>
            <a:off x="2066313" y="3766610"/>
            <a:ext cx="1607191" cy="11279"/>
          </a:xfrm>
          <a:prstGeom prst="rect">
            <a:avLst/>
          </a:prstGeom>
          <a:solidFill>
            <a:srgbClr val="4FAC33"/>
          </a:solidFill>
          <a:ln>
            <a:solidFill>
              <a:srgbClr val="38866A"/>
            </a:solidFill>
          </a:ln>
        </p:spPr>
        <p:txBody>
          <a:bodyPr lIns="0" tIns="0" rIns="0" bIns="0"/>
          <a:lstStyle>
            <a:lvl1pPr eaLnBrk="0" hangingPunct="0">
              <a:defRPr sz="5800">
                <a:solidFill>
                  <a:srgbClr val="000000"/>
                </a:solidFill>
                <a:latin typeface="Gill Sans" panose="020B0502020104020203" charset="0"/>
                <a:ea typeface="ヒラギノ角ゴ ProN W3" pitchFamily="2" charset="-128"/>
                <a:sym typeface="Gill Sans" panose="020B0502020104020203" charset="0"/>
              </a:defRPr>
            </a:lvl1pPr>
            <a:lvl2pPr marL="742950" indent="-285750" eaLnBrk="0" hangingPunct="0">
              <a:defRPr sz="5800">
                <a:solidFill>
                  <a:srgbClr val="000000"/>
                </a:solidFill>
                <a:latin typeface="Gill Sans" panose="020B0502020104020203" charset="0"/>
                <a:ea typeface="ヒラギノ角ゴ ProN W3" pitchFamily="2" charset="-128"/>
                <a:sym typeface="Gill Sans" panose="020B0502020104020203" charset="0"/>
              </a:defRPr>
            </a:lvl2pPr>
            <a:lvl3pPr marL="1143000" indent="-228600" eaLnBrk="0" hangingPunct="0">
              <a:defRPr sz="5800">
                <a:solidFill>
                  <a:srgbClr val="000000"/>
                </a:solidFill>
                <a:latin typeface="Gill Sans" panose="020B0502020104020203" charset="0"/>
                <a:ea typeface="ヒラギノ角ゴ ProN W3" pitchFamily="2" charset="-128"/>
                <a:sym typeface="Gill Sans" panose="020B0502020104020203" charset="0"/>
              </a:defRPr>
            </a:lvl3pPr>
            <a:lvl4pPr marL="1600200" indent="-228600" eaLnBrk="0" hangingPunct="0">
              <a:defRPr sz="5800">
                <a:solidFill>
                  <a:srgbClr val="000000"/>
                </a:solidFill>
                <a:latin typeface="Gill Sans" panose="020B0502020104020203" charset="0"/>
                <a:ea typeface="ヒラギノ角ゴ ProN W3" pitchFamily="2" charset="-128"/>
                <a:sym typeface="Gill Sans" panose="020B0502020104020203" charset="0"/>
              </a:defRPr>
            </a:lvl4pPr>
            <a:lvl5pPr marL="2057400" indent="-228600" eaLnBrk="0" hangingPunct="0">
              <a:defRPr sz="5800">
                <a:solidFill>
                  <a:srgbClr val="000000"/>
                </a:solidFill>
                <a:latin typeface="Gill Sans" panose="020B0502020104020203" charset="0"/>
                <a:ea typeface="ヒラギノ角ゴ ProN W3" pitchFamily="2" charset="-128"/>
                <a:sym typeface="Gill Sans" panose="020B0502020104020203" charset="0"/>
              </a:defRPr>
            </a:lvl5pPr>
            <a:lvl6pPr marL="2514600" indent="-228600" eaLnBrk="0" fontAlgn="base" hangingPunct="0">
              <a:spcBef>
                <a:spcPct val="0"/>
              </a:spcBef>
              <a:spcAft>
                <a:spcPct val="0"/>
              </a:spcAft>
              <a:defRPr sz="5800">
                <a:solidFill>
                  <a:srgbClr val="000000"/>
                </a:solidFill>
                <a:latin typeface="Gill Sans" panose="020B0502020104020203" charset="0"/>
                <a:ea typeface="ヒラギノ角ゴ ProN W3" pitchFamily="2" charset="-128"/>
                <a:sym typeface="Gill Sans" panose="020B0502020104020203" charset="0"/>
              </a:defRPr>
            </a:lvl6pPr>
            <a:lvl7pPr marL="2971800" indent="-228600" eaLnBrk="0" fontAlgn="base" hangingPunct="0">
              <a:spcBef>
                <a:spcPct val="0"/>
              </a:spcBef>
              <a:spcAft>
                <a:spcPct val="0"/>
              </a:spcAft>
              <a:defRPr sz="5800">
                <a:solidFill>
                  <a:srgbClr val="000000"/>
                </a:solidFill>
                <a:latin typeface="Gill Sans" panose="020B0502020104020203" charset="0"/>
                <a:ea typeface="ヒラギノ角ゴ ProN W3" pitchFamily="2" charset="-128"/>
                <a:sym typeface="Gill Sans" panose="020B0502020104020203" charset="0"/>
              </a:defRPr>
            </a:lvl7pPr>
            <a:lvl8pPr marL="3429000" indent="-228600" eaLnBrk="0" fontAlgn="base" hangingPunct="0">
              <a:spcBef>
                <a:spcPct val="0"/>
              </a:spcBef>
              <a:spcAft>
                <a:spcPct val="0"/>
              </a:spcAft>
              <a:defRPr sz="5800">
                <a:solidFill>
                  <a:srgbClr val="000000"/>
                </a:solidFill>
                <a:latin typeface="Gill Sans" panose="020B0502020104020203" charset="0"/>
                <a:ea typeface="ヒラギノ角ゴ ProN W3" pitchFamily="2" charset="-128"/>
                <a:sym typeface="Gill Sans" panose="020B0502020104020203" charset="0"/>
              </a:defRPr>
            </a:lvl8pPr>
            <a:lvl9pPr marL="3886200" indent="-228600" eaLnBrk="0" fontAlgn="base" hangingPunct="0">
              <a:spcBef>
                <a:spcPct val="0"/>
              </a:spcBef>
              <a:spcAft>
                <a:spcPct val="0"/>
              </a:spcAft>
              <a:defRPr sz="5800">
                <a:solidFill>
                  <a:srgbClr val="000000"/>
                </a:solidFill>
                <a:latin typeface="Gill Sans" panose="020B0502020104020203" charset="0"/>
                <a:ea typeface="ヒラギノ角ゴ ProN W3" pitchFamily="2" charset="-128"/>
                <a:sym typeface="Gill Sans" panose="020B0502020104020203" charset="0"/>
              </a:defRPr>
            </a:lvl9pPr>
          </a:lstStyle>
          <a:p>
            <a:pPr algn="ctr" eaLnBrk="1" hangingPunct="1"/>
            <a:endParaRPr lang="es-ES" altLang="zh-CN" sz="2900">
              <a:solidFill>
                <a:schemeClr val="tx1"/>
              </a:solidFill>
            </a:endParaRPr>
          </a:p>
        </p:txBody>
      </p:sp>
      <p:sp>
        <p:nvSpPr>
          <p:cNvPr id="16" name="Rectangle 23"/>
          <p:cNvSpPr/>
          <p:nvPr/>
        </p:nvSpPr>
        <p:spPr bwMode="auto">
          <a:xfrm>
            <a:off x="4141562" y="2178026"/>
            <a:ext cx="1607191" cy="327078"/>
          </a:xfrm>
          <a:prstGeom prst="rect">
            <a:avLst/>
          </a:prstGeom>
          <a:solidFill>
            <a:srgbClr val="4BB38E"/>
          </a:solidFill>
          <a:ln>
            <a:solidFill>
              <a:schemeClr val="bg1"/>
            </a:solidFill>
          </a:ln>
        </p:spPr>
        <p:txBody>
          <a:bodyPr lIns="0" tIns="0" rIns="0" bIns="0"/>
          <a:lstStyle>
            <a:lvl1pPr eaLnBrk="0" hangingPunct="0">
              <a:defRPr sz="5800">
                <a:solidFill>
                  <a:srgbClr val="000000"/>
                </a:solidFill>
                <a:latin typeface="Gill Sans" panose="020B0502020104020203" charset="0"/>
                <a:ea typeface="ヒラギノ角ゴ ProN W3" pitchFamily="2" charset="-128"/>
                <a:sym typeface="Gill Sans" panose="020B0502020104020203" charset="0"/>
              </a:defRPr>
            </a:lvl1pPr>
            <a:lvl2pPr marL="742950" indent="-285750" eaLnBrk="0" hangingPunct="0">
              <a:defRPr sz="5800">
                <a:solidFill>
                  <a:srgbClr val="000000"/>
                </a:solidFill>
                <a:latin typeface="Gill Sans" panose="020B0502020104020203" charset="0"/>
                <a:ea typeface="ヒラギノ角ゴ ProN W3" pitchFamily="2" charset="-128"/>
                <a:sym typeface="Gill Sans" panose="020B0502020104020203" charset="0"/>
              </a:defRPr>
            </a:lvl2pPr>
            <a:lvl3pPr marL="1143000" indent="-228600" eaLnBrk="0" hangingPunct="0">
              <a:defRPr sz="5800">
                <a:solidFill>
                  <a:srgbClr val="000000"/>
                </a:solidFill>
                <a:latin typeface="Gill Sans" panose="020B0502020104020203" charset="0"/>
                <a:ea typeface="ヒラギノ角ゴ ProN W3" pitchFamily="2" charset="-128"/>
                <a:sym typeface="Gill Sans" panose="020B0502020104020203" charset="0"/>
              </a:defRPr>
            </a:lvl3pPr>
            <a:lvl4pPr marL="1600200" indent="-228600" eaLnBrk="0" hangingPunct="0">
              <a:defRPr sz="5800">
                <a:solidFill>
                  <a:srgbClr val="000000"/>
                </a:solidFill>
                <a:latin typeface="Gill Sans" panose="020B0502020104020203" charset="0"/>
                <a:ea typeface="ヒラギノ角ゴ ProN W3" pitchFamily="2" charset="-128"/>
                <a:sym typeface="Gill Sans" panose="020B0502020104020203" charset="0"/>
              </a:defRPr>
            </a:lvl4pPr>
            <a:lvl5pPr marL="2057400" indent="-228600" eaLnBrk="0" hangingPunct="0">
              <a:defRPr sz="5800">
                <a:solidFill>
                  <a:srgbClr val="000000"/>
                </a:solidFill>
                <a:latin typeface="Gill Sans" panose="020B0502020104020203" charset="0"/>
                <a:ea typeface="ヒラギノ角ゴ ProN W3" pitchFamily="2" charset="-128"/>
                <a:sym typeface="Gill Sans" panose="020B0502020104020203" charset="0"/>
              </a:defRPr>
            </a:lvl5pPr>
            <a:lvl6pPr marL="2514600" indent="-228600" eaLnBrk="0" fontAlgn="base" hangingPunct="0">
              <a:spcBef>
                <a:spcPct val="0"/>
              </a:spcBef>
              <a:spcAft>
                <a:spcPct val="0"/>
              </a:spcAft>
              <a:defRPr sz="5800">
                <a:solidFill>
                  <a:srgbClr val="000000"/>
                </a:solidFill>
                <a:latin typeface="Gill Sans" panose="020B0502020104020203" charset="0"/>
                <a:ea typeface="ヒラギノ角ゴ ProN W3" pitchFamily="2" charset="-128"/>
                <a:sym typeface="Gill Sans" panose="020B0502020104020203" charset="0"/>
              </a:defRPr>
            </a:lvl6pPr>
            <a:lvl7pPr marL="2971800" indent="-228600" eaLnBrk="0" fontAlgn="base" hangingPunct="0">
              <a:spcBef>
                <a:spcPct val="0"/>
              </a:spcBef>
              <a:spcAft>
                <a:spcPct val="0"/>
              </a:spcAft>
              <a:defRPr sz="5800">
                <a:solidFill>
                  <a:srgbClr val="000000"/>
                </a:solidFill>
                <a:latin typeface="Gill Sans" panose="020B0502020104020203" charset="0"/>
                <a:ea typeface="ヒラギノ角ゴ ProN W3" pitchFamily="2" charset="-128"/>
                <a:sym typeface="Gill Sans" panose="020B0502020104020203" charset="0"/>
              </a:defRPr>
            </a:lvl7pPr>
            <a:lvl8pPr marL="3429000" indent="-228600" eaLnBrk="0" fontAlgn="base" hangingPunct="0">
              <a:spcBef>
                <a:spcPct val="0"/>
              </a:spcBef>
              <a:spcAft>
                <a:spcPct val="0"/>
              </a:spcAft>
              <a:defRPr sz="5800">
                <a:solidFill>
                  <a:srgbClr val="000000"/>
                </a:solidFill>
                <a:latin typeface="Gill Sans" panose="020B0502020104020203" charset="0"/>
                <a:ea typeface="ヒラギノ角ゴ ProN W3" pitchFamily="2" charset="-128"/>
                <a:sym typeface="Gill Sans" panose="020B0502020104020203" charset="0"/>
              </a:defRPr>
            </a:lvl8pPr>
            <a:lvl9pPr marL="3886200" indent="-228600" eaLnBrk="0" fontAlgn="base" hangingPunct="0">
              <a:spcBef>
                <a:spcPct val="0"/>
              </a:spcBef>
              <a:spcAft>
                <a:spcPct val="0"/>
              </a:spcAft>
              <a:defRPr sz="5800">
                <a:solidFill>
                  <a:srgbClr val="000000"/>
                </a:solidFill>
                <a:latin typeface="Gill Sans" panose="020B0502020104020203" charset="0"/>
                <a:ea typeface="ヒラギノ角ゴ ProN W3" pitchFamily="2" charset="-128"/>
                <a:sym typeface="Gill Sans" panose="020B0502020104020203" charset="0"/>
              </a:defRPr>
            </a:lvl9pPr>
          </a:lstStyle>
          <a:p>
            <a:pPr algn="ctr" eaLnBrk="1" hangingPunct="1"/>
            <a:endParaRPr lang="es-ES" altLang="zh-CN" sz="2900">
              <a:solidFill>
                <a:schemeClr val="tx1"/>
              </a:solidFill>
            </a:endParaRPr>
          </a:p>
        </p:txBody>
      </p:sp>
      <p:sp>
        <p:nvSpPr>
          <p:cNvPr id="17" name="Rectangle 24"/>
          <p:cNvSpPr/>
          <p:nvPr/>
        </p:nvSpPr>
        <p:spPr bwMode="auto">
          <a:xfrm>
            <a:off x="4141562" y="2502284"/>
            <a:ext cx="1607191" cy="2870386"/>
          </a:xfrm>
          <a:prstGeom prst="rect">
            <a:avLst/>
          </a:prstGeom>
          <a:solidFill>
            <a:srgbClr val="F4F4F4"/>
          </a:solidFill>
          <a:ln>
            <a:noFill/>
          </a:ln>
          <a:extLst>
            <a:ext uri="{91240B29-F687-4F45-9708-019B960494DF}">
              <a14:hiddenLine xmlns:a14="http://schemas.microsoft.com/office/drawing/2010/main" w="12700">
                <a:solidFill>
                  <a:schemeClr val="tx1"/>
                </a:solidFill>
                <a:miter lim="800000"/>
                <a:headEnd/>
                <a:tailEnd/>
              </a14:hiddenLine>
            </a:ext>
          </a:extLst>
        </p:spPr>
        <p:txBody>
          <a:bodyPr lIns="0" tIns="0" rIns="0" bIns="0"/>
          <a:lstStyle>
            <a:lvl1pPr eaLnBrk="0" hangingPunct="0">
              <a:defRPr sz="5800">
                <a:solidFill>
                  <a:srgbClr val="000000"/>
                </a:solidFill>
                <a:latin typeface="Gill Sans" panose="020B0502020104020203" charset="0"/>
                <a:ea typeface="ヒラギノ角ゴ ProN W3" pitchFamily="2" charset="-128"/>
                <a:sym typeface="Gill Sans" panose="020B0502020104020203" charset="0"/>
              </a:defRPr>
            </a:lvl1pPr>
            <a:lvl2pPr marL="742950" indent="-285750" eaLnBrk="0" hangingPunct="0">
              <a:defRPr sz="5800">
                <a:solidFill>
                  <a:srgbClr val="000000"/>
                </a:solidFill>
                <a:latin typeface="Gill Sans" panose="020B0502020104020203" charset="0"/>
                <a:ea typeface="ヒラギノ角ゴ ProN W3" pitchFamily="2" charset="-128"/>
                <a:sym typeface="Gill Sans" panose="020B0502020104020203" charset="0"/>
              </a:defRPr>
            </a:lvl2pPr>
            <a:lvl3pPr marL="1143000" indent="-228600" eaLnBrk="0" hangingPunct="0">
              <a:defRPr sz="5800">
                <a:solidFill>
                  <a:srgbClr val="000000"/>
                </a:solidFill>
                <a:latin typeface="Gill Sans" panose="020B0502020104020203" charset="0"/>
                <a:ea typeface="ヒラギノ角ゴ ProN W3" pitchFamily="2" charset="-128"/>
                <a:sym typeface="Gill Sans" panose="020B0502020104020203" charset="0"/>
              </a:defRPr>
            </a:lvl3pPr>
            <a:lvl4pPr marL="1600200" indent="-228600" eaLnBrk="0" hangingPunct="0">
              <a:defRPr sz="5800">
                <a:solidFill>
                  <a:srgbClr val="000000"/>
                </a:solidFill>
                <a:latin typeface="Gill Sans" panose="020B0502020104020203" charset="0"/>
                <a:ea typeface="ヒラギノ角ゴ ProN W3" pitchFamily="2" charset="-128"/>
                <a:sym typeface="Gill Sans" panose="020B0502020104020203" charset="0"/>
              </a:defRPr>
            </a:lvl4pPr>
            <a:lvl5pPr marL="2057400" indent="-228600" eaLnBrk="0" hangingPunct="0">
              <a:defRPr sz="5800">
                <a:solidFill>
                  <a:srgbClr val="000000"/>
                </a:solidFill>
                <a:latin typeface="Gill Sans" panose="020B0502020104020203" charset="0"/>
                <a:ea typeface="ヒラギノ角ゴ ProN W3" pitchFamily="2" charset="-128"/>
                <a:sym typeface="Gill Sans" panose="020B0502020104020203" charset="0"/>
              </a:defRPr>
            </a:lvl5pPr>
            <a:lvl6pPr marL="2514600" indent="-228600" eaLnBrk="0" fontAlgn="base" hangingPunct="0">
              <a:spcBef>
                <a:spcPct val="0"/>
              </a:spcBef>
              <a:spcAft>
                <a:spcPct val="0"/>
              </a:spcAft>
              <a:defRPr sz="5800">
                <a:solidFill>
                  <a:srgbClr val="000000"/>
                </a:solidFill>
                <a:latin typeface="Gill Sans" panose="020B0502020104020203" charset="0"/>
                <a:ea typeface="ヒラギノ角ゴ ProN W3" pitchFamily="2" charset="-128"/>
                <a:sym typeface="Gill Sans" panose="020B0502020104020203" charset="0"/>
              </a:defRPr>
            </a:lvl6pPr>
            <a:lvl7pPr marL="2971800" indent="-228600" eaLnBrk="0" fontAlgn="base" hangingPunct="0">
              <a:spcBef>
                <a:spcPct val="0"/>
              </a:spcBef>
              <a:spcAft>
                <a:spcPct val="0"/>
              </a:spcAft>
              <a:defRPr sz="5800">
                <a:solidFill>
                  <a:srgbClr val="000000"/>
                </a:solidFill>
                <a:latin typeface="Gill Sans" panose="020B0502020104020203" charset="0"/>
                <a:ea typeface="ヒラギノ角ゴ ProN W3" pitchFamily="2" charset="-128"/>
                <a:sym typeface="Gill Sans" panose="020B0502020104020203" charset="0"/>
              </a:defRPr>
            </a:lvl7pPr>
            <a:lvl8pPr marL="3429000" indent="-228600" eaLnBrk="0" fontAlgn="base" hangingPunct="0">
              <a:spcBef>
                <a:spcPct val="0"/>
              </a:spcBef>
              <a:spcAft>
                <a:spcPct val="0"/>
              </a:spcAft>
              <a:defRPr sz="5800">
                <a:solidFill>
                  <a:srgbClr val="000000"/>
                </a:solidFill>
                <a:latin typeface="Gill Sans" panose="020B0502020104020203" charset="0"/>
                <a:ea typeface="ヒラギノ角ゴ ProN W3" pitchFamily="2" charset="-128"/>
                <a:sym typeface="Gill Sans" panose="020B0502020104020203" charset="0"/>
              </a:defRPr>
            </a:lvl8pPr>
            <a:lvl9pPr marL="3886200" indent="-228600" eaLnBrk="0" fontAlgn="base" hangingPunct="0">
              <a:spcBef>
                <a:spcPct val="0"/>
              </a:spcBef>
              <a:spcAft>
                <a:spcPct val="0"/>
              </a:spcAft>
              <a:defRPr sz="5800">
                <a:solidFill>
                  <a:srgbClr val="000000"/>
                </a:solidFill>
                <a:latin typeface="Gill Sans" panose="020B0502020104020203" charset="0"/>
                <a:ea typeface="ヒラギノ角ゴ ProN W3" pitchFamily="2" charset="-128"/>
                <a:sym typeface="Gill Sans" panose="020B0502020104020203" charset="0"/>
              </a:defRPr>
            </a:lvl9pPr>
          </a:lstStyle>
          <a:p>
            <a:pPr algn="ctr" eaLnBrk="1" hangingPunct="1"/>
            <a:endParaRPr lang="es-ES" altLang="zh-CN" sz="2900">
              <a:solidFill>
                <a:schemeClr val="tx1"/>
              </a:solidFill>
            </a:endParaRPr>
          </a:p>
        </p:txBody>
      </p:sp>
      <p:sp>
        <p:nvSpPr>
          <p:cNvPr id="18" name="Freeform 25"/>
          <p:cNvSpPr/>
          <p:nvPr/>
        </p:nvSpPr>
        <p:spPr bwMode="auto">
          <a:xfrm>
            <a:off x="4133103" y="2502284"/>
            <a:ext cx="1624109" cy="795136"/>
          </a:xfrm>
          <a:custGeom>
            <a:avLst/>
            <a:gdLst>
              <a:gd name="T0" fmla="*/ 0 w 21600"/>
              <a:gd name="T1" fmla="*/ 0 h 21600"/>
              <a:gd name="T2" fmla="*/ 13 w 21600"/>
              <a:gd name="T3" fmla="*/ 3 h 21600"/>
              <a:gd name="T4" fmla="*/ 26 w 21600"/>
              <a:gd name="T5" fmla="*/ 0 h 21600"/>
              <a:gd name="T6" fmla="*/ 13 w 21600"/>
              <a:gd name="T7" fmla="*/ 0 h 21600"/>
              <a:gd name="T8" fmla="*/ 0 w 21600"/>
              <a:gd name="T9" fmla="*/ 0 h 21600"/>
              <a:gd name="T10" fmla="*/ 0 w 21600"/>
              <a:gd name="T11" fmla="*/ 0 h 216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600" h="21600">
                <a:moveTo>
                  <a:pt x="0" y="46"/>
                </a:moveTo>
                <a:lnTo>
                  <a:pt x="10800" y="21600"/>
                </a:lnTo>
                <a:lnTo>
                  <a:pt x="21600" y="46"/>
                </a:lnTo>
                <a:lnTo>
                  <a:pt x="10800" y="0"/>
                </a:lnTo>
                <a:lnTo>
                  <a:pt x="0" y="46"/>
                </a:lnTo>
                <a:close/>
                <a:moveTo>
                  <a:pt x="0" y="46"/>
                </a:moveTo>
              </a:path>
            </a:pathLst>
          </a:custGeom>
          <a:solidFill>
            <a:srgbClr val="4BB38E"/>
          </a:solidFill>
          <a:ln w="25400" cap="flat">
            <a:solidFill>
              <a:schemeClr val="bg1"/>
            </a:solidFill>
            <a:prstDash val="solid"/>
            <a:miter lim="800000"/>
            <a:headEnd type="none" w="med" len="med"/>
            <a:tailEnd type="none" w="med" len="med"/>
          </a:ln>
        </p:spPr>
        <p:txBody>
          <a:bodyPr lIns="0" tIns="0" rIns="0" bIns="0"/>
          <a:lstStyle/>
          <a:p>
            <a:endParaRPr lang="zh-CN" altLang="en-US" sz="900"/>
          </a:p>
        </p:txBody>
      </p:sp>
      <p:sp>
        <p:nvSpPr>
          <p:cNvPr id="19" name="Rectangle 27"/>
          <p:cNvSpPr/>
          <p:nvPr/>
        </p:nvSpPr>
        <p:spPr bwMode="auto">
          <a:xfrm>
            <a:off x="4141562" y="5170222"/>
            <a:ext cx="1607191" cy="487229"/>
          </a:xfrm>
          <a:prstGeom prst="rect">
            <a:avLst/>
          </a:prstGeom>
          <a:solidFill>
            <a:srgbClr val="4BB38E"/>
          </a:solidFill>
          <a:ln>
            <a:solidFill>
              <a:schemeClr val="bg1"/>
            </a:solidFill>
          </a:ln>
        </p:spPr>
        <p:txBody>
          <a:bodyPr lIns="0" tIns="0" rIns="0" bIns="0"/>
          <a:lstStyle>
            <a:lvl1pPr eaLnBrk="0" hangingPunct="0">
              <a:defRPr sz="5800">
                <a:solidFill>
                  <a:srgbClr val="000000"/>
                </a:solidFill>
                <a:latin typeface="Gill Sans" panose="020B0502020104020203" charset="0"/>
                <a:ea typeface="ヒラギノ角ゴ ProN W3" pitchFamily="2" charset="-128"/>
                <a:sym typeface="Gill Sans" panose="020B0502020104020203" charset="0"/>
              </a:defRPr>
            </a:lvl1pPr>
            <a:lvl2pPr marL="742950" indent="-285750" eaLnBrk="0" hangingPunct="0">
              <a:defRPr sz="5800">
                <a:solidFill>
                  <a:srgbClr val="000000"/>
                </a:solidFill>
                <a:latin typeface="Gill Sans" panose="020B0502020104020203" charset="0"/>
                <a:ea typeface="ヒラギノ角ゴ ProN W3" pitchFamily="2" charset="-128"/>
                <a:sym typeface="Gill Sans" panose="020B0502020104020203" charset="0"/>
              </a:defRPr>
            </a:lvl2pPr>
            <a:lvl3pPr marL="1143000" indent="-228600" eaLnBrk="0" hangingPunct="0">
              <a:defRPr sz="5800">
                <a:solidFill>
                  <a:srgbClr val="000000"/>
                </a:solidFill>
                <a:latin typeface="Gill Sans" panose="020B0502020104020203" charset="0"/>
                <a:ea typeface="ヒラギノ角ゴ ProN W3" pitchFamily="2" charset="-128"/>
                <a:sym typeface="Gill Sans" panose="020B0502020104020203" charset="0"/>
              </a:defRPr>
            </a:lvl3pPr>
            <a:lvl4pPr marL="1600200" indent="-228600" eaLnBrk="0" hangingPunct="0">
              <a:defRPr sz="5800">
                <a:solidFill>
                  <a:srgbClr val="000000"/>
                </a:solidFill>
                <a:latin typeface="Gill Sans" panose="020B0502020104020203" charset="0"/>
                <a:ea typeface="ヒラギノ角ゴ ProN W3" pitchFamily="2" charset="-128"/>
                <a:sym typeface="Gill Sans" panose="020B0502020104020203" charset="0"/>
              </a:defRPr>
            </a:lvl4pPr>
            <a:lvl5pPr marL="2057400" indent="-228600" eaLnBrk="0" hangingPunct="0">
              <a:defRPr sz="5800">
                <a:solidFill>
                  <a:srgbClr val="000000"/>
                </a:solidFill>
                <a:latin typeface="Gill Sans" panose="020B0502020104020203" charset="0"/>
                <a:ea typeface="ヒラギノ角ゴ ProN W3" pitchFamily="2" charset="-128"/>
                <a:sym typeface="Gill Sans" panose="020B0502020104020203" charset="0"/>
              </a:defRPr>
            </a:lvl5pPr>
            <a:lvl6pPr marL="2514600" indent="-228600" eaLnBrk="0" fontAlgn="base" hangingPunct="0">
              <a:spcBef>
                <a:spcPct val="0"/>
              </a:spcBef>
              <a:spcAft>
                <a:spcPct val="0"/>
              </a:spcAft>
              <a:defRPr sz="5800">
                <a:solidFill>
                  <a:srgbClr val="000000"/>
                </a:solidFill>
                <a:latin typeface="Gill Sans" panose="020B0502020104020203" charset="0"/>
                <a:ea typeface="ヒラギノ角ゴ ProN W3" pitchFamily="2" charset="-128"/>
                <a:sym typeface="Gill Sans" panose="020B0502020104020203" charset="0"/>
              </a:defRPr>
            </a:lvl6pPr>
            <a:lvl7pPr marL="2971800" indent="-228600" eaLnBrk="0" fontAlgn="base" hangingPunct="0">
              <a:spcBef>
                <a:spcPct val="0"/>
              </a:spcBef>
              <a:spcAft>
                <a:spcPct val="0"/>
              </a:spcAft>
              <a:defRPr sz="5800">
                <a:solidFill>
                  <a:srgbClr val="000000"/>
                </a:solidFill>
                <a:latin typeface="Gill Sans" panose="020B0502020104020203" charset="0"/>
                <a:ea typeface="ヒラギノ角ゴ ProN W3" pitchFamily="2" charset="-128"/>
                <a:sym typeface="Gill Sans" panose="020B0502020104020203" charset="0"/>
              </a:defRPr>
            </a:lvl7pPr>
            <a:lvl8pPr marL="3429000" indent="-228600" eaLnBrk="0" fontAlgn="base" hangingPunct="0">
              <a:spcBef>
                <a:spcPct val="0"/>
              </a:spcBef>
              <a:spcAft>
                <a:spcPct val="0"/>
              </a:spcAft>
              <a:defRPr sz="5800">
                <a:solidFill>
                  <a:srgbClr val="000000"/>
                </a:solidFill>
                <a:latin typeface="Gill Sans" panose="020B0502020104020203" charset="0"/>
                <a:ea typeface="ヒラギノ角ゴ ProN W3" pitchFamily="2" charset="-128"/>
                <a:sym typeface="Gill Sans" panose="020B0502020104020203" charset="0"/>
              </a:defRPr>
            </a:lvl8pPr>
            <a:lvl9pPr marL="3886200" indent="-228600" eaLnBrk="0" fontAlgn="base" hangingPunct="0">
              <a:spcBef>
                <a:spcPct val="0"/>
              </a:spcBef>
              <a:spcAft>
                <a:spcPct val="0"/>
              </a:spcAft>
              <a:defRPr sz="5800">
                <a:solidFill>
                  <a:srgbClr val="000000"/>
                </a:solidFill>
                <a:latin typeface="Gill Sans" panose="020B0502020104020203" charset="0"/>
                <a:ea typeface="ヒラギノ角ゴ ProN W3" pitchFamily="2" charset="-128"/>
                <a:sym typeface="Gill Sans" panose="020B0502020104020203" charset="0"/>
              </a:defRPr>
            </a:lvl9pPr>
          </a:lstStyle>
          <a:p>
            <a:pPr algn="ctr" eaLnBrk="1" hangingPunct="1"/>
            <a:endParaRPr lang="es-ES" altLang="zh-CN" sz="2900">
              <a:solidFill>
                <a:schemeClr val="tx1"/>
              </a:solidFill>
            </a:endParaRPr>
          </a:p>
        </p:txBody>
      </p:sp>
      <p:sp>
        <p:nvSpPr>
          <p:cNvPr id="20" name="Rectangle 36"/>
          <p:cNvSpPr/>
          <p:nvPr/>
        </p:nvSpPr>
        <p:spPr bwMode="auto">
          <a:xfrm>
            <a:off x="4141562" y="3766610"/>
            <a:ext cx="1607191" cy="11279"/>
          </a:xfrm>
          <a:prstGeom prst="rect">
            <a:avLst/>
          </a:prstGeom>
          <a:solidFill>
            <a:srgbClr val="4FAC33"/>
          </a:solidFill>
          <a:ln>
            <a:solidFill>
              <a:srgbClr val="4BB38E"/>
            </a:solidFill>
          </a:ln>
        </p:spPr>
        <p:txBody>
          <a:bodyPr lIns="0" tIns="0" rIns="0" bIns="0"/>
          <a:lstStyle>
            <a:lvl1pPr eaLnBrk="0" hangingPunct="0">
              <a:defRPr sz="5800">
                <a:solidFill>
                  <a:srgbClr val="000000"/>
                </a:solidFill>
                <a:latin typeface="Gill Sans" panose="020B0502020104020203" charset="0"/>
                <a:ea typeface="ヒラギノ角ゴ ProN W3" pitchFamily="2" charset="-128"/>
                <a:sym typeface="Gill Sans" panose="020B0502020104020203" charset="0"/>
              </a:defRPr>
            </a:lvl1pPr>
            <a:lvl2pPr marL="742950" indent="-285750" eaLnBrk="0" hangingPunct="0">
              <a:defRPr sz="5800">
                <a:solidFill>
                  <a:srgbClr val="000000"/>
                </a:solidFill>
                <a:latin typeface="Gill Sans" panose="020B0502020104020203" charset="0"/>
                <a:ea typeface="ヒラギノ角ゴ ProN W3" pitchFamily="2" charset="-128"/>
                <a:sym typeface="Gill Sans" panose="020B0502020104020203" charset="0"/>
              </a:defRPr>
            </a:lvl2pPr>
            <a:lvl3pPr marL="1143000" indent="-228600" eaLnBrk="0" hangingPunct="0">
              <a:defRPr sz="5800">
                <a:solidFill>
                  <a:srgbClr val="000000"/>
                </a:solidFill>
                <a:latin typeface="Gill Sans" panose="020B0502020104020203" charset="0"/>
                <a:ea typeface="ヒラギノ角ゴ ProN W3" pitchFamily="2" charset="-128"/>
                <a:sym typeface="Gill Sans" panose="020B0502020104020203" charset="0"/>
              </a:defRPr>
            </a:lvl3pPr>
            <a:lvl4pPr marL="1600200" indent="-228600" eaLnBrk="0" hangingPunct="0">
              <a:defRPr sz="5800">
                <a:solidFill>
                  <a:srgbClr val="000000"/>
                </a:solidFill>
                <a:latin typeface="Gill Sans" panose="020B0502020104020203" charset="0"/>
                <a:ea typeface="ヒラギノ角ゴ ProN W3" pitchFamily="2" charset="-128"/>
                <a:sym typeface="Gill Sans" panose="020B0502020104020203" charset="0"/>
              </a:defRPr>
            </a:lvl4pPr>
            <a:lvl5pPr marL="2057400" indent="-228600" eaLnBrk="0" hangingPunct="0">
              <a:defRPr sz="5800">
                <a:solidFill>
                  <a:srgbClr val="000000"/>
                </a:solidFill>
                <a:latin typeface="Gill Sans" panose="020B0502020104020203" charset="0"/>
                <a:ea typeface="ヒラギノ角ゴ ProN W3" pitchFamily="2" charset="-128"/>
                <a:sym typeface="Gill Sans" panose="020B0502020104020203" charset="0"/>
              </a:defRPr>
            </a:lvl5pPr>
            <a:lvl6pPr marL="2514600" indent="-228600" eaLnBrk="0" fontAlgn="base" hangingPunct="0">
              <a:spcBef>
                <a:spcPct val="0"/>
              </a:spcBef>
              <a:spcAft>
                <a:spcPct val="0"/>
              </a:spcAft>
              <a:defRPr sz="5800">
                <a:solidFill>
                  <a:srgbClr val="000000"/>
                </a:solidFill>
                <a:latin typeface="Gill Sans" panose="020B0502020104020203" charset="0"/>
                <a:ea typeface="ヒラギノ角ゴ ProN W3" pitchFamily="2" charset="-128"/>
                <a:sym typeface="Gill Sans" panose="020B0502020104020203" charset="0"/>
              </a:defRPr>
            </a:lvl6pPr>
            <a:lvl7pPr marL="2971800" indent="-228600" eaLnBrk="0" fontAlgn="base" hangingPunct="0">
              <a:spcBef>
                <a:spcPct val="0"/>
              </a:spcBef>
              <a:spcAft>
                <a:spcPct val="0"/>
              </a:spcAft>
              <a:defRPr sz="5800">
                <a:solidFill>
                  <a:srgbClr val="000000"/>
                </a:solidFill>
                <a:latin typeface="Gill Sans" panose="020B0502020104020203" charset="0"/>
                <a:ea typeface="ヒラギノ角ゴ ProN W3" pitchFamily="2" charset="-128"/>
                <a:sym typeface="Gill Sans" panose="020B0502020104020203" charset="0"/>
              </a:defRPr>
            </a:lvl7pPr>
            <a:lvl8pPr marL="3429000" indent="-228600" eaLnBrk="0" fontAlgn="base" hangingPunct="0">
              <a:spcBef>
                <a:spcPct val="0"/>
              </a:spcBef>
              <a:spcAft>
                <a:spcPct val="0"/>
              </a:spcAft>
              <a:defRPr sz="5800">
                <a:solidFill>
                  <a:srgbClr val="000000"/>
                </a:solidFill>
                <a:latin typeface="Gill Sans" panose="020B0502020104020203" charset="0"/>
                <a:ea typeface="ヒラギノ角ゴ ProN W3" pitchFamily="2" charset="-128"/>
                <a:sym typeface="Gill Sans" panose="020B0502020104020203" charset="0"/>
              </a:defRPr>
            </a:lvl8pPr>
            <a:lvl9pPr marL="3886200" indent="-228600" eaLnBrk="0" fontAlgn="base" hangingPunct="0">
              <a:spcBef>
                <a:spcPct val="0"/>
              </a:spcBef>
              <a:spcAft>
                <a:spcPct val="0"/>
              </a:spcAft>
              <a:defRPr sz="5800">
                <a:solidFill>
                  <a:srgbClr val="000000"/>
                </a:solidFill>
                <a:latin typeface="Gill Sans" panose="020B0502020104020203" charset="0"/>
                <a:ea typeface="ヒラギノ角ゴ ProN W3" pitchFamily="2" charset="-128"/>
                <a:sym typeface="Gill Sans" panose="020B0502020104020203" charset="0"/>
              </a:defRPr>
            </a:lvl9pPr>
          </a:lstStyle>
          <a:p>
            <a:pPr algn="ctr" eaLnBrk="1" hangingPunct="1"/>
            <a:endParaRPr lang="es-ES" altLang="zh-CN" sz="2900">
              <a:solidFill>
                <a:schemeClr val="tx1"/>
              </a:solidFill>
            </a:endParaRPr>
          </a:p>
        </p:txBody>
      </p:sp>
      <p:sp>
        <p:nvSpPr>
          <p:cNvPr id="21" name="Rectangle 38"/>
          <p:cNvSpPr/>
          <p:nvPr/>
        </p:nvSpPr>
        <p:spPr bwMode="auto">
          <a:xfrm>
            <a:off x="6228091" y="2178026"/>
            <a:ext cx="1607191" cy="327078"/>
          </a:xfrm>
          <a:prstGeom prst="rect">
            <a:avLst/>
          </a:prstGeom>
          <a:solidFill>
            <a:srgbClr val="38866A"/>
          </a:solidFill>
          <a:ln>
            <a:solidFill>
              <a:schemeClr val="bg1"/>
            </a:solidFill>
          </a:ln>
        </p:spPr>
        <p:txBody>
          <a:bodyPr lIns="0" tIns="0" rIns="0" bIns="0"/>
          <a:lstStyle>
            <a:lvl1pPr eaLnBrk="0" hangingPunct="0">
              <a:defRPr sz="5800">
                <a:solidFill>
                  <a:srgbClr val="000000"/>
                </a:solidFill>
                <a:latin typeface="Gill Sans" panose="020B0502020104020203" charset="0"/>
                <a:ea typeface="ヒラギノ角ゴ ProN W3" pitchFamily="2" charset="-128"/>
                <a:sym typeface="Gill Sans" panose="020B0502020104020203" charset="0"/>
              </a:defRPr>
            </a:lvl1pPr>
            <a:lvl2pPr marL="742950" indent="-285750" eaLnBrk="0" hangingPunct="0">
              <a:defRPr sz="5800">
                <a:solidFill>
                  <a:srgbClr val="000000"/>
                </a:solidFill>
                <a:latin typeface="Gill Sans" panose="020B0502020104020203" charset="0"/>
                <a:ea typeface="ヒラギノ角ゴ ProN W3" pitchFamily="2" charset="-128"/>
                <a:sym typeface="Gill Sans" panose="020B0502020104020203" charset="0"/>
              </a:defRPr>
            </a:lvl2pPr>
            <a:lvl3pPr marL="1143000" indent="-228600" eaLnBrk="0" hangingPunct="0">
              <a:defRPr sz="5800">
                <a:solidFill>
                  <a:srgbClr val="000000"/>
                </a:solidFill>
                <a:latin typeface="Gill Sans" panose="020B0502020104020203" charset="0"/>
                <a:ea typeface="ヒラギノ角ゴ ProN W3" pitchFamily="2" charset="-128"/>
                <a:sym typeface="Gill Sans" panose="020B0502020104020203" charset="0"/>
              </a:defRPr>
            </a:lvl3pPr>
            <a:lvl4pPr marL="1600200" indent="-228600" eaLnBrk="0" hangingPunct="0">
              <a:defRPr sz="5800">
                <a:solidFill>
                  <a:srgbClr val="000000"/>
                </a:solidFill>
                <a:latin typeface="Gill Sans" panose="020B0502020104020203" charset="0"/>
                <a:ea typeface="ヒラギノ角ゴ ProN W3" pitchFamily="2" charset="-128"/>
                <a:sym typeface="Gill Sans" panose="020B0502020104020203" charset="0"/>
              </a:defRPr>
            </a:lvl4pPr>
            <a:lvl5pPr marL="2057400" indent="-228600" eaLnBrk="0" hangingPunct="0">
              <a:defRPr sz="5800">
                <a:solidFill>
                  <a:srgbClr val="000000"/>
                </a:solidFill>
                <a:latin typeface="Gill Sans" panose="020B0502020104020203" charset="0"/>
                <a:ea typeface="ヒラギノ角ゴ ProN W3" pitchFamily="2" charset="-128"/>
                <a:sym typeface="Gill Sans" panose="020B0502020104020203" charset="0"/>
              </a:defRPr>
            </a:lvl5pPr>
            <a:lvl6pPr marL="2514600" indent="-228600" eaLnBrk="0" fontAlgn="base" hangingPunct="0">
              <a:spcBef>
                <a:spcPct val="0"/>
              </a:spcBef>
              <a:spcAft>
                <a:spcPct val="0"/>
              </a:spcAft>
              <a:defRPr sz="5800">
                <a:solidFill>
                  <a:srgbClr val="000000"/>
                </a:solidFill>
                <a:latin typeface="Gill Sans" panose="020B0502020104020203" charset="0"/>
                <a:ea typeface="ヒラギノ角ゴ ProN W3" pitchFamily="2" charset="-128"/>
                <a:sym typeface="Gill Sans" panose="020B0502020104020203" charset="0"/>
              </a:defRPr>
            </a:lvl6pPr>
            <a:lvl7pPr marL="2971800" indent="-228600" eaLnBrk="0" fontAlgn="base" hangingPunct="0">
              <a:spcBef>
                <a:spcPct val="0"/>
              </a:spcBef>
              <a:spcAft>
                <a:spcPct val="0"/>
              </a:spcAft>
              <a:defRPr sz="5800">
                <a:solidFill>
                  <a:srgbClr val="000000"/>
                </a:solidFill>
                <a:latin typeface="Gill Sans" panose="020B0502020104020203" charset="0"/>
                <a:ea typeface="ヒラギノ角ゴ ProN W3" pitchFamily="2" charset="-128"/>
                <a:sym typeface="Gill Sans" panose="020B0502020104020203" charset="0"/>
              </a:defRPr>
            </a:lvl7pPr>
            <a:lvl8pPr marL="3429000" indent="-228600" eaLnBrk="0" fontAlgn="base" hangingPunct="0">
              <a:spcBef>
                <a:spcPct val="0"/>
              </a:spcBef>
              <a:spcAft>
                <a:spcPct val="0"/>
              </a:spcAft>
              <a:defRPr sz="5800">
                <a:solidFill>
                  <a:srgbClr val="000000"/>
                </a:solidFill>
                <a:latin typeface="Gill Sans" panose="020B0502020104020203" charset="0"/>
                <a:ea typeface="ヒラギノ角ゴ ProN W3" pitchFamily="2" charset="-128"/>
                <a:sym typeface="Gill Sans" panose="020B0502020104020203" charset="0"/>
              </a:defRPr>
            </a:lvl8pPr>
            <a:lvl9pPr marL="3886200" indent="-228600" eaLnBrk="0" fontAlgn="base" hangingPunct="0">
              <a:spcBef>
                <a:spcPct val="0"/>
              </a:spcBef>
              <a:spcAft>
                <a:spcPct val="0"/>
              </a:spcAft>
              <a:defRPr sz="5800">
                <a:solidFill>
                  <a:srgbClr val="000000"/>
                </a:solidFill>
                <a:latin typeface="Gill Sans" panose="020B0502020104020203" charset="0"/>
                <a:ea typeface="ヒラギノ角ゴ ProN W3" pitchFamily="2" charset="-128"/>
                <a:sym typeface="Gill Sans" panose="020B0502020104020203" charset="0"/>
              </a:defRPr>
            </a:lvl9pPr>
          </a:lstStyle>
          <a:p>
            <a:pPr algn="ctr" eaLnBrk="1" hangingPunct="1"/>
            <a:endParaRPr lang="es-ES" altLang="zh-CN" sz="2900">
              <a:solidFill>
                <a:schemeClr val="tx1"/>
              </a:solidFill>
            </a:endParaRPr>
          </a:p>
        </p:txBody>
      </p:sp>
      <p:sp>
        <p:nvSpPr>
          <p:cNvPr id="22" name="Rectangle 39"/>
          <p:cNvSpPr/>
          <p:nvPr/>
        </p:nvSpPr>
        <p:spPr bwMode="auto">
          <a:xfrm>
            <a:off x="6228091" y="2502284"/>
            <a:ext cx="1607191" cy="2870386"/>
          </a:xfrm>
          <a:prstGeom prst="rect">
            <a:avLst/>
          </a:prstGeom>
          <a:solidFill>
            <a:srgbClr val="F4F4F4"/>
          </a:solidFill>
          <a:ln>
            <a:noFill/>
          </a:ln>
          <a:extLst>
            <a:ext uri="{91240B29-F687-4F45-9708-019B960494DF}">
              <a14:hiddenLine xmlns:a14="http://schemas.microsoft.com/office/drawing/2010/main" w="12700">
                <a:solidFill>
                  <a:schemeClr val="tx1"/>
                </a:solidFill>
                <a:miter lim="800000"/>
                <a:headEnd/>
                <a:tailEnd/>
              </a14:hiddenLine>
            </a:ext>
          </a:extLst>
        </p:spPr>
        <p:txBody>
          <a:bodyPr lIns="0" tIns="0" rIns="0" bIns="0"/>
          <a:lstStyle>
            <a:lvl1pPr eaLnBrk="0" hangingPunct="0">
              <a:defRPr sz="5800">
                <a:solidFill>
                  <a:srgbClr val="000000"/>
                </a:solidFill>
                <a:latin typeface="Gill Sans" panose="020B0502020104020203" charset="0"/>
                <a:ea typeface="ヒラギノ角ゴ ProN W3" pitchFamily="2" charset="-128"/>
                <a:sym typeface="Gill Sans" panose="020B0502020104020203" charset="0"/>
              </a:defRPr>
            </a:lvl1pPr>
            <a:lvl2pPr marL="742950" indent="-285750" eaLnBrk="0" hangingPunct="0">
              <a:defRPr sz="5800">
                <a:solidFill>
                  <a:srgbClr val="000000"/>
                </a:solidFill>
                <a:latin typeface="Gill Sans" panose="020B0502020104020203" charset="0"/>
                <a:ea typeface="ヒラギノ角ゴ ProN W3" pitchFamily="2" charset="-128"/>
                <a:sym typeface="Gill Sans" panose="020B0502020104020203" charset="0"/>
              </a:defRPr>
            </a:lvl2pPr>
            <a:lvl3pPr marL="1143000" indent="-228600" eaLnBrk="0" hangingPunct="0">
              <a:defRPr sz="5800">
                <a:solidFill>
                  <a:srgbClr val="000000"/>
                </a:solidFill>
                <a:latin typeface="Gill Sans" panose="020B0502020104020203" charset="0"/>
                <a:ea typeface="ヒラギノ角ゴ ProN W3" pitchFamily="2" charset="-128"/>
                <a:sym typeface="Gill Sans" panose="020B0502020104020203" charset="0"/>
              </a:defRPr>
            </a:lvl3pPr>
            <a:lvl4pPr marL="1600200" indent="-228600" eaLnBrk="0" hangingPunct="0">
              <a:defRPr sz="5800">
                <a:solidFill>
                  <a:srgbClr val="000000"/>
                </a:solidFill>
                <a:latin typeface="Gill Sans" panose="020B0502020104020203" charset="0"/>
                <a:ea typeface="ヒラギノ角ゴ ProN W3" pitchFamily="2" charset="-128"/>
                <a:sym typeface="Gill Sans" panose="020B0502020104020203" charset="0"/>
              </a:defRPr>
            </a:lvl4pPr>
            <a:lvl5pPr marL="2057400" indent="-228600" eaLnBrk="0" hangingPunct="0">
              <a:defRPr sz="5800">
                <a:solidFill>
                  <a:srgbClr val="000000"/>
                </a:solidFill>
                <a:latin typeface="Gill Sans" panose="020B0502020104020203" charset="0"/>
                <a:ea typeface="ヒラギノ角ゴ ProN W3" pitchFamily="2" charset="-128"/>
                <a:sym typeface="Gill Sans" panose="020B0502020104020203" charset="0"/>
              </a:defRPr>
            </a:lvl5pPr>
            <a:lvl6pPr marL="2514600" indent="-228600" eaLnBrk="0" fontAlgn="base" hangingPunct="0">
              <a:spcBef>
                <a:spcPct val="0"/>
              </a:spcBef>
              <a:spcAft>
                <a:spcPct val="0"/>
              </a:spcAft>
              <a:defRPr sz="5800">
                <a:solidFill>
                  <a:srgbClr val="000000"/>
                </a:solidFill>
                <a:latin typeface="Gill Sans" panose="020B0502020104020203" charset="0"/>
                <a:ea typeface="ヒラギノ角ゴ ProN W3" pitchFamily="2" charset="-128"/>
                <a:sym typeface="Gill Sans" panose="020B0502020104020203" charset="0"/>
              </a:defRPr>
            </a:lvl6pPr>
            <a:lvl7pPr marL="2971800" indent="-228600" eaLnBrk="0" fontAlgn="base" hangingPunct="0">
              <a:spcBef>
                <a:spcPct val="0"/>
              </a:spcBef>
              <a:spcAft>
                <a:spcPct val="0"/>
              </a:spcAft>
              <a:defRPr sz="5800">
                <a:solidFill>
                  <a:srgbClr val="000000"/>
                </a:solidFill>
                <a:latin typeface="Gill Sans" panose="020B0502020104020203" charset="0"/>
                <a:ea typeface="ヒラギノ角ゴ ProN W3" pitchFamily="2" charset="-128"/>
                <a:sym typeface="Gill Sans" panose="020B0502020104020203" charset="0"/>
              </a:defRPr>
            </a:lvl7pPr>
            <a:lvl8pPr marL="3429000" indent="-228600" eaLnBrk="0" fontAlgn="base" hangingPunct="0">
              <a:spcBef>
                <a:spcPct val="0"/>
              </a:spcBef>
              <a:spcAft>
                <a:spcPct val="0"/>
              </a:spcAft>
              <a:defRPr sz="5800">
                <a:solidFill>
                  <a:srgbClr val="000000"/>
                </a:solidFill>
                <a:latin typeface="Gill Sans" panose="020B0502020104020203" charset="0"/>
                <a:ea typeface="ヒラギノ角ゴ ProN W3" pitchFamily="2" charset="-128"/>
                <a:sym typeface="Gill Sans" panose="020B0502020104020203" charset="0"/>
              </a:defRPr>
            </a:lvl8pPr>
            <a:lvl9pPr marL="3886200" indent="-228600" eaLnBrk="0" fontAlgn="base" hangingPunct="0">
              <a:spcBef>
                <a:spcPct val="0"/>
              </a:spcBef>
              <a:spcAft>
                <a:spcPct val="0"/>
              </a:spcAft>
              <a:defRPr sz="5800">
                <a:solidFill>
                  <a:srgbClr val="000000"/>
                </a:solidFill>
                <a:latin typeface="Gill Sans" panose="020B0502020104020203" charset="0"/>
                <a:ea typeface="ヒラギノ角ゴ ProN W3" pitchFamily="2" charset="-128"/>
                <a:sym typeface="Gill Sans" panose="020B0502020104020203" charset="0"/>
              </a:defRPr>
            </a:lvl9pPr>
          </a:lstStyle>
          <a:p>
            <a:pPr algn="ctr" eaLnBrk="1" hangingPunct="1"/>
            <a:endParaRPr lang="es-ES" altLang="zh-CN" sz="2900">
              <a:solidFill>
                <a:schemeClr val="tx1"/>
              </a:solidFill>
            </a:endParaRPr>
          </a:p>
        </p:txBody>
      </p:sp>
      <p:sp>
        <p:nvSpPr>
          <p:cNvPr id="23" name="Freeform 40"/>
          <p:cNvSpPr/>
          <p:nvPr/>
        </p:nvSpPr>
        <p:spPr bwMode="auto">
          <a:xfrm>
            <a:off x="6219631" y="2502284"/>
            <a:ext cx="1624109" cy="795136"/>
          </a:xfrm>
          <a:custGeom>
            <a:avLst/>
            <a:gdLst>
              <a:gd name="T0" fmla="*/ 0 w 21600"/>
              <a:gd name="T1" fmla="*/ 0 h 21600"/>
              <a:gd name="T2" fmla="*/ 13 w 21600"/>
              <a:gd name="T3" fmla="*/ 3 h 21600"/>
              <a:gd name="T4" fmla="*/ 26 w 21600"/>
              <a:gd name="T5" fmla="*/ 0 h 21600"/>
              <a:gd name="T6" fmla="*/ 13 w 21600"/>
              <a:gd name="T7" fmla="*/ 0 h 21600"/>
              <a:gd name="T8" fmla="*/ 0 w 21600"/>
              <a:gd name="T9" fmla="*/ 0 h 21600"/>
              <a:gd name="T10" fmla="*/ 0 w 21600"/>
              <a:gd name="T11" fmla="*/ 0 h 216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600" h="21600">
                <a:moveTo>
                  <a:pt x="0" y="46"/>
                </a:moveTo>
                <a:lnTo>
                  <a:pt x="10800" y="21600"/>
                </a:lnTo>
                <a:lnTo>
                  <a:pt x="21600" y="46"/>
                </a:lnTo>
                <a:lnTo>
                  <a:pt x="10800" y="0"/>
                </a:lnTo>
                <a:lnTo>
                  <a:pt x="0" y="46"/>
                </a:lnTo>
                <a:close/>
                <a:moveTo>
                  <a:pt x="0" y="46"/>
                </a:moveTo>
              </a:path>
            </a:pathLst>
          </a:custGeom>
          <a:solidFill>
            <a:srgbClr val="38866A"/>
          </a:solidFill>
          <a:ln w="25400" cap="flat">
            <a:solidFill>
              <a:schemeClr val="bg1"/>
            </a:solidFill>
            <a:prstDash val="solid"/>
            <a:miter lim="800000"/>
            <a:headEnd type="none" w="med" len="med"/>
            <a:tailEnd type="none" w="med" len="med"/>
          </a:ln>
        </p:spPr>
        <p:txBody>
          <a:bodyPr lIns="0" tIns="0" rIns="0" bIns="0"/>
          <a:lstStyle/>
          <a:p>
            <a:endParaRPr lang="zh-CN" altLang="en-US" sz="900"/>
          </a:p>
        </p:txBody>
      </p:sp>
      <p:sp>
        <p:nvSpPr>
          <p:cNvPr id="24" name="Rectangle 42"/>
          <p:cNvSpPr/>
          <p:nvPr/>
        </p:nvSpPr>
        <p:spPr bwMode="auto">
          <a:xfrm>
            <a:off x="6228091" y="5170222"/>
            <a:ext cx="1607191" cy="487229"/>
          </a:xfrm>
          <a:prstGeom prst="rect">
            <a:avLst/>
          </a:prstGeom>
          <a:solidFill>
            <a:srgbClr val="38866A"/>
          </a:solidFill>
          <a:ln>
            <a:solidFill>
              <a:schemeClr val="bg1"/>
            </a:solidFill>
          </a:ln>
        </p:spPr>
        <p:txBody>
          <a:bodyPr lIns="0" tIns="0" rIns="0" bIns="0"/>
          <a:lstStyle>
            <a:lvl1pPr eaLnBrk="0" hangingPunct="0">
              <a:defRPr sz="5800">
                <a:solidFill>
                  <a:srgbClr val="000000"/>
                </a:solidFill>
                <a:latin typeface="Gill Sans" panose="020B0502020104020203" charset="0"/>
                <a:ea typeface="ヒラギノ角ゴ ProN W3" pitchFamily="2" charset="-128"/>
                <a:sym typeface="Gill Sans" panose="020B0502020104020203" charset="0"/>
              </a:defRPr>
            </a:lvl1pPr>
            <a:lvl2pPr marL="742950" indent="-285750" eaLnBrk="0" hangingPunct="0">
              <a:defRPr sz="5800">
                <a:solidFill>
                  <a:srgbClr val="000000"/>
                </a:solidFill>
                <a:latin typeface="Gill Sans" panose="020B0502020104020203" charset="0"/>
                <a:ea typeface="ヒラギノ角ゴ ProN W3" pitchFamily="2" charset="-128"/>
                <a:sym typeface="Gill Sans" panose="020B0502020104020203" charset="0"/>
              </a:defRPr>
            </a:lvl2pPr>
            <a:lvl3pPr marL="1143000" indent="-228600" eaLnBrk="0" hangingPunct="0">
              <a:defRPr sz="5800">
                <a:solidFill>
                  <a:srgbClr val="000000"/>
                </a:solidFill>
                <a:latin typeface="Gill Sans" panose="020B0502020104020203" charset="0"/>
                <a:ea typeface="ヒラギノ角ゴ ProN W3" pitchFamily="2" charset="-128"/>
                <a:sym typeface="Gill Sans" panose="020B0502020104020203" charset="0"/>
              </a:defRPr>
            </a:lvl3pPr>
            <a:lvl4pPr marL="1600200" indent="-228600" eaLnBrk="0" hangingPunct="0">
              <a:defRPr sz="5800">
                <a:solidFill>
                  <a:srgbClr val="000000"/>
                </a:solidFill>
                <a:latin typeface="Gill Sans" panose="020B0502020104020203" charset="0"/>
                <a:ea typeface="ヒラギノ角ゴ ProN W3" pitchFamily="2" charset="-128"/>
                <a:sym typeface="Gill Sans" panose="020B0502020104020203" charset="0"/>
              </a:defRPr>
            </a:lvl4pPr>
            <a:lvl5pPr marL="2057400" indent="-228600" eaLnBrk="0" hangingPunct="0">
              <a:defRPr sz="5800">
                <a:solidFill>
                  <a:srgbClr val="000000"/>
                </a:solidFill>
                <a:latin typeface="Gill Sans" panose="020B0502020104020203" charset="0"/>
                <a:ea typeface="ヒラギノ角ゴ ProN W3" pitchFamily="2" charset="-128"/>
                <a:sym typeface="Gill Sans" panose="020B0502020104020203" charset="0"/>
              </a:defRPr>
            </a:lvl5pPr>
            <a:lvl6pPr marL="2514600" indent="-228600" eaLnBrk="0" fontAlgn="base" hangingPunct="0">
              <a:spcBef>
                <a:spcPct val="0"/>
              </a:spcBef>
              <a:spcAft>
                <a:spcPct val="0"/>
              </a:spcAft>
              <a:defRPr sz="5800">
                <a:solidFill>
                  <a:srgbClr val="000000"/>
                </a:solidFill>
                <a:latin typeface="Gill Sans" panose="020B0502020104020203" charset="0"/>
                <a:ea typeface="ヒラギノ角ゴ ProN W3" pitchFamily="2" charset="-128"/>
                <a:sym typeface="Gill Sans" panose="020B0502020104020203" charset="0"/>
              </a:defRPr>
            </a:lvl6pPr>
            <a:lvl7pPr marL="2971800" indent="-228600" eaLnBrk="0" fontAlgn="base" hangingPunct="0">
              <a:spcBef>
                <a:spcPct val="0"/>
              </a:spcBef>
              <a:spcAft>
                <a:spcPct val="0"/>
              </a:spcAft>
              <a:defRPr sz="5800">
                <a:solidFill>
                  <a:srgbClr val="000000"/>
                </a:solidFill>
                <a:latin typeface="Gill Sans" panose="020B0502020104020203" charset="0"/>
                <a:ea typeface="ヒラギノ角ゴ ProN W3" pitchFamily="2" charset="-128"/>
                <a:sym typeface="Gill Sans" panose="020B0502020104020203" charset="0"/>
              </a:defRPr>
            </a:lvl7pPr>
            <a:lvl8pPr marL="3429000" indent="-228600" eaLnBrk="0" fontAlgn="base" hangingPunct="0">
              <a:spcBef>
                <a:spcPct val="0"/>
              </a:spcBef>
              <a:spcAft>
                <a:spcPct val="0"/>
              </a:spcAft>
              <a:defRPr sz="5800">
                <a:solidFill>
                  <a:srgbClr val="000000"/>
                </a:solidFill>
                <a:latin typeface="Gill Sans" panose="020B0502020104020203" charset="0"/>
                <a:ea typeface="ヒラギノ角ゴ ProN W3" pitchFamily="2" charset="-128"/>
                <a:sym typeface="Gill Sans" panose="020B0502020104020203" charset="0"/>
              </a:defRPr>
            </a:lvl8pPr>
            <a:lvl9pPr marL="3886200" indent="-228600" eaLnBrk="0" fontAlgn="base" hangingPunct="0">
              <a:spcBef>
                <a:spcPct val="0"/>
              </a:spcBef>
              <a:spcAft>
                <a:spcPct val="0"/>
              </a:spcAft>
              <a:defRPr sz="5800">
                <a:solidFill>
                  <a:srgbClr val="000000"/>
                </a:solidFill>
                <a:latin typeface="Gill Sans" panose="020B0502020104020203" charset="0"/>
                <a:ea typeface="ヒラギノ角ゴ ProN W3" pitchFamily="2" charset="-128"/>
                <a:sym typeface="Gill Sans" panose="020B0502020104020203" charset="0"/>
              </a:defRPr>
            </a:lvl9pPr>
          </a:lstStyle>
          <a:p>
            <a:pPr algn="ctr" eaLnBrk="1" hangingPunct="1"/>
            <a:endParaRPr lang="es-ES" altLang="zh-CN" sz="2900">
              <a:solidFill>
                <a:schemeClr val="tx1"/>
              </a:solidFill>
            </a:endParaRPr>
          </a:p>
        </p:txBody>
      </p:sp>
      <p:sp>
        <p:nvSpPr>
          <p:cNvPr id="25" name="Rectangle 51"/>
          <p:cNvSpPr/>
          <p:nvPr/>
        </p:nvSpPr>
        <p:spPr bwMode="auto">
          <a:xfrm>
            <a:off x="6228091" y="3766610"/>
            <a:ext cx="1607191" cy="11279"/>
          </a:xfrm>
          <a:prstGeom prst="rect">
            <a:avLst/>
          </a:prstGeom>
          <a:solidFill>
            <a:srgbClr val="4FAC33"/>
          </a:solidFill>
          <a:ln>
            <a:solidFill>
              <a:srgbClr val="38866A"/>
            </a:solidFill>
          </a:ln>
        </p:spPr>
        <p:txBody>
          <a:bodyPr lIns="0" tIns="0" rIns="0" bIns="0"/>
          <a:lstStyle>
            <a:lvl1pPr eaLnBrk="0" hangingPunct="0">
              <a:defRPr sz="5800">
                <a:solidFill>
                  <a:srgbClr val="000000"/>
                </a:solidFill>
                <a:latin typeface="Gill Sans" panose="020B0502020104020203" charset="0"/>
                <a:ea typeface="ヒラギノ角ゴ ProN W3" pitchFamily="2" charset="-128"/>
                <a:sym typeface="Gill Sans" panose="020B0502020104020203" charset="0"/>
              </a:defRPr>
            </a:lvl1pPr>
            <a:lvl2pPr marL="742950" indent="-285750" eaLnBrk="0" hangingPunct="0">
              <a:defRPr sz="5800">
                <a:solidFill>
                  <a:srgbClr val="000000"/>
                </a:solidFill>
                <a:latin typeface="Gill Sans" panose="020B0502020104020203" charset="0"/>
                <a:ea typeface="ヒラギノ角ゴ ProN W3" pitchFamily="2" charset="-128"/>
                <a:sym typeface="Gill Sans" panose="020B0502020104020203" charset="0"/>
              </a:defRPr>
            </a:lvl2pPr>
            <a:lvl3pPr marL="1143000" indent="-228600" eaLnBrk="0" hangingPunct="0">
              <a:defRPr sz="5800">
                <a:solidFill>
                  <a:srgbClr val="000000"/>
                </a:solidFill>
                <a:latin typeface="Gill Sans" panose="020B0502020104020203" charset="0"/>
                <a:ea typeface="ヒラギノ角ゴ ProN W3" pitchFamily="2" charset="-128"/>
                <a:sym typeface="Gill Sans" panose="020B0502020104020203" charset="0"/>
              </a:defRPr>
            </a:lvl3pPr>
            <a:lvl4pPr marL="1600200" indent="-228600" eaLnBrk="0" hangingPunct="0">
              <a:defRPr sz="5800">
                <a:solidFill>
                  <a:srgbClr val="000000"/>
                </a:solidFill>
                <a:latin typeface="Gill Sans" panose="020B0502020104020203" charset="0"/>
                <a:ea typeface="ヒラギノ角ゴ ProN W3" pitchFamily="2" charset="-128"/>
                <a:sym typeface="Gill Sans" panose="020B0502020104020203" charset="0"/>
              </a:defRPr>
            </a:lvl4pPr>
            <a:lvl5pPr marL="2057400" indent="-228600" eaLnBrk="0" hangingPunct="0">
              <a:defRPr sz="5800">
                <a:solidFill>
                  <a:srgbClr val="000000"/>
                </a:solidFill>
                <a:latin typeface="Gill Sans" panose="020B0502020104020203" charset="0"/>
                <a:ea typeface="ヒラギノ角ゴ ProN W3" pitchFamily="2" charset="-128"/>
                <a:sym typeface="Gill Sans" panose="020B0502020104020203" charset="0"/>
              </a:defRPr>
            </a:lvl5pPr>
            <a:lvl6pPr marL="2514600" indent="-228600" eaLnBrk="0" fontAlgn="base" hangingPunct="0">
              <a:spcBef>
                <a:spcPct val="0"/>
              </a:spcBef>
              <a:spcAft>
                <a:spcPct val="0"/>
              </a:spcAft>
              <a:defRPr sz="5800">
                <a:solidFill>
                  <a:srgbClr val="000000"/>
                </a:solidFill>
                <a:latin typeface="Gill Sans" panose="020B0502020104020203" charset="0"/>
                <a:ea typeface="ヒラギノ角ゴ ProN W3" pitchFamily="2" charset="-128"/>
                <a:sym typeface="Gill Sans" panose="020B0502020104020203" charset="0"/>
              </a:defRPr>
            </a:lvl6pPr>
            <a:lvl7pPr marL="2971800" indent="-228600" eaLnBrk="0" fontAlgn="base" hangingPunct="0">
              <a:spcBef>
                <a:spcPct val="0"/>
              </a:spcBef>
              <a:spcAft>
                <a:spcPct val="0"/>
              </a:spcAft>
              <a:defRPr sz="5800">
                <a:solidFill>
                  <a:srgbClr val="000000"/>
                </a:solidFill>
                <a:latin typeface="Gill Sans" panose="020B0502020104020203" charset="0"/>
                <a:ea typeface="ヒラギノ角ゴ ProN W3" pitchFamily="2" charset="-128"/>
                <a:sym typeface="Gill Sans" panose="020B0502020104020203" charset="0"/>
              </a:defRPr>
            </a:lvl7pPr>
            <a:lvl8pPr marL="3429000" indent="-228600" eaLnBrk="0" fontAlgn="base" hangingPunct="0">
              <a:spcBef>
                <a:spcPct val="0"/>
              </a:spcBef>
              <a:spcAft>
                <a:spcPct val="0"/>
              </a:spcAft>
              <a:defRPr sz="5800">
                <a:solidFill>
                  <a:srgbClr val="000000"/>
                </a:solidFill>
                <a:latin typeface="Gill Sans" panose="020B0502020104020203" charset="0"/>
                <a:ea typeface="ヒラギノ角ゴ ProN W3" pitchFamily="2" charset="-128"/>
                <a:sym typeface="Gill Sans" panose="020B0502020104020203" charset="0"/>
              </a:defRPr>
            </a:lvl8pPr>
            <a:lvl9pPr marL="3886200" indent="-228600" eaLnBrk="0" fontAlgn="base" hangingPunct="0">
              <a:spcBef>
                <a:spcPct val="0"/>
              </a:spcBef>
              <a:spcAft>
                <a:spcPct val="0"/>
              </a:spcAft>
              <a:defRPr sz="5800">
                <a:solidFill>
                  <a:srgbClr val="000000"/>
                </a:solidFill>
                <a:latin typeface="Gill Sans" panose="020B0502020104020203" charset="0"/>
                <a:ea typeface="ヒラギノ角ゴ ProN W3" pitchFamily="2" charset="-128"/>
                <a:sym typeface="Gill Sans" panose="020B0502020104020203" charset="0"/>
              </a:defRPr>
            </a:lvl9pPr>
          </a:lstStyle>
          <a:p>
            <a:pPr algn="ctr" eaLnBrk="1" hangingPunct="1"/>
            <a:endParaRPr lang="es-ES" altLang="zh-CN" sz="2900">
              <a:solidFill>
                <a:schemeClr val="tx1"/>
              </a:solidFill>
            </a:endParaRPr>
          </a:p>
        </p:txBody>
      </p:sp>
      <p:sp>
        <p:nvSpPr>
          <p:cNvPr id="26" name="Rectangle 53"/>
          <p:cNvSpPr/>
          <p:nvPr/>
        </p:nvSpPr>
        <p:spPr bwMode="auto">
          <a:xfrm>
            <a:off x="8399208" y="2178026"/>
            <a:ext cx="1607191" cy="327078"/>
          </a:xfrm>
          <a:prstGeom prst="rect">
            <a:avLst/>
          </a:prstGeom>
          <a:solidFill>
            <a:srgbClr val="4BB38E"/>
          </a:solidFill>
          <a:ln>
            <a:solidFill>
              <a:schemeClr val="bg1"/>
            </a:solidFill>
          </a:ln>
        </p:spPr>
        <p:txBody>
          <a:bodyPr lIns="0" tIns="0" rIns="0" bIns="0"/>
          <a:lstStyle>
            <a:lvl1pPr eaLnBrk="0" hangingPunct="0">
              <a:defRPr sz="5800">
                <a:solidFill>
                  <a:srgbClr val="000000"/>
                </a:solidFill>
                <a:latin typeface="Gill Sans" panose="020B0502020104020203" charset="0"/>
                <a:ea typeface="ヒラギノ角ゴ ProN W3" pitchFamily="2" charset="-128"/>
                <a:sym typeface="Gill Sans" panose="020B0502020104020203" charset="0"/>
              </a:defRPr>
            </a:lvl1pPr>
            <a:lvl2pPr marL="742950" indent="-285750" eaLnBrk="0" hangingPunct="0">
              <a:defRPr sz="5800">
                <a:solidFill>
                  <a:srgbClr val="000000"/>
                </a:solidFill>
                <a:latin typeface="Gill Sans" panose="020B0502020104020203" charset="0"/>
                <a:ea typeface="ヒラギノ角ゴ ProN W3" pitchFamily="2" charset="-128"/>
                <a:sym typeface="Gill Sans" panose="020B0502020104020203" charset="0"/>
              </a:defRPr>
            </a:lvl2pPr>
            <a:lvl3pPr marL="1143000" indent="-228600" eaLnBrk="0" hangingPunct="0">
              <a:defRPr sz="5800">
                <a:solidFill>
                  <a:srgbClr val="000000"/>
                </a:solidFill>
                <a:latin typeface="Gill Sans" panose="020B0502020104020203" charset="0"/>
                <a:ea typeface="ヒラギノ角ゴ ProN W3" pitchFamily="2" charset="-128"/>
                <a:sym typeface="Gill Sans" panose="020B0502020104020203" charset="0"/>
              </a:defRPr>
            </a:lvl3pPr>
            <a:lvl4pPr marL="1600200" indent="-228600" eaLnBrk="0" hangingPunct="0">
              <a:defRPr sz="5800">
                <a:solidFill>
                  <a:srgbClr val="000000"/>
                </a:solidFill>
                <a:latin typeface="Gill Sans" panose="020B0502020104020203" charset="0"/>
                <a:ea typeface="ヒラギノ角ゴ ProN W3" pitchFamily="2" charset="-128"/>
                <a:sym typeface="Gill Sans" panose="020B0502020104020203" charset="0"/>
              </a:defRPr>
            </a:lvl4pPr>
            <a:lvl5pPr marL="2057400" indent="-228600" eaLnBrk="0" hangingPunct="0">
              <a:defRPr sz="5800">
                <a:solidFill>
                  <a:srgbClr val="000000"/>
                </a:solidFill>
                <a:latin typeface="Gill Sans" panose="020B0502020104020203" charset="0"/>
                <a:ea typeface="ヒラギノ角ゴ ProN W3" pitchFamily="2" charset="-128"/>
                <a:sym typeface="Gill Sans" panose="020B0502020104020203" charset="0"/>
              </a:defRPr>
            </a:lvl5pPr>
            <a:lvl6pPr marL="2514600" indent="-228600" eaLnBrk="0" fontAlgn="base" hangingPunct="0">
              <a:spcBef>
                <a:spcPct val="0"/>
              </a:spcBef>
              <a:spcAft>
                <a:spcPct val="0"/>
              </a:spcAft>
              <a:defRPr sz="5800">
                <a:solidFill>
                  <a:srgbClr val="000000"/>
                </a:solidFill>
                <a:latin typeface="Gill Sans" panose="020B0502020104020203" charset="0"/>
                <a:ea typeface="ヒラギノ角ゴ ProN W3" pitchFamily="2" charset="-128"/>
                <a:sym typeface="Gill Sans" panose="020B0502020104020203" charset="0"/>
              </a:defRPr>
            </a:lvl6pPr>
            <a:lvl7pPr marL="2971800" indent="-228600" eaLnBrk="0" fontAlgn="base" hangingPunct="0">
              <a:spcBef>
                <a:spcPct val="0"/>
              </a:spcBef>
              <a:spcAft>
                <a:spcPct val="0"/>
              </a:spcAft>
              <a:defRPr sz="5800">
                <a:solidFill>
                  <a:srgbClr val="000000"/>
                </a:solidFill>
                <a:latin typeface="Gill Sans" panose="020B0502020104020203" charset="0"/>
                <a:ea typeface="ヒラギノ角ゴ ProN W3" pitchFamily="2" charset="-128"/>
                <a:sym typeface="Gill Sans" panose="020B0502020104020203" charset="0"/>
              </a:defRPr>
            </a:lvl7pPr>
            <a:lvl8pPr marL="3429000" indent="-228600" eaLnBrk="0" fontAlgn="base" hangingPunct="0">
              <a:spcBef>
                <a:spcPct val="0"/>
              </a:spcBef>
              <a:spcAft>
                <a:spcPct val="0"/>
              </a:spcAft>
              <a:defRPr sz="5800">
                <a:solidFill>
                  <a:srgbClr val="000000"/>
                </a:solidFill>
                <a:latin typeface="Gill Sans" panose="020B0502020104020203" charset="0"/>
                <a:ea typeface="ヒラギノ角ゴ ProN W3" pitchFamily="2" charset="-128"/>
                <a:sym typeface="Gill Sans" panose="020B0502020104020203" charset="0"/>
              </a:defRPr>
            </a:lvl8pPr>
            <a:lvl9pPr marL="3886200" indent="-228600" eaLnBrk="0" fontAlgn="base" hangingPunct="0">
              <a:spcBef>
                <a:spcPct val="0"/>
              </a:spcBef>
              <a:spcAft>
                <a:spcPct val="0"/>
              </a:spcAft>
              <a:defRPr sz="5800">
                <a:solidFill>
                  <a:srgbClr val="000000"/>
                </a:solidFill>
                <a:latin typeface="Gill Sans" panose="020B0502020104020203" charset="0"/>
                <a:ea typeface="ヒラギノ角ゴ ProN W3" pitchFamily="2" charset="-128"/>
                <a:sym typeface="Gill Sans" panose="020B0502020104020203" charset="0"/>
              </a:defRPr>
            </a:lvl9pPr>
          </a:lstStyle>
          <a:p>
            <a:pPr algn="ctr" eaLnBrk="1" hangingPunct="1"/>
            <a:endParaRPr lang="es-ES" altLang="zh-CN" sz="2900">
              <a:solidFill>
                <a:schemeClr val="tx1"/>
              </a:solidFill>
            </a:endParaRPr>
          </a:p>
        </p:txBody>
      </p:sp>
      <p:sp>
        <p:nvSpPr>
          <p:cNvPr id="27" name="Rectangle 54"/>
          <p:cNvSpPr/>
          <p:nvPr/>
        </p:nvSpPr>
        <p:spPr bwMode="auto">
          <a:xfrm>
            <a:off x="8399208" y="2502284"/>
            <a:ext cx="1607191" cy="2870386"/>
          </a:xfrm>
          <a:prstGeom prst="rect">
            <a:avLst/>
          </a:prstGeom>
          <a:solidFill>
            <a:srgbClr val="F4F4F4"/>
          </a:solidFill>
          <a:ln>
            <a:noFill/>
          </a:ln>
          <a:extLst>
            <a:ext uri="{91240B29-F687-4F45-9708-019B960494DF}">
              <a14:hiddenLine xmlns:a14="http://schemas.microsoft.com/office/drawing/2010/main" w="12700">
                <a:solidFill>
                  <a:schemeClr val="tx1"/>
                </a:solidFill>
                <a:miter lim="800000"/>
                <a:headEnd/>
                <a:tailEnd/>
              </a14:hiddenLine>
            </a:ext>
          </a:extLst>
        </p:spPr>
        <p:txBody>
          <a:bodyPr lIns="0" tIns="0" rIns="0" bIns="0"/>
          <a:lstStyle>
            <a:lvl1pPr eaLnBrk="0" hangingPunct="0">
              <a:defRPr sz="5800">
                <a:solidFill>
                  <a:srgbClr val="000000"/>
                </a:solidFill>
                <a:latin typeface="Gill Sans" panose="020B0502020104020203" charset="0"/>
                <a:ea typeface="ヒラギノ角ゴ ProN W3" pitchFamily="2" charset="-128"/>
                <a:sym typeface="Gill Sans" panose="020B0502020104020203" charset="0"/>
              </a:defRPr>
            </a:lvl1pPr>
            <a:lvl2pPr marL="742950" indent="-285750" eaLnBrk="0" hangingPunct="0">
              <a:defRPr sz="5800">
                <a:solidFill>
                  <a:srgbClr val="000000"/>
                </a:solidFill>
                <a:latin typeface="Gill Sans" panose="020B0502020104020203" charset="0"/>
                <a:ea typeface="ヒラギノ角ゴ ProN W3" pitchFamily="2" charset="-128"/>
                <a:sym typeface="Gill Sans" panose="020B0502020104020203" charset="0"/>
              </a:defRPr>
            </a:lvl2pPr>
            <a:lvl3pPr marL="1143000" indent="-228600" eaLnBrk="0" hangingPunct="0">
              <a:defRPr sz="5800">
                <a:solidFill>
                  <a:srgbClr val="000000"/>
                </a:solidFill>
                <a:latin typeface="Gill Sans" panose="020B0502020104020203" charset="0"/>
                <a:ea typeface="ヒラギノ角ゴ ProN W3" pitchFamily="2" charset="-128"/>
                <a:sym typeface="Gill Sans" panose="020B0502020104020203" charset="0"/>
              </a:defRPr>
            </a:lvl3pPr>
            <a:lvl4pPr marL="1600200" indent="-228600" eaLnBrk="0" hangingPunct="0">
              <a:defRPr sz="5800">
                <a:solidFill>
                  <a:srgbClr val="000000"/>
                </a:solidFill>
                <a:latin typeface="Gill Sans" panose="020B0502020104020203" charset="0"/>
                <a:ea typeface="ヒラギノ角ゴ ProN W3" pitchFamily="2" charset="-128"/>
                <a:sym typeface="Gill Sans" panose="020B0502020104020203" charset="0"/>
              </a:defRPr>
            </a:lvl4pPr>
            <a:lvl5pPr marL="2057400" indent="-228600" eaLnBrk="0" hangingPunct="0">
              <a:defRPr sz="5800">
                <a:solidFill>
                  <a:srgbClr val="000000"/>
                </a:solidFill>
                <a:latin typeface="Gill Sans" panose="020B0502020104020203" charset="0"/>
                <a:ea typeface="ヒラギノ角ゴ ProN W3" pitchFamily="2" charset="-128"/>
                <a:sym typeface="Gill Sans" panose="020B0502020104020203" charset="0"/>
              </a:defRPr>
            </a:lvl5pPr>
            <a:lvl6pPr marL="2514600" indent="-228600" eaLnBrk="0" fontAlgn="base" hangingPunct="0">
              <a:spcBef>
                <a:spcPct val="0"/>
              </a:spcBef>
              <a:spcAft>
                <a:spcPct val="0"/>
              </a:spcAft>
              <a:defRPr sz="5800">
                <a:solidFill>
                  <a:srgbClr val="000000"/>
                </a:solidFill>
                <a:latin typeface="Gill Sans" panose="020B0502020104020203" charset="0"/>
                <a:ea typeface="ヒラギノ角ゴ ProN W3" pitchFamily="2" charset="-128"/>
                <a:sym typeface="Gill Sans" panose="020B0502020104020203" charset="0"/>
              </a:defRPr>
            </a:lvl6pPr>
            <a:lvl7pPr marL="2971800" indent="-228600" eaLnBrk="0" fontAlgn="base" hangingPunct="0">
              <a:spcBef>
                <a:spcPct val="0"/>
              </a:spcBef>
              <a:spcAft>
                <a:spcPct val="0"/>
              </a:spcAft>
              <a:defRPr sz="5800">
                <a:solidFill>
                  <a:srgbClr val="000000"/>
                </a:solidFill>
                <a:latin typeface="Gill Sans" panose="020B0502020104020203" charset="0"/>
                <a:ea typeface="ヒラギノ角ゴ ProN W3" pitchFamily="2" charset="-128"/>
                <a:sym typeface="Gill Sans" panose="020B0502020104020203" charset="0"/>
              </a:defRPr>
            </a:lvl7pPr>
            <a:lvl8pPr marL="3429000" indent="-228600" eaLnBrk="0" fontAlgn="base" hangingPunct="0">
              <a:spcBef>
                <a:spcPct val="0"/>
              </a:spcBef>
              <a:spcAft>
                <a:spcPct val="0"/>
              </a:spcAft>
              <a:defRPr sz="5800">
                <a:solidFill>
                  <a:srgbClr val="000000"/>
                </a:solidFill>
                <a:latin typeface="Gill Sans" panose="020B0502020104020203" charset="0"/>
                <a:ea typeface="ヒラギノ角ゴ ProN W3" pitchFamily="2" charset="-128"/>
                <a:sym typeface="Gill Sans" panose="020B0502020104020203" charset="0"/>
              </a:defRPr>
            </a:lvl8pPr>
            <a:lvl9pPr marL="3886200" indent="-228600" eaLnBrk="0" fontAlgn="base" hangingPunct="0">
              <a:spcBef>
                <a:spcPct val="0"/>
              </a:spcBef>
              <a:spcAft>
                <a:spcPct val="0"/>
              </a:spcAft>
              <a:defRPr sz="5800">
                <a:solidFill>
                  <a:srgbClr val="000000"/>
                </a:solidFill>
                <a:latin typeface="Gill Sans" panose="020B0502020104020203" charset="0"/>
                <a:ea typeface="ヒラギノ角ゴ ProN W3" pitchFamily="2" charset="-128"/>
                <a:sym typeface="Gill Sans" panose="020B0502020104020203" charset="0"/>
              </a:defRPr>
            </a:lvl9pPr>
          </a:lstStyle>
          <a:p>
            <a:pPr algn="ctr" eaLnBrk="1" hangingPunct="1"/>
            <a:endParaRPr lang="es-ES" altLang="zh-CN" sz="2900">
              <a:solidFill>
                <a:schemeClr val="tx1"/>
              </a:solidFill>
            </a:endParaRPr>
          </a:p>
        </p:txBody>
      </p:sp>
      <p:sp>
        <p:nvSpPr>
          <p:cNvPr id="28" name="Freeform 55"/>
          <p:cNvSpPr/>
          <p:nvPr/>
        </p:nvSpPr>
        <p:spPr bwMode="auto">
          <a:xfrm>
            <a:off x="8399208" y="2535448"/>
            <a:ext cx="1624109" cy="795136"/>
          </a:xfrm>
          <a:custGeom>
            <a:avLst/>
            <a:gdLst>
              <a:gd name="T0" fmla="*/ 0 w 21600"/>
              <a:gd name="T1" fmla="*/ 0 h 21600"/>
              <a:gd name="T2" fmla="*/ 13 w 21600"/>
              <a:gd name="T3" fmla="*/ 3 h 21600"/>
              <a:gd name="T4" fmla="*/ 26 w 21600"/>
              <a:gd name="T5" fmla="*/ 0 h 21600"/>
              <a:gd name="T6" fmla="*/ 13 w 21600"/>
              <a:gd name="T7" fmla="*/ 0 h 21600"/>
              <a:gd name="T8" fmla="*/ 0 w 21600"/>
              <a:gd name="T9" fmla="*/ 0 h 21600"/>
              <a:gd name="T10" fmla="*/ 0 w 21600"/>
              <a:gd name="T11" fmla="*/ 0 h 216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600" h="21600">
                <a:moveTo>
                  <a:pt x="0" y="46"/>
                </a:moveTo>
                <a:lnTo>
                  <a:pt x="10800" y="21600"/>
                </a:lnTo>
                <a:lnTo>
                  <a:pt x="21600" y="46"/>
                </a:lnTo>
                <a:lnTo>
                  <a:pt x="10800" y="0"/>
                </a:lnTo>
                <a:lnTo>
                  <a:pt x="0" y="46"/>
                </a:lnTo>
                <a:close/>
                <a:moveTo>
                  <a:pt x="0" y="46"/>
                </a:moveTo>
              </a:path>
            </a:pathLst>
          </a:custGeom>
          <a:solidFill>
            <a:srgbClr val="4BB38E"/>
          </a:solidFill>
          <a:ln w="25400" cap="flat">
            <a:solidFill>
              <a:schemeClr val="bg1"/>
            </a:solidFill>
            <a:prstDash val="solid"/>
            <a:miter lim="800000"/>
            <a:headEnd type="none" w="med" len="med"/>
            <a:tailEnd type="none" w="med" len="med"/>
          </a:ln>
        </p:spPr>
        <p:txBody>
          <a:bodyPr lIns="0" tIns="0" rIns="0" bIns="0"/>
          <a:lstStyle/>
          <a:p>
            <a:endParaRPr lang="zh-CN" altLang="en-US" sz="900"/>
          </a:p>
        </p:txBody>
      </p:sp>
      <p:sp>
        <p:nvSpPr>
          <p:cNvPr id="29" name="Rectangle 57"/>
          <p:cNvSpPr/>
          <p:nvPr/>
        </p:nvSpPr>
        <p:spPr bwMode="auto">
          <a:xfrm>
            <a:off x="8399208" y="5170222"/>
            <a:ext cx="1607191" cy="487229"/>
          </a:xfrm>
          <a:prstGeom prst="rect">
            <a:avLst/>
          </a:prstGeom>
          <a:solidFill>
            <a:srgbClr val="4BB38E"/>
          </a:solidFill>
          <a:ln>
            <a:solidFill>
              <a:schemeClr val="bg1"/>
            </a:solidFill>
          </a:ln>
        </p:spPr>
        <p:txBody>
          <a:bodyPr lIns="0" tIns="0" rIns="0" bIns="0"/>
          <a:lstStyle>
            <a:lvl1pPr eaLnBrk="0" hangingPunct="0">
              <a:defRPr sz="5800">
                <a:solidFill>
                  <a:srgbClr val="000000"/>
                </a:solidFill>
                <a:latin typeface="Gill Sans" panose="020B0502020104020203" charset="0"/>
                <a:ea typeface="ヒラギノ角ゴ ProN W3" pitchFamily="2" charset="-128"/>
                <a:sym typeface="Gill Sans" panose="020B0502020104020203" charset="0"/>
              </a:defRPr>
            </a:lvl1pPr>
            <a:lvl2pPr marL="742950" indent="-285750" eaLnBrk="0" hangingPunct="0">
              <a:defRPr sz="5800">
                <a:solidFill>
                  <a:srgbClr val="000000"/>
                </a:solidFill>
                <a:latin typeface="Gill Sans" panose="020B0502020104020203" charset="0"/>
                <a:ea typeface="ヒラギノ角ゴ ProN W3" pitchFamily="2" charset="-128"/>
                <a:sym typeface="Gill Sans" panose="020B0502020104020203" charset="0"/>
              </a:defRPr>
            </a:lvl2pPr>
            <a:lvl3pPr marL="1143000" indent="-228600" eaLnBrk="0" hangingPunct="0">
              <a:defRPr sz="5800">
                <a:solidFill>
                  <a:srgbClr val="000000"/>
                </a:solidFill>
                <a:latin typeface="Gill Sans" panose="020B0502020104020203" charset="0"/>
                <a:ea typeface="ヒラギノ角ゴ ProN W3" pitchFamily="2" charset="-128"/>
                <a:sym typeface="Gill Sans" panose="020B0502020104020203" charset="0"/>
              </a:defRPr>
            </a:lvl3pPr>
            <a:lvl4pPr marL="1600200" indent="-228600" eaLnBrk="0" hangingPunct="0">
              <a:defRPr sz="5800">
                <a:solidFill>
                  <a:srgbClr val="000000"/>
                </a:solidFill>
                <a:latin typeface="Gill Sans" panose="020B0502020104020203" charset="0"/>
                <a:ea typeface="ヒラギノ角ゴ ProN W3" pitchFamily="2" charset="-128"/>
                <a:sym typeface="Gill Sans" panose="020B0502020104020203" charset="0"/>
              </a:defRPr>
            </a:lvl4pPr>
            <a:lvl5pPr marL="2057400" indent="-228600" eaLnBrk="0" hangingPunct="0">
              <a:defRPr sz="5800">
                <a:solidFill>
                  <a:srgbClr val="000000"/>
                </a:solidFill>
                <a:latin typeface="Gill Sans" panose="020B0502020104020203" charset="0"/>
                <a:ea typeface="ヒラギノ角ゴ ProN W3" pitchFamily="2" charset="-128"/>
                <a:sym typeface="Gill Sans" panose="020B0502020104020203" charset="0"/>
              </a:defRPr>
            </a:lvl5pPr>
            <a:lvl6pPr marL="2514600" indent="-228600" eaLnBrk="0" fontAlgn="base" hangingPunct="0">
              <a:spcBef>
                <a:spcPct val="0"/>
              </a:spcBef>
              <a:spcAft>
                <a:spcPct val="0"/>
              </a:spcAft>
              <a:defRPr sz="5800">
                <a:solidFill>
                  <a:srgbClr val="000000"/>
                </a:solidFill>
                <a:latin typeface="Gill Sans" panose="020B0502020104020203" charset="0"/>
                <a:ea typeface="ヒラギノ角ゴ ProN W3" pitchFamily="2" charset="-128"/>
                <a:sym typeface="Gill Sans" panose="020B0502020104020203" charset="0"/>
              </a:defRPr>
            </a:lvl6pPr>
            <a:lvl7pPr marL="2971800" indent="-228600" eaLnBrk="0" fontAlgn="base" hangingPunct="0">
              <a:spcBef>
                <a:spcPct val="0"/>
              </a:spcBef>
              <a:spcAft>
                <a:spcPct val="0"/>
              </a:spcAft>
              <a:defRPr sz="5800">
                <a:solidFill>
                  <a:srgbClr val="000000"/>
                </a:solidFill>
                <a:latin typeface="Gill Sans" panose="020B0502020104020203" charset="0"/>
                <a:ea typeface="ヒラギノ角ゴ ProN W3" pitchFamily="2" charset="-128"/>
                <a:sym typeface="Gill Sans" panose="020B0502020104020203" charset="0"/>
              </a:defRPr>
            </a:lvl7pPr>
            <a:lvl8pPr marL="3429000" indent="-228600" eaLnBrk="0" fontAlgn="base" hangingPunct="0">
              <a:spcBef>
                <a:spcPct val="0"/>
              </a:spcBef>
              <a:spcAft>
                <a:spcPct val="0"/>
              </a:spcAft>
              <a:defRPr sz="5800">
                <a:solidFill>
                  <a:srgbClr val="000000"/>
                </a:solidFill>
                <a:latin typeface="Gill Sans" panose="020B0502020104020203" charset="0"/>
                <a:ea typeface="ヒラギノ角ゴ ProN W3" pitchFamily="2" charset="-128"/>
                <a:sym typeface="Gill Sans" panose="020B0502020104020203" charset="0"/>
              </a:defRPr>
            </a:lvl8pPr>
            <a:lvl9pPr marL="3886200" indent="-228600" eaLnBrk="0" fontAlgn="base" hangingPunct="0">
              <a:spcBef>
                <a:spcPct val="0"/>
              </a:spcBef>
              <a:spcAft>
                <a:spcPct val="0"/>
              </a:spcAft>
              <a:defRPr sz="5800">
                <a:solidFill>
                  <a:srgbClr val="000000"/>
                </a:solidFill>
                <a:latin typeface="Gill Sans" panose="020B0502020104020203" charset="0"/>
                <a:ea typeface="ヒラギノ角ゴ ProN W3" pitchFamily="2" charset="-128"/>
                <a:sym typeface="Gill Sans" panose="020B0502020104020203" charset="0"/>
              </a:defRPr>
            </a:lvl9pPr>
          </a:lstStyle>
          <a:p>
            <a:pPr algn="ctr" eaLnBrk="1" hangingPunct="1"/>
            <a:endParaRPr lang="es-ES" altLang="zh-CN" sz="2900">
              <a:solidFill>
                <a:schemeClr val="tx1"/>
              </a:solidFill>
            </a:endParaRPr>
          </a:p>
        </p:txBody>
      </p:sp>
      <p:sp>
        <p:nvSpPr>
          <p:cNvPr id="30" name="Rectangle 66"/>
          <p:cNvSpPr/>
          <p:nvPr/>
        </p:nvSpPr>
        <p:spPr bwMode="auto">
          <a:xfrm>
            <a:off x="8399208" y="3766610"/>
            <a:ext cx="1607191" cy="11279"/>
          </a:xfrm>
          <a:prstGeom prst="rect">
            <a:avLst/>
          </a:prstGeom>
          <a:solidFill>
            <a:srgbClr val="4FAC33"/>
          </a:solidFill>
          <a:ln>
            <a:solidFill>
              <a:srgbClr val="4BB38E"/>
            </a:solidFill>
          </a:ln>
        </p:spPr>
        <p:txBody>
          <a:bodyPr lIns="0" tIns="0" rIns="0" bIns="0"/>
          <a:lstStyle>
            <a:lvl1pPr eaLnBrk="0" hangingPunct="0">
              <a:defRPr sz="5800">
                <a:solidFill>
                  <a:srgbClr val="000000"/>
                </a:solidFill>
                <a:latin typeface="Gill Sans" panose="020B0502020104020203" charset="0"/>
                <a:ea typeface="ヒラギノ角ゴ ProN W3" pitchFamily="2" charset="-128"/>
                <a:sym typeface="Gill Sans" panose="020B0502020104020203" charset="0"/>
              </a:defRPr>
            </a:lvl1pPr>
            <a:lvl2pPr marL="742950" indent="-285750" eaLnBrk="0" hangingPunct="0">
              <a:defRPr sz="5800">
                <a:solidFill>
                  <a:srgbClr val="000000"/>
                </a:solidFill>
                <a:latin typeface="Gill Sans" panose="020B0502020104020203" charset="0"/>
                <a:ea typeface="ヒラギノ角ゴ ProN W3" pitchFamily="2" charset="-128"/>
                <a:sym typeface="Gill Sans" panose="020B0502020104020203" charset="0"/>
              </a:defRPr>
            </a:lvl2pPr>
            <a:lvl3pPr marL="1143000" indent="-228600" eaLnBrk="0" hangingPunct="0">
              <a:defRPr sz="5800">
                <a:solidFill>
                  <a:srgbClr val="000000"/>
                </a:solidFill>
                <a:latin typeface="Gill Sans" panose="020B0502020104020203" charset="0"/>
                <a:ea typeface="ヒラギノ角ゴ ProN W3" pitchFamily="2" charset="-128"/>
                <a:sym typeface="Gill Sans" panose="020B0502020104020203" charset="0"/>
              </a:defRPr>
            </a:lvl3pPr>
            <a:lvl4pPr marL="1600200" indent="-228600" eaLnBrk="0" hangingPunct="0">
              <a:defRPr sz="5800">
                <a:solidFill>
                  <a:srgbClr val="000000"/>
                </a:solidFill>
                <a:latin typeface="Gill Sans" panose="020B0502020104020203" charset="0"/>
                <a:ea typeface="ヒラギノ角ゴ ProN W3" pitchFamily="2" charset="-128"/>
                <a:sym typeface="Gill Sans" panose="020B0502020104020203" charset="0"/>
              </a:defRPr>
            </a:lvl4pPr>
            <a:lvl5pPr marL="2057400" indent="-228600" eaLnBrk="0" hangingPunct="0">
              <a:defRPr sz="5800">
                <a:solidFill>
                  <a:srgbClr val="000000"/>
                </a:solidFill>
                <a:latin typeface="Gill Sans" panose="020B0502020104020203" charset="0"/>
                <a:ea typeface="ヒラギノ角ゴ ProN W3" pitchFamily="2" charset="-128"/>
                <a:sym typeface="Gill Sans" panose="020B0502020104020203" charset="0"/>
              </a:defRPr>
            </a:lvl5pPr>
            <a:lvl6pPr marL="2514600" indent="-228600" eaLnBrk="0" fontAlgn="base" hangingPunct="0">
              <a:spcBef>
                <a:spcPct val="0"/>
              </a:spcBef>
              <a:spcAft>
                <a:spcPct val="0"/>
              </a:spcAft>
              <a:defRPr sz="5800">
                <a:solidFill>
                  <a:srgbClr val="000000"/>
                </a:solidFill>
                <a:latin typeface="Gill Sans" panose="020B0502020104020203" charset="0"/>
                <a:ea typeface="ヒラギノ角ゴ ProN W3" pitchFamily="2" charset="-128"/>
                <a:sym typeface="Gill Sans" panose="020B0502020104020203" charset="0"/>
              </a:defRPr>
            </a:lvl6pPr>
            <a:lvl7pPr marL="2971800" indent="-228600" eaLnBrk="0" fontAlgn="base" hangingPunct="0">
              <a:spcBef>
                <a:spcPct val="0"/>
              </a:spcBef>
              <a:spcAft>
                <a:spcPct val="0"/>
              </a:spcAft>
              <a:defRPr sz="5800">
                <a:solidFill>
                  <a:srgbClr val="000000"/>
                </a:solidFill>
                <a:latin typeface="Gill Sans" panose="020B0502020104020203" charset="0"/>
                <a:ea typeface="ヒラギノ角ゴ ProN W3" pitchFamily="2" charset="-128"/>
                <a:sym typeface="Gill Sans" panose="020B0502020104020203" charset="0"/>
              </a:defRPr>
            </a:lvl7pPr>
            <a:lvl8pPr marL="3429000" indent="-228600" eaLnBrk="0" fontAlgn="base" hangingPunct="0">
              <a:spcBef>
                <a:spcPct val="0"/>
              </a:spcBef>
              <a:spcAft>
                <a:spcPct val="0"/>
              </a:spcAft>
              <a:defRPr sz="5800">
                <a:solidFill>
                  <a:srgbClr val="000000"/>
                </a:solidFill>
                <a:latin typeface="Gill Sans" panose="020B0502020104020203" charset="0"/>
                <a:ea typeface="ヒラギノ角ゴ ProN W3" pitchFamily="2" charset="-128"/>
                <a:sym typeface="Gill Sans" panose="020B0502020104020203" charset="0"/>
              </a:defRPr>
            </a:lvl8pPr>
            <a:lvl9pPr marL="3886200" indent="-228600" eaLnBrk="0" fontAlgn="base" hangingPunct="0">
              <a:spcBef>
                <a:spcPct val="0"/>
              </a:spcBef>
              <a:spcAft>
                <a:spcPct val="0"/>
              </a:spcAft>
              <a:defRPr sz="5800">
                <a:solidFill>
                  <a:srgbClr val="000000"/>
                </a:solidFill>
                <a:latin typeface="Gill Sans" panose="020B0502020104020203" charset="0"/>
                <a:ea typeface="ヒラギノ角ゴ ProN W3" pitchFamily="2" charset="-128"/>
                <a:sym typeface="Gill Sans" panose="020B0502020104020203" charset="0"/>
              </a:defRPr>
            </a:lvl9pPr>
          </a:lstStyle>
          <a:p>
            <a:pPr algn="ctr" eaLnBrk="1" hangingPunct="1"/>
            <a:endParaRPr lang="es-ES" altLang="zh-CN" sz="2900">
              <a:solidFill>
                <a:schemeClr val="tx1"/>
              </a:solidFill>
            </a:endParaRPr>
          </a:p>
        </p:txBody>
      </p:sp>
      <p:sp>
        <p:nvSpPr>
          <p:cNvPr id="31" name="文本框 30"/>
          <p:cNvSpPr txBox="1"/>
          <p:nvPr/>
        </p:nvSpPr>
        <p:spPr>
          <a:xfrm>
            <a:off x="2152054" y="3850446"/>
            <a:ext cx="1434042" cy="461665"/>
          </a:xfrm>
          <a:prstGeom prst="rect">
            <a:avLst/>
          </a:prstGeom>
          <a:noFill/>
        </p:spPr>
        <p:txBody>
          <a:bodyPr wrap="square" rtlCol="0">
            <a:spAutoFit/>
          </a:bodyPr>
          <a:lstStyle/>
          <a:p>
            <a:pPr algn="ct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飞利浦医疗、</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a:p>
            <a:pPr algn="ctr"/>
            <a:r>
              <a:rPr lang="zh-CN" altLang="en-US" sz="1200" b="0" i="0" dirty="0">
                <a:solidFill>
                  <a:srgbClr val="000000"/>
                </a:solidFill>
                <a:effectLst/>
                <a:latin typeface="arial" panose="020B0604020202020204" pitchFamily="34" charset="0"/>
              </a:rPr>
              <a:t>荷兰皇家帝斯曼</a:t>
            </a:r>
            <a:endPar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2" name="文本框 31"/>
          <p:cNvSpPr txBox="1"/>
          <p:nvPr/>
        </p:nvSpPr>
        <p:spPr>
          <a:xfrm>
            <a:off x="2159513" y="3395545"/>
            <a:ext cx="1434042" cy="338554"/>
          </a:xfrm>
          <a:prstGeom prst="rect">
            <a:avLst/>
          </a:prstGeom>
          <a:noFill/>
        </p:spPr>
        <p:txBody>
          <a:bodyPr wrap="square" rtlCol="0">
            <a:spAutoFit/>
          </a:bodyPr>
          <a:lstStyle/>
          <a:p>
            <a:pPr algn="ct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医疗</a:t>
            </a:r>
          </a:p>
        </p:txBody>
      </p:sp>
      <p:sp>
        <p:nvSpPr>
          <p:cNvPr id="33" name="文本框 32"/>
          <p:cNvSpPr txBox="1"/>
          <p:nvPr/>
        </p:nvSpPr>
        <p:spPr>
          <a:xfrm>
            <a:off x="4221513" y="3850446"/>
            <a:ext cx="1434042" cy="646331"/>
          </a:xfrm>
          <a:prstGeom prst="rect">
            <a:avLst/>
          </a:prstGeom>
          <a:noFill/>
        </p:spPr>
        <p:txBody>
          <a:bodyPr wrap="square" rtlCol="0">
            <a:spAutoFit/>
          </a:bodyPr>
          <a:lstStyle/>
          <a:p>
            <a:pPr algn="ct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联合利华、</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a:p>
            <a:pPr algn="ct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阿克苏诺贝尔、</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a:p>
            <a:pPr algn="ct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壳牌石油</a:t>
            </a:r>
          </a:p>
        </p:txBody>
      </p:sp>
      <p:sp>
        <p:nvSpPr>
          <p:cNvPr id="34" name="文本框 33"/>
          <p:cNvSpPr txBox="1"/>
          <p:nvPr/>
        </p:nvSpPr>
        <p:spPr>
          <a:xfrm>
            <a:off x="4228972" y="3395545"/>
            <a:ext cx="1434042" cy="338554"/>
          </a:xfrm>
          <a:prstGeom prst="rect">
            <a:avLst/>
          </a:prstGeom>
          <a:noFill/>
        </p:spPr>
        <p:txBody>
          <a:bodyPr wrap="square" rtlCol="0">
            <a:spAutoFit/>
          </a:bodyPr>
          <a:lstStyle/>
          <a:p>
            <a:pPr algn="ct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化工</a:t>
            </a:r>
          </a:p>
        </p:txBody>
      </p:sp>
      <p:sp>
        <p:nvSpPr>
          <p:cNvPr id="35" name="文本框 34"/>
          <p:cNvSpPr txBox="1"/>
          <p:nvPr/>
        </p:nvSpPr>
        <p:spPr>
          <a:xfrm>
            <a:off x="6305220" y="3850446"/>
            <a:ext cx="1434042" cy="461665"/>
          </a:xfrm>
          <a:prstGeom prst="rect">
            <a:avLst/>
          </a:prstGeom>
          <a:noFill/>
        </p:spPr>
        <p:txBody>
          <a:bodyPr wrap="square" rtlCol="0">
            <a:spAutoFit/>
          </a:bodyPr>
          <a:lstStyle/>
          <a:p>
            <a:pPr algn="ct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ASML</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a:p>
            <a:pPr algn="ct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恩智浦</a:t>
            </a:r>
          </a:p>
        </p:txBody>
      </p:sp>
      <p:sp>
        <p:nvSpPr>
          <p:cNvPr id="36" name="文本框 35"/>
          <p:cNvSpPr txBox="1"/>
          <p:nvPr/>
        </p:nvSpPr>
        <p:spPr>
          <a:xfrm>
            <a:off x="6312679" y="3395545"/>
            <a:ext cx="1434042" cy="338554"/>
          </a:xfrm>
          <a:prstGeom prst="rect">
            <a:avLst/>
          </a:prstGeom>
          <a:noFill/>
        </p:spPr>
        <p:txBody>
          <a:bodyPr wrap="square" rtlCol="0">
            <a:spAutoFit/>
          </a:bodyPr>
          <a:lstStyle/>
          <a:p>
            <a:pPr algn="ct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半导体</a:t>
            </a:r>
          </a:p>
        </p:txBody>
      </p:sp>
      <p:sp>
        <p:nvSpPr>
          <p:cNvPr id="37" name="文本框 36"/>
          <p:cNvSpPr txBox="1"/>
          <p:nvPr/>
        </p:nvSpPr>
        <p:spPr>
          <a:xfrm>
            <a:off x="8457704" y="3850446"/>
            <a:ext cx="1434042" cy="646331"/>
          </a:xfrm>
          <a:prstGeom prst="rect">
            <a:avLst/>
          </a:prstGeom>
          <a:noFill/>
        </p:spPr>
        <p:txBody>
          <a:bodyPr wrap="square" rtlCol="0">
            <a:spAutoFit/>
          </a:bodyPr>
          <a:lstStyle/>
          <a:p>
            <a:pPr algn="ct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荷兰国际集团、</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a:p>
            <a:pPr algn="ctr"/>
            <a:r>
              <a:rPr lang="zh-CN" altLang="en-US" sz="1200" b="0" i="0" dirty="0">
                <a:solidFill>
                  <a:srgbClr val="111111"/>
                </a:solidFill>
                <a:effectLst/>
                <a:latin typeface="Microsoft YaHei" panose="020B0503020204020204" pitchFamily="34" charset="-122"/>
                <a:ea typeface="Microsoft YaHei" panose="020B0503020204020204" pitchFamily="34" charset="-122"/>
              </a:rPr>
              <a:t> </a:t>
            </a:r>
            <a:r>
              <a:rPr lang="zh-CN" altLang="en-US" sz="1200" i="0" dirty="0">
                <a:solidFill>
                  <a:srgbClr val="111111"/>
                </a:solidFill>
                <a:effectLst/>
                <a:latin typeface="微软雅黑" panose="020B0503020204020204" pitchFamily="34" charset="-122"/>
                <a:ea typeface="微软雅黑" panose="020B0503020204020204" pitchFamily="34" charset="-122"/>
              </a:rPr>
              <a:t>荷兰银行</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a:p>
            <a:pPr algn="ctr"/>
            <a:endPar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8" name="文本框 37"/>
          <p:cNvSpPr txBox="1"/>
          <p:nvPr/>
        </p:nvSpPr>
        <p:spPr>
          <a:xfrm>
            <a:off x="8465163" y="3395545"/>
            <a:ext cx="1434042" cy="338554"/>
          </a:xfrm>
          <a:prstGeom prst="rect">
            <a:avLst/>
          </a:prstGeom>
          <a:noFill/>
        </p:spPr>
        <p:txBody>
          <a:bodyPr wrap="square" rtlCol="0">
            <a:spAutoFit/>
          </a:bodyPr>
          <a:lstStyle/>
          <a:p>
            <a:pPr algn="ct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金融</a:t>
            </a:r>
          </a:p>
        </p:txBody>
      </p:sp>
      <p:sp>
        <p:nvSpPr>
          <p:cNvPr id="39" name="Freeform 1110"/>
          <p:cNvSpPr>
            <a:spLocks noEditPoints="1"/>
          </p:cNvSpPr>
          <p:nvPr/>
        </p:nvSpPr>
        <p:spPr bwMode="auto">
          <a:xfrm>
            <a:off x="2712669" y="2565129"/>
            <a:ext cx="312810" cy="453575"/>
          </a:xfrm>
          <a:custGeom>
            <a:avLst/>
            <a:gdLst>
              <a:gd name="T0" fmla="*/ 27 w 100"/>
              <a:gd name="T1" fmla="*/ 112 h 145"/>
              <a:gd name="T2" fmla="*/ 28 w 100"/>
              <a:gd name="T3" fmla="*/ 119 h 145"/>
              <a:gd name="T4" fmla="*/ 50 w 100"/>
              <a:gd name="T5" fmla="*/ 123 h 145"/>
              <a:gd name="T6" fmla="*/ 72 w 100"/>
              <a:gd name="T7" fmla="*/ 119 h 145"/>
              <a:gd name="T8" fmla="*/ 73 w 100"/>
              <a:gd name="T9" fmla="*/ 112 h 145"/>
              <a:gd name="T10" fmla="*/ 50 w 100"/>
              <a:gd name="T11" fmla="*/ 116 h 145"/>
              <a:gd name="T12" fmla="*/ 27 w 100"/>
              <a:gd name="T13" fmla="*/ 112 h 145"/>
              <a:gd name="T14" fmla="*/ 29 w 100"/>
              <a:gd name="T15" fmla="*/ 126 h 145"/>
              <a:gd name="T16" fmla="*/ 30 w 100"/>
              <a:gd name="T17" fmla="*/ 133 h 145"/>
              <a:gd name="T18" fmla="*/ 37 w 100"/>
              <a:gd name="T19" fmla="*/ 137 h 145"/>
              <a:gd name="T20" fmla="*/ 37 w 100"/>
              <a:gd name="T21" fmla="*/ 142 h 145"/>
              <a:gd name="T22" fmla="*/ 50 w 100"/>
              <a:gd name="T23" fmla="*/ 145 h 145"/>
              <a:gd name="T24" fmla="*/ 63 w 100"/>
              <a:gd name="T25" fmla="*/ 142 h 145"/>
              <a:gd name="T26" fmla="*/ 63 w 100"/>
              <a:gd name="T27" fmla="*/ 137 h 145"/>
              <a:gd name="T28" fmla="*/ 70 w 100"/>
              <a:gd name="T29" fmla="*/ 133 h 145"/>
              <a:gd name="T30" fmla="*/ 71 w 100"/>
              <a:gd name="T31" fmla="*/ 126 h 145"/>
              <a:gd name="T32" fmla="*/ 50 w 100"/>
              <a:gd name="T33" fmla="*/ 129 h 145"/>
              <a:gd name="T34" fmla="*/ 29 w 100"/>
              <a:gd name="T35" fmla="*/ 126 h 145"/>
              <a:gd name="T36" fmla="*/ 50 w 100"/>
              <a:gd name="T37" fmla="*/ 20 h 145"/>
              <a:gd name="T38" fmla="*/ 53 w 100"/>
              <a:gd name="T39" fmla="*/ 18 h 145"/>
              <a:gd name="T40" fmla="*/ 50 w 100"/>
              <a:gd name="T41" fmla="*/ 15 h 145"/>
              <a:gd name="T42" fmla="*/ 15 w 100"/>
              <a:gd name="T43" fmla="*/ 50 h 145"/>
              <a:gd name="T44" fmla="*/ 18 w 100"/>
              <a:gd name="T45" fmla="*/ 52 h 145"/>
              <a:gd name="T46" fmla="*/ 21 w 100"/>
              <a:gd name="T47" fmla="*/ 50 h 145"/>
              <a:gd name="T48" fmla="*/ 50 w 100"/>
              <a:gd name="T49" fmla="*/ 20 h 145"/>
              <a:gd name="T50" fmla="*/ 50 w 100"/>
              <a:gd name="T51" fmla="*/ 0 h 145"/>
              <a:gd name="T52" fmla="*/ 0 w 100"/>
              <a:gd name="T53" fmla="*/ 50 h 145"/>
              <a:gd name="T54" fmla="*/ 24 w 100"/>
              <a:gd name="T55" fmla="*/ 92 h 145"/>
              <a:gd name="T56" fmla="*/ 26 w 100"/>
              <a:gd name="T57" fmla="*/ 105 h 145"/>
              <a:gd name="T58" fmla="*/ 50 w 100"/>
              <a:gd name="T59" fmla="*/ 110 h 145"/>
              <a:gd name="T60" fmla="*/ 74 w 100"/>
              <a:gd name="T61" fmla="*/ 105 h 145"/>
              <a:gd name="T62" fmla="*/ 76 w 100"/>
              <a:gd name="T63" fmla="*/ 92 h 145"/>
              <a:gd name="T64" fmla="*/ 100 w 100"/>
              <a:gd name="T65" fmla="*/ 50 h 145"/>
              <a:gd name="T66" fmla="*/ 50 w 100"/>
              <a:gd name="T67" fmla="*/ 0 h 145"/>
              <a:gd name="T68" fmla="*/ 69 w 100"/>
              <a:gd name="T69" fmla="*/ 87 h 145"/>
              <a:gd name="T70" fmla="*/ 67 w 100"/>
              <a:gd name="T71" fmla="*/ 98 h 145"/>
              <a:gd name="T72" fmla="*/ 50 w 100"/>
              <a:gd name="T73" fmla="*/ 101 h 145"/>
              <a:gd name="T74" fmla="*/ 33 w 100"/>
              <a:gd name="T75" fmla="*/ 98 h 145"/>
              <a:gd name="T76" fmla="*/ 32 w 100"/>
              <a:gd name="T77" fmla="*/ 87 h 145"/>
              <a:gd name="T78" fmla="*/ 9 w 100"/>
              <a:gd name="T79" fmla="*/ 50 h 145"/>
              <a:gd name="T80" fmla="*/ 50 w 100"/>
              <a:gd name="T81" fmla="*/ 9 h 145"/>
              <a:gd name="T82" fmla="*/ 91 w 100"/>
              <a:gd name="T83" fmla="*/ 50 h 145"/>
              <a:gd name="T84" fmla="*/ 69 w 100"/>
              <a:gd name="T85" fmla="*/ 87 h 145"/>
              <a:gd name="T86" fmla="*/ 61 w 100"/>
              <a:gd name="T87" fmla="*/ 68 h 145"/>
              <a:gd name="T88" fmla="*/ 50 w 100"/>
              <a:gd name="T89" fmla="*/ 48 h 145"/>
              <a:gd name="T90" fmla="*/ 39 w 100"/>
              <a:gd name="T91" fmla="*/ 68 h 145"/>
              <a:gd name="T92" fmla="*/ 34 w 100"/>
              <a:gd name="T93" fmla="*/ 58 h 145"/>
              <a:gd name="T94" fmla="*/ 27 w 100"/>
              <a:gd name="T95" fmla="*/ 62 h 145"/>
              <a:gd name="T96" fmla="*/ 38 w 100"/>
              <a:gd name="T97" fmla="*/ 86 h 145"/>
              <a:gd name="T98" fmla="*/ 50 w 100"/>
              <a:gd name="T99" fmla="*/ 64 h 145"/>
              <a:gd name="T100" fmla="*/ 62 w 100"/>
              <a:gd name="T101" fmla="*/ 86 h 145"/>
              <a:gd name="T102" fmla="*/ 73 w 100"/>
              <a:gd name="T103" fmla="*/ 62 h 145"/>
              <a:gd name="T104" fmla="*/ 66 w 100"/>
              <a:gd name="T105" fmla="*/ 58 h 145"/>
              <a:gd name="T106" fmla="*/ 61 w 100"/>
              <a:gd name="T107" fmla="*/ 68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00" h="145">
                <a:moveTo>
                  <a:pt x="27" y="112"/>
                </a:moveTo>
                <a:cubicBezTo>
                  <a:pt x="28" y="119"/>
                  <a:pt x="28" y="119"/>
                  <a:pt x="28" y="119"/>
                </a:cubicBezTo>
                <a:cubicBezTo>
                  <a:pt x="35" y="122"/>
                  <a:pt x="42" y="123"/>
                  <a:pt x="50" y="123"/>
                </a:cubicBezTo>
                <a:cubicBezTo>
                  <a:pt x="58" y="123"/>
                  <a:pt x="66" y="122"/>
                  <a:pt x="72" y="119"/>
                </a:cubicBezTo>
                <a:cubicBezTo>
                  <a:pt x="73" y="112"/>
                  <a:pt x="73" y="112"/>
                  <a:pt x="73" y="112"/>
                </a:cubicBezTo>
                <a:cubicBezTo>
                  <a:pt x="66" y="114"/>
                  <a:pt x="58" y="116"/>
                  <a:pt x="50" y="116"/>
                </a:cubicBezTo>
                <a:cubicBezTo>
                  <a:pt x="42" y="116"/>
                  <a:pt x="34" y="114"/>
                  <a:pt x="27" y="112"/>
                </a:cubicBezTo>
                <a:close/>
                <a:moveTo>
                  <a:pt x="29" y="126"/>
                </a:moveTo>
                <a:cubicBezTo>
                  <a:pt x="30" y="133"/>
                  <a:pt x="30" y="133"/>
                  <a:pt x="30" y="133"/>
                </a:cubicBezTo>
                <a:cubicBezTo>
                  <a:pt x="30" y="133"/>
                  <a:pt x="32" y="136"/>
                  <a:pt x="37" y="137"/>
                </a:cubicBezTo>
                <a:cubicBezTo>
                  <a:pt x="37" y="142"/>
                  <a:pt x="37" y="142"/>
                  <a:pt x="37" y="142"/>
                </a:cubicBezTo>
                <a:cubicBezTo>
                  <a:pt x="37" y="142"/>
                  <a:pt x="40" y="145"/>
                  <a:pt x="50" y="145"/>
                </a:cubicBezTo>
                <a:cubicBezTo>
                  <a:pt x="60" y="145"/>
                  <a:pt x="63" y="142"/>
                  <a:pt x="63" y="142"/>
                </a:cubicBezTo>
                <a:cubicBezTo>
                  <a:pt x="63" y="137"/>
                  <a:pt x="63" y="137"/>
                  <a:pt x="63" y="137"/>
                </a:cubicBezTo>
                <a:cubicBezTo>
                  <a:pt x="68" y="136"/>
                  <a:pt x="70" y="133"/>
                  <a:pt x="70" y="133"/>
                </a:cubicBezTo>
                <a:cubicBezTo>
                  <a:pt x="71" y="126"/>
                  <a:pt x="71" y="126"/>
                  <a:pt x="71" y="126"/>
                </a:cubicBezTo>
                <a:cubicBezTo>
                  <a:pt x="65" y="128"/>
                  <a:pt x="58" y="129"/>
                  <a:pt x="50" y="129"/>
                </a:cubicBezTo>
                <a:cubicBezTo>
                  <a:pt x="43" y="129"/>
                  <a:pt x="35" y="128"/>
                  <a:pt x="29" y="126"/>
                </a:cubicBezTo>
                <a:close/>
                <a:moveTo>
                  <a:pt x="50" y="20"/>
                </a:moveTo>
                <a:cubicBezTo>
                  <a:pt x="52" y="20"/>
                  <a:pt x="53" y="19"/>
                  <a:pt x="53" y="18"/>
                </a:cubicBezTo>
                <a:cubicBezTo>
                  <a:pt x="53" y="16"/>
                  <a:pt x="52" y="15"/>
                  <a:pt x="50" y="15"/>
                </a:cubicBezTo>
                <a:cubicBezTo>
                  <a:pt x="31" y="15"/>
                  <a:pt x="15" y="31"/>
                  <a:pt x="15" y="50"/>
                </a:cubicBezTo>
                <a:cubicBezTo>
                  <a:pt x="15" y="51"/>
                  <a:pt x="17" y="52"/>
                  <a:pt x="18" y="52"/>
                </a:cubicBezTo>
                <a:cubicBezTo>
                  <a:pt x="19" y="52"/>
                  <a:pt x="21" y="51"/>
                  <a:pt x="21" y="50"/>
                </a:cubicBezTo>
                <a:cubicBezTo>
                  <a:pt x="21" y="33"/>
                  <a:pt x="34" y="20"/>
                  <a:pt x="50" y="20"/>
                </a:cubicBezTo>
                <a:close/>
                <a:moveTo>
                  <a:pt x="50" y="0"/>
                </a:moveTo>
                <a:cubicBezTo>
                  <a:pt x="23" y="0"/>
                  <a:pt x="0" y="22"/>
                  <a:pt x="0" y="50"/>
                </a:cubicBezTo>
                <a:cubicBezTo>
                  <a:pt x="0" y="68"/>
                  <a:pt x="10" y="84"/>
                  <a:pt x="24" y="92"/>
                </a:cubicBezTo>
                <a:cubicBezTo>
                  <a:pt x="26" y="105"/>
                  <a:pt x="26" y="105"/>
                  <a:pt x="26" y="105"/>
                </a:cubicBezTo>
                <a:cubicBezTo>
                  <a:pt x="33" y="108"/>
                  <a:pt x="41" y="110"/>
                  <a:pt x="50" y="110"/>
                </a:cubicBezTo>
                <a:cubicBezTo>
                  <a:pt x="59" y="110"/>
                  <a:pt x="67" y="108"/>
                  <a:pt x="74" y="105"/>
                </a:cubicBezTo>
                <a:cubicBezTo>
                  <a:pt x="76" y="92"/>
                  <a:pt x="76" y="92"/>
                  <a:pt x="76" y="92"/>
                </a:cubicBezTo>
                <a:cubicBezTo>
                  <a:pt x="90" y="84"/>
                  <a:pt x="100" y="68"/>
                  <a:pt x="100" y="50"/>
                </a:cubicBezTo>
                <a:cubicBezTo>
                  <a:pt x="100" y="22"/>
                  <a:pt x="78" y="0"/>
                  <a:pt x="50" y="0"/>
                </a:cubicBezTo>
                <a:close/>
                <a:moveTo>
                  <a:pt x="69" y="87"/>
                </a:moveTo>
                <a:cubicBezTo>
                  <a:pt x="67" y="98"/>
                  <a:pt x="67" y="98"/>
                  <a:pt x="67" y="98"/>
                </a:cubicBezTo>
                <a:cubicBezTo>
                  <a:pt x="67" y="98"/>
                  <a:pt x="63" y="101"/>
                  <a:pt x="50" y="101"/>
                </a:cubicBezTo>
                <a:cubicBezTo>
                  <a:pt x="37" y="101"/>
                  <a:pt x="33" y="98"/>
                  <a:pt x="33" y="98"/>
                </a:cubicBezTo>
                <a:cubicBezTo>
                  <a:pt x="32" y="87"/>
                  <a:pt x="32" y="87"/>
                  <a:pt x="32" y="87"/>
                </a:cubicBezTo>
                <a:cubicBezTo>
                  <a:pt x="18" y="80"/>
                  <a:pt x="9" y="66"/>
                  <a:pt x="9" y="50"/>
                </a:cubicBezTo>
                <a:cubicBezTo>
                  <a:pt x="9" y="27"/>
                  <a:pt x="27" y="9"/>
                  <a:pt x="50" y="9"/>
                </a:cubicBezTo>
                <a:cubicBezTo>
                  <a:pt x="73" y="9"/>
                  <a:pt x="91" y="27"/>
                  <a:pt x="91" y="50"/>
                </a:cubicBezTo>
                <a:cubicBezTo>
                  <a:pt x="91" y="66"/>
                  <a:pt x="82" y="80"/>
                  <a:pt x="69" y="87"/>
                </a:cubicBezTo>
                <a:close/>
                <a:moveTo>
                  <a:pt x="61" y="68"/>
                </a:moveTo>
                <a:cubicBezTo>
                  <a:pt x="50" y="48"/>
                  <a:pt x="50" y="48"/>
                  <a:pt x="50" y="48"/>
                </a:cubicBezTo>
                <a:cubicBezTo>
                  <a:pt x="39" y="68"/>
                  <a:pt x="39" y="68"/>
                  <a:pt x="39" y="68"/>
                </a:cubicBezTo>
                <a:cubicBezTo>
                  <a:pt x="34" y="58"/>
                  <a:pt x="34" y="58"/>
                  <a:pt x="34" y="58"/>
                </a:cubicBezTo>
                <a:cubicBezTo>
                  <a:pt x="27" y="62"/>
                  <a:pt x="27" y="62"/>
                  <a:pt x="27" y="62"/>
                </a:cubicBezTo>
                <a:cubicBezTo>
                  <a:pt x="38" y="86"/>
                  <a:pt x="38" y="86"/>
                  <a:pt x="38" y="86"/>
                </a:cubicBezTo>
                <a:cubicBezTo>
                  <a:pt x="50" y="64"/>
                  <a:pt x="50" y="64"/>
                  <a:pt x="50" y="64"/>
                </a:cubicBezTo>
                <a:cubicBezTo>
                  <a:pt x="62" y="86"/>
                  <a:pt x="62" y="86"/>
                  <a:pt x="62" y="86"/>
                </a:cubicBezTo>
                <a:cubicBezTo>
                  <a:pt x="73" y="62"/>
                  <a:pt x="73" y="62"/>
                  <a:pt x="73" y="62"/>
                </a:cubicBezTo>
                <a:cubicBezTo>
                  <a:pt x="66" y="58"/>
                  <a:pt x="66" y="58"/>
                  <a:pt x="66" y="58"/>
                </a:cubicBezTo>
                <a:lnTo>
                  <a:pt x="61" y="68"/>
                </a:lnTo>
                <a:close/>
              </a:path>
            </a:pathLst>
          </a:custGeom>
          <a:solidFill>
            <a:schemeClr val="bg1"/>
          </a:solidFill>
          <a:ln>
            <a:noFill/>
          </a:ln>
        </p:spPr>
        <p:txBody>
          <a:bodyPr vert="horz" wrap="square" lIns="91440" tIns="45720" rIns="91440" bIns="45720" numCol="1" anchor="t" anchorCtr="0" compatLnSpc="1"/>
          <a:lstStyle/>
          <a:p>
            <a:endParaRPr lang="en-US">
              <a:solidFill>
                <a:schemeClr val="tx1">
                  <a:lumMod val="95000"/>
                  <a:lumOff val="5000"/>
                </a:schemeClr>
              </a:solidFill>
            </a:endParaRPr>
          </a:p>
        </p:txBody>
      </p:sp>
      <p:sp>
        <p:nvSpPr>
          <p:cNvPr id="40" name="Freeform 1113"/>
          <p:cNvSpPr>
            <a:spLocks noEditPoints="1"/>
          </p:cNvSpPr>
          <p:nvPr/>
        </p:nvSpPr>
        <p:spPr bwMode="auto">
          <a:xfrm>
            <a:off x="4766488" y="2586082"/>
            <a:ext cx="344091" cy="431678"/>
          </a:xfrm>
          <a:custGeom>
            <a:avLst/>
            <a:gdLst>
              <a:gd name="T0" fmla="*/ 110 w 110"/>
              <a:gd name="T1" fmla="*/ 22 h 138"/>
              <a:gd name="T2" fmla="*/ 102 w 110"/>
              <a:gd name="T3" fmla="*/ 14 h 138"/>
              <a:gd name="T4" fmla="*/ 77 w 110"/>
              <a:gd name="T5" fmla="*/ 67 h 138"/>
              <a:gd name="T6" fmla="*/ 69 w 110"/>
              <a:gd name="T7" fmla="*/ 62 h 138"/>
              <a:gd name="T8" fmla="*/ 95 w 110"/>
              <a:gd name="T9" fmla="*/ 7 h 138"/>
              <a:gd name="T10" fmla="*/ 88 w 110"/>
              <a:gd name="T11" fmla="*/ 0 h 138"/>
              <a:gd name="T12" fmla="*/ 21 w 110"/>
              <a:gd name="T13" fmla="*/ 0 h 138"/>
              <a:gd name="T14" fmla="*/ 14 w 110"/>
              <a:gd name="T15" fmla="*/ 7 h 138"/>
              <a:gd name="T16" fmla="*/ 41 w 110"/>
              <a:gd name="T17" fmla="*/ 62 h 138"/>
              <a:gd name="T18" fmla="*/ 32 w 110"/>
              <a:gd name="T19" fmla="*/ 67 h 138"/>
              <a:gd name="T20" fmla="*/ 7 w 110"/>
              <a:gd name="T21" fmla="*/ 14 h 138"/>
              <a:gd name="T22" fmla="*/ 0 w 110"/>
              <a:gd name="T23" fmla="*/ 22 h 138"/>
              <a:gd name="T24" fmla="*/ 25 w 110"/>
              <a:gd name="T25" fmla="*/ 73 h 138"/>
              <a:gd name="T26" fmla="*/ 15 w 110"/>
              <a:gd name="T27" fmla="*/ 99 h 138"/>
              <a:gd name="T28" fmla="*/ 55 w 110"/>
              <a:gd name="T29" fmla="*/ 138 h 138"/>
              <a:gd name="T30" fmla="*/ 94 w 110"/>
              <a:gd name="T31" fmla="*/ 99 h 138"/>
              <a:gd name="T32" fmla="*/ 84 w 110"/>
              <a:gd name="T33" fmla="*/ 73 h 138"/>
              <a:gd name="T34" fmla="*/ 110 w 110"/>
              <a:gd name="T35" fmla="*/ 22 h 138"/>
              <a:gd name="T36" fmla="*/ 26 w 110"/>
              <a:gd name="T37" fmla="*/ 10 h 138"/>
              <a:gd name="T38" fmla="*/ 83 w 110"/>
              <a:gd name="T39" fmla="*/ 10 h 138"/>
              <a:gd name="T40" fmla="*/ 79 w 110"/>
              <a:gd name="T41" fmla="*/ 20 h 138"/>
              <a:gd name="T42" fmla="*/ 31 w 110"/>
              <a:gd name="T43" fmla="*/ 20 h 138"/>
              <a:gd name="T44" fmla="*/ 26 w 110"/>
              <a:gd name="T45" fmla="*/ 10 h 138"/>
              <a:gd name="T46" fmla="*/ 36 w 110"/>
              <a:gd name="T47" fmla="*/ 30 h 138"/>
              <a:gd name="T48" fmla="*/ 74 w 110"/>
              <a:gd name="T49" fmla="*/ 30 h 138"/>
              <a:gd name="T50" fmla="*/ 59 w 110"/>
              <a:gd name="T51" fmla="*/ 60 h 138"/>
              <a:gd name="T52" fmla="*/ 55 w 110"/>
              <a:gd name="T53" fmla="*/ 60 h 138"/>
              <a:gd name="T54" fmla="*/ 50 w 110"/>
              <a:gd name="T55" fmla="*/ 60 h 138"/>
              <a:gd name="T56" fmla="*/ 36 w 110"/>
              <a:gd name="T57" fmla="*/ 30 h 138"/>
              <a:gd name="T58" fmla="*/ 86 w 110"/>
              <a:gd name="T59" fmla="*/ 99 h 138"/>
              <a:gd name="T60" fmla="*/ 55 w 110"/>
              <a:gd name="T61" fmla="*/ 130 h 138"/>
              <a:gd name="T62" fmla="*/ 24 w 110"/>
              <a:gd name="T63" fmla="*/ 99 h 138"/>
              <a:gd name="T64" fmla="*/ 55 w 110"/>
              <a:gd name="T65" fmla="*/ 68 h 138"/>
              <a:gd name="T66" fmla="*/ 86 w 110"/>
              <a:gd name="T67" fmla="*/ 99 h 138"/>
              <a:gd name="T68" fmla="*/ 59 w 110"/>
              <a:gd name="T69" fmla="*/ 82 h 138"/>
              <a:gd name="T70" fmla="*/ 55 w 110"/>
              <a:gd name="T71" fmla="*/ 82 h 138"/>
              <a:gd name="T72" fmla="*/ 46 w 110"/>
              <a:gd name="T73" fmla="*/ 87 h 138"/>
              <a:gd name="T74" fmla="*/ 46 w 110"/>
              <a:gd name="T75" fmla="*/ 92 h 138"/>
              <a:gd name="T76" fmla="*/ 53 w 110"/>
              <a:gd name="T77" fmla="*/ 92 h 138"/>
              <a:gd name="T78" fmla="*/ 53 w 110"/>
              <a:gd name="T79" fmla="*/ 111 h 138"/>
              <a:gd name="T80" fmla="*/ 49 w 110"/>
              <a:gd name="T81" fmla="*/ 111 h 138"/>
              <a:gd name="T82" fmla="*/ 49 w 110"/>
              <a:gd name="T83" fmla="*/ 116 h 138"/>
              <a:gd name="T84" fmla="*/ 63 w 110"/>
              <a:gd name="T85" fmla="*/ 116 h 138"/>
              <a:gd name="T86" fmla="*/ 63 w 110"/>
              <a:gd name="T87" fmla="*/ 111 h 138"/>
              <a:gd name="T88" fmla="*/ 59 w 110"/>
              <a:gd name="T89" fmla="*/ 111 h 138"/>
              <a:gd name="T90" fmla="*/ 59 w 110"/>
              <a:gd name="T91" fmla="*/ 82 h 138"/>
              <a:gd name="T92" fmla="*/ 55 w 110"/>
              <a:gd name="T93" fmla="*/ 71 h 138"/>
              <a:gd name="T94" fmla="*/ 26 w 110"/>
              <a:gd name="T95" fmla="*/ 99 h 138"/>
              <a:gd name="T96" fmla="*/ 55 w 110"/>
              <a:gd name="T97" fmla="*/ 127 h 138"/>
              <a:gd name="T98" fmla="*/ 83 w 110"/>
              <a:gd name="T99" fmla="*/ 99 h 138"/>
              <a:gd name="T100" fmla="*/ 55 w 110"/>
              <a:gd name="T101" fmla="*/ 71 h 138"/>
              <a:gd name="T102" fmla="*/ 55 w 110"/>
              <a:gd name="T103" fmla="*/ 124 h 138"/>
              <a:gd name="T104" fmla="*/ 29 w 110"/>
              <a:gd name="T105" fmla="*/ 99 h 138"/>
              <a:gd name="T106" fmla="*/ 55 w 110"/>
              <a:gd name="T107" fmla="*/ 74 h 138"/>
              <a:gd name="T108" fmla="*/ 80 w 110"/>
              <a:gd name="T109" fmla="*/ 99 h 138"/>
              <a:gd name="T110" fmla="*/ 55 w 110"/>
              <a:gd name="T111" fmla="*/ 124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0" h="138">
                <a:moveTo>
                  <a:pt x="110" y="22"/>
                </a:moveTo>
                <a:cubicBezTo>
                  <a:pt x="102" y="14"/>
                  <a:pt x="102" y="14"/>
                  <a:pt x="102" y="14"/>
                </a:cubicBezTo>
                <a:cubicBezTo>
                  <a:pt x="77" y="67"/>
                  <a:pt x="77" y="67"/>
                  <a:pt x="77" y="67"/>
                </a:cubicBezTo>
                <a:cubicBezTo>
                  <a:pt x="74" y="65"/>
                  <a:pt x="72" y="63"/>
                  <a:pt x="69" y="62"/>
                </a:cubicBezTo>
                <a:cubicBezTo>
                  <a:pt x="95" y="7"/>
                  <a:pt x="95" y="7"/>
                  <a:pt x="95" y="7"/>
                </a:cubicBezTo>
                <a:cubicBezTo>
                  <a:pt x="88" y="0"/>
                  <a:pt x="88" y="0"/>
                  <a:pt x="88" y="0"/>
                </a:cubicBezTo>
                <a:cubicBezTo>
                  <a:pt x="21" y="0"/>
                  <a:pt x="21" y="0"/>
                  <a:pt x="21" y="0"/>
                </a:cubicBezTo>
                <a:cubicBezTo>
                  <a:pt x="14" y="7"/>
                  <a:pt x="14" y="7"/>
                  <a:pt x="14" y="7"/>
                </a:cubicBezTo>
                <a:cubicBezTo>
                  <a:pt x="41" y="62"/>
                  <a:pt x="41" y="62"/>
                  <a:pt x="41" y="62"/>
                </a:cubicBezTo>
                <a:cubicBezTo>
                  <a:pt x="38" y="63"/>
                  <a:pt x="35" y="65"/>
                  <a:pt x="32" y="67"/>
                </a:cubicBezTo>
                <a:cubicBezTo>
                  <a:pt x="7" y="14"/>
                  <a:pt x="7" y="14"/>
                  <a:pt x="7" y="14"/>
                </a:cubicBezTo>
                <a:cubicBezTo>
                  <a:pt x="0" y="22"/>
                  <a:pt x="0" y="22"/>
                  <a:pt x="0" y="22"/>
                </a:cubicBezTo>
                <a:cubicBezTo>
                  <a:pt x="25" y="73"/>
                  <a:pt x="25" y="73"/>
                  <a:pt x="25" y="73"/>
                </a:cubicBezTo>
                <a:cubicBezTo>
                  <a:pt x="19" y="80"/>
                  <a:pt x="15" y="89"/>
                  <a:pt x="15" y="99"/>
                </a:cubicBezTo>
                <a:cubicBezTo>
                  <a:pt x="15" y="121"/>
                  <a:pt x="33" y="138"/>
                  <a:pt x="55" y="138"/>
                </a:cubicBezTo>
                <a:cubicBezTo>
                  <a:pt x="76" y="138"/>
                  <a:pt x="94" y="121"/>
                  <a:pt x="94" y="99"/>
                </a:cubicBezTo>
                <a:cubicBezTo>
                  <a:pt x="94" y="89"/>
                  <a:pt x="90" y="80"/>
                  <a:pt x="84" y="73"/>
                </a:cubicBezTo>
                <a:lnTo>
                  <a:pt x="110" y="22"/>
                </a:lnTo>
                <a:close/>
                <a:moveTo>
                  <a:pt x="26" y="10"/>
                </a:moveTo>
                <a:cubicBezTo>
                  <a:pt x="83" y="10"/>
                  <a:pt x="83" y="10"/>
                  <a:pt x="83" y="10"/>
                </a:cubicBezTo>
                <a:cubicBezTo>
                  <a:pt x="79" y="20"/>
                  <a:pt x="79" y="20"/>
                  <a:pt x="79" y="20"/>
                </a:cubicBezTo>
                <a:cubicBezTo>
                  <a:pt x="31" y="20"/>
                  <a:pt x="31" y="20"/>
                  <a:pt x="31" y="20"/>
                </a:cubicBezTo>
                <a:lnTo>
                  <a:pt x="26" y="10"/>
                </a:lnTo>
                <a:close/>
                <a:moveTo>
                  <a:pt x="36" y="30"/>
                </a:moveTo>
                <a:cubicBezTo>
                  <a:pt x="74" y="30"/>
                  <a:pt x="74" y="30"/>
                  <a:pt x="74" y="30"/>
                </a:cubicBezTo>
                <a:cubicBezTo>
                  <a:pt x="59" y="60"/>
                  <a:pt x="59" y="60"/>
                  <a:pt x="59" y="60"/>
                </a:cubicBezTo>
                <a:cubicBezTo>
                  <a:pt x="58" y="60"/>
                  <a:pt x="56" y="60"/>
                  <a:pt x="55" y="60"/>
                </a:cubicBezTo>
                <a:cubicBezTo>
                  <a:pt x="53" y="60"/>
                  <a:pt x="52" y="60"/>
                  <a:pt x="50" y="60"/>
                </a:cubicBezTo>
                <a:lnTo>
                  <a:pt x="36" y="30"/>
                </a:lnTo>
                <a:close/>
                <a:moveTo>
                  <a:pt x="86" y="99"/>
                </a:moveTo>
                <a:cubicBezTo>
                  <a:pt x="86" y="116"/>
                  <a:pt x="72" y="130"/>
                  <a:pt x="55" y="130"/>
                </a:cubicBezTo>
                <a:cubicBezTo>
                  <a:pt x="38" y="130"/>
                  <a:pt x="24" y="116"/>
                  <a:pt x="24" y="99"/>
                </a:cubicBezTo>
                <a:cubicBezTo>
                  <a:pt x="24" y="82"/>
                  <a:pt x="38" y="68"/>
                  <a:pt x="55" y="68"/>
                </a:cubicBezTo>
                <a:cubicBezTo>
                  <a:pt x="72" y="68"/>
                  <a:pt x="86" y="82"/>
                  <a:pt x="86" y="99"/>
                </a:cubicBezTo>
                <a:close/>
                <a:moveTo>
                  <a:pt x="59" y="82"/>
                </a:moveTo>
                <a:cubicBezTo>
                  <a:pt x="55" y="82"/>
                  <a:pt x="55" y="82"/>
                  <a:pt x="55" y="82"/>
                </a:cubicBezTo>
                <a:cubicBezTo>
                  <a:pt x="55" y="82"/>
                  <a:pt x="53" y="87"/>
                  <a:pt x="46" y="87"/>
                </a:cubicBezTo>
                <a:cubicBezTo>
                  <a:pt x="46" y="92"/>
                  <a:pt x="46" y="92"/>
                  <a:pt x="46" y="92"/>
                </a:cubicBezTo>
                <a:cubicBezTo>
                  <a:pt x="53" y="92"/>
                  <a:pt x="53" y="92"/>
                  <a:pt x="53" y="92"/>
                </a:cubicBezTo>
                <a:cubicBezTo>
                  <a:pt x="53" y="111"/>
                  <a:pt x="53" y="111"/>
                  <a:pt x="53" y="111"/>
                </a:cubicBezTo>
                <a:cubicBezTo>
                  <a:pt x="49" y="111"/>
                  <a:pt x="49" y="111"/>
                  <a:pt x="49" y="111"/>
                </a:cubicBezTo>
                <a:cubicBezTo>
                  <a:pt x="49" y="116"/>
                  <a:pt x="49" y="116"/>
                  <a:pt x="49" y="116"/>
                </a:cubicBezTo>
                <a:cubicBezTo>
                  <a:pt x="63" y="116"/>
                  <a:pt x="63" y="116"/>
                  <a:pt x="63" y="116"/>
                </a:cubicBezTo>
                <a:cubicBezTo>
                  <a:pt x="63" y="111"/>
                  <a:pt x="63" y="111"/>
                  <a:pt x="63" y="111"/>
                </a:cubicBezTo>
                <a:cubicBezTo>
                  <a:pt x="59" y="111"/>
                  <a:pt x="59" y="111"/>
                  <a:pt x="59" y="111"/>
                </a:cubicBezTo>
                <a:lnTo>
                  <a:pt x="59" y="82"/>
                </a:lnTo>
                <a:close/>
                <a:moveTo>
                  <a:pt x="55" y="71"/>
                </a:moveTo>
                <a:cubicBezTo>
                  <a:pt x="39" y="71"/>
                  <a:pt x="26" y="83"/>
                  <a:pt x="26" y="99"/>
                </a:cubicBezTo>
                <a:cubicBezTo>
                  <a:pt x="26" y="115"/>
                  <a:pt x="39" y="127"/>
                  <a:pt x="55" y="127"/>
                </a:cubicBezTo>
                <a:cubicBezTo>
                  <a:pt x="70" y="127"/>
                  <a:pt x="83" y="115"/>
                  <a:pt x="83" y="99"/>
                </a:cubicBezTo>
                <a:cubicBezTo>
                  <a:pt x="83" y="83"/>
                  <a:pt x="70" y="71"/>
                  <a:pt x="55" y="71"/>
                </a:cubicBezTo>
                <a:close/>
                <a:moveTo>
                  <a:pt x="55" y="124"/>
                </a:moveTo>
                <a:cubicBezTo>
                  <a:pt x="41" y="124"/>
                  <a:pt x="29" y="113"/>
                  <a:pt x="29" y="99"/>
                </a:cubicBezTo>
                <a:cubicBezTo>
                  <a:pt x="29" y="85"/>
                  <a:pt x="41" y="74"/>
                  <a:pt x="55" y="74"/>
                </a:cubicBezTo>
                <a:cubicBezTo>
                  <a:pt x="69" y="74"/>
                  <a:pt x="80" y="85"/>
                  <a:pt x="80" y="99"/>
                </a:cubicBezTo>
                <a:cubicBezTo>
                  <a:pt x="80" y="113"/>
                  <a:pt x="69" y="124"/>
                  <a:pt x="55" y="124"/>
                </a:cubicBezTo>
                <a:close/>
              </a:path>
            </a:pathLst>
          </a:custGeom>
          <a:solidFill>
            <a:schemeClr val="bg1"/>
          </a:solidFill>
          <a:ln>
            <a:noFill/>
          </a:ln>
        </p:spPr>
        <p:txBody>
          <a:bodyPr vert="horz" wrap="square" lIns="91440" tIns="45720" rIns="91440" bIns="45720" numCol="1" anchor="t" anchorCtr="0" compatLnSpc="1"/>
          <a:lstStyle/>
          <a:p>
            <a:endParaRPr lang="en-US">
              <a:solidFill>
                <a:schemeClr val="tx1">
                  <a:lumMod val="95000"/>
                  <a:lumOff val="5000"/>
                </a:schemeClr>
              </a:solidFill>
            </a:endParaRPr>
          </a:p>
        </p:txBody>
      </p:sp>
      <p:sp>
        <p:nvSpPr>
          <p:cNvPr id="41" name="Freeform 1116"/>
          <p:cNvSpPr>
            <a:spLocks noEditPoints="1"/>
          </p:cNvSpPr>
          <p:nvPr/>
        </p:nvSpPr>
        <p:spPr bwMode="auto">
          <a:xfrm>
            <a:off x="6818914" y="2588925"/>
            <a:ext cx="406654" cy="344091"/>
          </a:xfrm>
          <a:custGeom>
            <a:avLst/>
            <a:gdLst>
              <a:gd name="T0" fmla="*/ 46 w 130"/>
              <a:gd name="T1" fmla="*/ 71 h 110"/>
              <a:gd name="T2" fmla="*/ 46 w 130"/>
              <a:gd name="T3" fmla="*/ 110 h 110"/>
              <a:gd name="T4" fmla="*/ 75 w 130"/>
              <a:gd name="T5" fmla="*/ 110 h 110"/>
              <a:gd name="T6" fmla="*/ 75 w 130"/>
              <a:gd name="T7" fmla="*/ 75 h 110"/>
              <a:gd name="T8" fmla="*/ 63 w 130"/>
              <a:gd name="T9" fmla="*/ 88 h 110"/>
              <a:gd name="T10" fmla="*/ 46 w 130"/>
              <a:gd name="T11" fmla="*/ 71 h 110"/>
              <a:gd name="T12" fmla="*/ 6 w 130"/>
              <a:gd name="T13" fmla="*/ 105 h 110"/>
              <a:gd name="T14" fmla="*/ 11 w 130"/>
              <a:gd name="T15" fmla="*/ 110 h 110"/>
              <a:gd name="T16" fmla="*/ 35 w 130"/>
              <a:gd name="T17" fmla="*/ 110 h 110"/>
              <a:gd name="T18" fmla="*/ 35 w 130"/>
              <a:gd name="T19" fmla="*/ 60 h 110"/>
              <a:gd name="T20" fmla="*/ 6 w 130"/>
              <a:gd name="T21" fmla="*/ 88 h 110"/>
              <a:gd name="T22" fmla="*/ 6 w 130"/>
              <a:gd name="T23" fmla="*/ 105 h 110"/>
              <a:gd name="T24" fmla="*/ 104 w 130"/>
              <a:gd name="T25" fmla="*/ 2 h 110"/>
              <a:gd name="T26" fmla="*/ 99 w 130"/>
              <a:gd name="T27" fmla="*/ 7 h 110"/>
              <a:gd name="T28" fmla="*/ 105 w 130"/>
              <a:gd name="T29" fmla="*/ 12 h 110"/>
              <a:gd name="T30" fmla="*/ 111 w 130"/>
              <a:gd name="T31" fmla="*/ 12 h 110"/>
              <a:gd name="T32" fmla="*/ 63 w 130"/>
              <a:gd name="T33" fmla="*/ 60 h 110"/>
              <a:gd name="T34" fmla="*/ 35 w 130"/>
              <a:gd name="T35" fmla="*/ 32 h 110"/>
              <a:gd name="T36" fmla="*/ 2 w 130"/>
              <a:gd name="T37" fmla="*/ 64 h 110"/>
              <a:gd name="T38" fmla="*/ 2 w 130"/>
              <a:gd name="T39" fmla="*/ 71 h 110"/>
              <a:gd name="T40" fmla="*/ 10 w 130"/>
              <a:gd name="T41" fmla="*/ 71 h 110"/>
              <a:gd name="T42" fmla="*/ 35 w 130"/>
              <a:gd name="T43" fmla="*/ 46 h 110"/>
              <a:gd name="T44" fmla="*/ 63 w 130"/>
              <a:gd name="T45" fmla="*/ 74 h 110"/>
              <a:gd name="T46" fmla="*/ 118 w 130"/>
              <a:gd name="T47" fmla="*/ 19 h 110"/>
              <a:gd name="T48" fmla="*/ 118 w 130"/>
              <a:gd name="T49" fmla="*/ 25 h 110"/>
              <a:gd name="T50" fmla="*/ 122 w 130"/>
              <a:gd name="T51" fmla="*/ 30 h 110"/>
              <a:gd name="T52" fmla="*/ 123 w 130"/>
              <a:gd name="T53" fmla="*/ 30 h 110"/>
              <a:gd name="T54" fmla="*/ 128 w 130"/>
              <a:gd name="T55" fmla="*/ 25 h 110"/>
              <a:gd name="T56" fmla="*/ 130 w 130"/>
              <a:gd name="T57" fmla="*/ 0 h 110"/>
              <a:gd name="T58" fmla="*/ 104 w 130"/>
              <a:gd name="T59" fmla="*/ 2 h 110"/>
              <a:gd name="T60" fmla="*/ 87 w 130"/>
              <a:gd name="T61" fmla="*/ 64 h 110"/>
              <a:gd name="T62" fmla="*/ 87 w 130"/>
              <a:gd name="T63" fmla="*/ 110 h 110"/>
              <a:gd name="T64" fmla="*/ 111 w 130"/>
              <a:gd name="T65" fmla="*/ 110 h 110"/>
              <a:gd name="T66" fmla="*/ 116 w 130"/>
              <a:gd name="T67" fmla="*/ 105 h 110"/>
              <a:gd name="T68" fmla="*/ 116 w 130"/>
              <a:gd name="T69" fmla="*/ 60 h 110"/>
              <a:gd name="T70" fmla="*/ 116 w 130"/>
              <a:gd name="T71" fmla="*/ 35 h 110"/>
              <a:gd name="T72" fmla="*/ 91 w 130"/>
              <a:gd name="T73" fmla="*/ 60 h 110"/>
              <a:gd name="T74" fmla="*/ 87 w 130"/>
              <a:gd name="T75" fmla="*/ 64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0" h="110">
                <a:moveTo>
                  <a:pt x="46" y="71"/>
                </a:moveTo>
                <a:cubicBezTo>
                  <a:pt x="46" y="110"/>
                  <a:pt x="46" y="110"/>
                  <a:pt x="46" y="110"/>
                </a:cubicBezTo>
                <a:cubicBezTo>
                  <a:pt x="75" y="110"/>
                  <a:pt x="75" y="110"/>
                  <a:pt x="75" y="110"/>
                </a:cubicBezTo>
                <a:cubicBezTo>
                  <a:pt x="75" y="75"/>
                  <a:pt x="75" y="75"/>
                  <a:pt x="75" y="75"/>
                </a:cubicBezTo>
                <a:cubicBezTo>
                  <a:pt x="63" y="88"/>
                  <a:pt x="63" y="88"/>
                  <a:pt x="63" y="88"/>
                </a:cubicBezTo>
                <a:lnTo>
                  <a:pt x="46" y="71"/>
                </a:lnTo>
                <a:close/>
                <a:moveTo>
                  <a:pt x="6" y="105"/>
                </a:moveTo>
                <a:cubicBezTo>
                  <a:pt x="6" y="108"/>
                  <a:pt x="8" y="110"/>
                  <a:pt x="11" y="110"/>
                </a:cubicBezTo>
                <a:cubicBezTo>
                  <a:pt x="35" y="110"/>
                  <a:pt x="35" y="110"/>
                  <a:pt x="35" y="110"/>
                </a:cubicBezTo>
                <a:cubicBezTo>
                  <a:pt x="35" y="60"/>
                  <a:pt x="35" y="60"/>
                  <a:pt x="35" y="60"/>
                </a:cubicBezTo>
                <a:cubicBezTo>
                  <a:pt x="6" y="88"/>
                  <a:pt x="6" y="88"/>
                  <a:pt x="6" y="88"/>
                </a:cubicBezTo>
                <a:lnTo>
                  <a:pt x="6" y="105"/>
                </a:lnTo>
                <a:close/>
                <a:moveTo>
                  <a:pt x="104" y="2"/>
                </a:moveTo>
                <a:cubicBezTo>
                  <a:pt x="101" y="2"/>
                  <a:pt x="99" y="5"/>
                  <a:pt x="99" y="7"/>
                </a:cubicBezTo>
                <a:cubicBezTo>
                  <a:pt x="100" y="10"/>
                  <a:pt x="102" y="12"/>
                  <a:pt x="105" y="12"/>
                </a:cubicBezTo>
                <a:cubicBezTo>
                  <a:pt x="111" y="12"/>
                  <a:pt x="111" y="12"/>
                  <a:pt x="111" y="12"/>
                </a:cubicBezTo>
                <a:cubicBezTo>
                  <a:pt x="63" y="60"/>
                  <a:pt x="63" y="60"/>
                  <a:pt x="63" y="60"/>
                </a:cubicBezTo>
                <a:cubicBezTo>
                  <a:pt x="35" y="32"/>
                  <a:pt x="35" y="32"/>
                  <a:pt x="35" y="32"/>
                </a:cubicBezTo>
                <a:cubicBezTo>
                  <a:pt x="2" y="64"/>
                  <a:pt x="2" y="64"/>
                  <a:pt x="2" y="64"/>
                </a:cubicBezTo>
                <a:cubicBezTo>
                  <a:pt x="0" y="66"/>
                  <a:pt x="0" y="69"/>
                  <a:pt x="2" y="71"/>
                </a:cubicBezTo>
                <a:cubicBezTo>
                  <a:pt x="4" y="73"/>
                  <a:pt x="8" y="73"/>
                  <a:pt x="10" y="71"/>
                </a:cubicBezTo>
                <a:cubicBezTo>
                  <a:pt x="35" y="46"/>
                  <a:pt x="35" y="46"/>
                  <a:pt x="35" y="46"/>
                </a:cubicBezTo>
                <a:cubicBezTo>
                  <a:pt x="63" y="74"/>
                  <a:pt x="63" y="74"/>
                  <a:pt x="63" y="74"/>
                </a:cubicBezTo>
                <a:cubicBezTo>
                  <a:pt x="118" y="19"/>
                  <a:pt x="118" y="19"/>
                  <a:pt x="118" y="19"/>
                </a:cubicBezTo>
                <a:cubicBezTo>
                  <a:pt x="118" y="25"/>
                  <a:pt x="118" y="25"/>
                  <a:pt x="118" y="25"/>
                </a:cubicBezTo>
                <a:cubicBezTo>
                  <a:pt x="117" y="27"/>
                  <a:pt x="119" y="30"/>
                  <a:pt x="122" y="30"/>
                </a:cubicBezTo>
                <a:cubicBezTo>
                  <a:pt x="122" y="30"/>
                  <a:pt x="123" y="30"/>
                  <a:pt x="123" y="30"/>
                </a:cubicBezTo>
                <a:cubicBezTo>
                  <a:pt x="125" y="30"/>
                  <a:pt x="128" y="28"/>
                  <a:pt x="128" y="25"/>
                </a:cubicBezTo>
                <a:cubicBezTo>
                  <a:pt x="130" y="0"/>
                  <a:pt x="130" y="0"/>
                  <a:pt x="130" y="0"/>
                </a:cubicBezTo>
                <a:lnTo>
                  <a:pt x="104" y="2"/>
                </a:lnTo>
                <a:close/>
                <a:moveTo>
                  <a:pt x="87" y="64"/>
                </a:moveTo>
                <a:cubicBezTo>
                  <a:pt x="87" y="110"/>
                  <a:pt x="87" y="110"/>
                  <a:pt x="87" y="110"/>
                </a:cubicBezTo>
                <a:cubicBezTo>
                  <a:pt x="111" y="110"/>
                  <a:pt x="111" y="110"/>
                  <a:pt x="111" y="110"/>
                </a:cubicBezTo>
                <a:cubicBezTo>
                  <a:pt x="114" y="110"/>
                  <a:pt x="116" y="108"/>
                  <a:pt x="116" y="105"/>
                </a:cubicBezTo>
                <a:cubicBezTo>
                  <a:pt x="116" y="60"/>
                  <a:pt x="116" y="60"/>
                  <a:pt x="116" y="60"/>
                </a:cubicBezTo>
                <a:cubicBezTo>
                  <a:pt x="116" y="35"/>
                  <a:pt x="116" y="35"/>
                  <a:pt x="116" y="35"/>
                </a:cubicBezTo>
                <a:cubicBezTo>
                  <a:pt x="91" y="60"/>
                  <a:pt x="91" y="60"/>
                  <a:pt x="91" y="60"/>
                </a:cubicBezTo>
                <a:lnTo>
                  <a:pt x="87" y="64"/>
                </a:lnTo>
                <a:close/>
              </a:path>
            </a:pathLst>
          </a:custGeom>
          <a:solidFill>
            <a:schemeClr val="bg1"/>
          </a:solidFill>
          <a:ln>
            <a:noFill/>
          </a:ln>
        </p:spPr>
        <p:txBody>
          <a:bodyPr vert="horz" wrap="square" lIns="91440" tIns="45720" rIns="91440" bIns="45720" numCol="1" anchor="t" anchorCtr="0" compatLnSpc="1"/>
          <a:lstStyle/>
          <a:p>
            <a:endParaRPr lang="en-US">
              <a:solidFill>
                <a:schemeClr val="tx1">
                  <a:lumMod val="95000"/>
                  <a:lumOff val="5000"/>
                </a:schemeClr>
              </a:solidFill>
            </a:endParaRPr>
          </a:p>
        </p:txBody>
      </p:sp>
      <p:sp>
        <p:nvSpPr>
          <p:cNvPr id="42" name="Freeform 1119"/>
          <p:cNvSpPr>
            <a:spLocks noEditPoints="1"/>
          </p:cNvSpPr>
          <p:nvPr/>
        </p:nvSpPr>
        <p:spPr bwMode="auto">
          <a:xfrm>
            <a:off x="9011988" y="2558027"/>
            <a:ext cx="381629" cy="397269"/>
          </a:xfrm>
          <a:custGeom>
            <a:avLst/>
            <a:gdLst>
              <a:gd name="T0" fmla="*/ 86 w 122"/>
              <a:gd name="T1" fmla="*/ 105 h 127"/>
              <a:gd name="T2" fmla="*/ 89 w 122"/>
              <a:gd name="T3" fmla="*/ 108 h 127"/>
              <a:gd name="T4" fmla="*/ 122 w 122"/>
              <a:gd name="T5" fmla="*/ 127 h 127"/>
              <a:gd name="T6" fmla="*/ 122 w 122"/>
              <a:gd name="T7" fmla="*/ 88 h 127"/>
              <a:gd name="T8" fmla="*/ 121 w 122"/>
              <a:gd name="T9" fmla="*/ 84 h 127"/>
              <a:gd name="T10" fmla="*/ 117 w 122"/>
              <a:gd name="T11" fmla="*/ 78 h 127"/>
              <a:gd name="T12" fmla="*/ 82 w 122"/>
              <a:gd name="T13" fmla="*/ 99 h 127"/>
              <a:gd name="T14" fmla="*/ 86 w 122"/>
              <a:gd name="T15" fmla="*/ 105 h 127"/>
              <a:gd name="T16" fmla="*/ 106 w 122"/>
              <a:gd name="T17" fmla="*/ 79 h 127"/>
              <a:gd name="T18" fmla="*/ 114 w 122"/>
              <a:gd name="T19" fmla="*/ 73 h 127"/>
              <a:gd name="T20" fmla="*/ 78 w 122"/>
              <a:gd name="T21" fmla="*/ 14 h 127"/>
              <a:gd name="T22" fmla="*/ 69 w 122"/>
              <a:gd name="T23" fmla="*/ 19 h 127"/>
              <a:gd name="T24" fmla="*/ 106 w 122"/>
              <a:gd name="T25" fmla="*/ 79 h 127"/>
              <a:gd name="T26" fmla="*/ 102 w 122"/>
              <a:gd name="T27" fmla="*/ 81 h 127"/>
              <a:gd name="T28" fmla="*/ 66 w 122"/>
              <a:gd name="T29" fmla="*/ 21 h 127"/>
              <a:gd name="T30" fmla="*/ 55 w 122"/>
              <a:gd name="T31" fmla="*/ 28 h 127"/>
              <a:gd name="T32" fmla="*/ 91 w 122"/>
              <a:gd name="T33" fmla="*/ 87 h 127"/>
              <a:gd name="T34" fmla="*/ 102 w 122"/>
              <a:gd name="T35" fmla="*/ 81 h 127"/>
              <a:gd name="T36" fmla="*/ 43 w 122"/>
              <a:gd name="T37" fmla="*/ 35 h 127"/>
              <a:gd name="T38" fmla="*/ 79 w 122"/>
              <a:gd name="T39" fmla="*/ 95 h 127"/>
              <a:gd name="T40" fmla="*/ 88 w 122"/>
              <a:gd name="T41" fmla="*/ 89 h 127"/>
              <a:gd name="T42" fmla="*/ 52 w 122"/>
              <a:gd name="T43" fmla="*/ 30 h 127"/>
              <a:gd name="T44" fmla="*/ 43 w 122"/>
              <a:gd name="T45" fmla="*/ 35 h 127"/>
              <a:gd name="T46" fmla="*/ 40 w 122"/>
              <a:gd name="T47" fmla="*/ 30 h 127"/>
              <a:gd name="T48" fmla="*/ 75 w 122"/>
              <a:gd name="T49" fmla="*/ 9 h 127"/>
              <a:gd name="T50" fmla="*/ 72 w 122"/>
              <a:gd name="T51" fmla="*/ 5 h 127"/>
              <a:gd name="T52" fmla="*/ 61 w 122"/>
              <a:gd name="T53" fmla="*/ 2 h 127"/>
              <a:gd name="T54" fmla="*/ 40 w 122"/>
              <a:gd name="T55" fmla="*/ 15 h 127"/>
              <a:gd name="T56" fmla="*/ 37 w 122"/>
              <a:gd name="T57" fmla="*/ 26 h 127"/>
              <a:gd name="T58" fmla="*/ 40 w 122"/>
              <a:gd name="T59" fmla="*/ 30 h 127"/>
              <a:gd name="T60" fmla="*/ 0 w 122"/>
              <a:gd name="T61" fmla="*/ 127 h 127"/>
              <a:gd name="T62" fmla="*/ 94 w 122"/>
              <a:gd name="T63" fmla="*/ 127 h 127"/>
              <a:gd name="T64" fmla="*/ 94 w 122"/>
              <a:gd name="T65" fmla="*/ 120 h 127"/>
              <a:gd name="T66" fmla="*/ 0 w 122"/>
              <a:gd name="T67" fmla="*/ 120 h 127"/>
              <a:gd name="T68" fmla="*/ 0 w 122"/>
              <a:gd name="T69" fmla="*/ 127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2" h="127">
                <a:moveTo>
                  <a:pt x="86" y="105"/>
                </a:moveTo>
                <a:cubicBezTo>
                  <a:pt x="86" y="106"/>
                  <a:pt x="87" y="107"/>
                  <a:pt x="89" y="108"/>
                </a:cubicBezTo>
                <a:cubicBezTo>
                  <a:pt x="122" y="127"/>
                  <a:pt x="122" y="127"/>
                  <a:pt x="122" y="127"/>
                </a:cubicBezTo>
                <a:cubicBezTo>
                  <a:pt x="122" y="88"/>
                  <a:pt x="122" y="88"/>
                  <a:pt x="122" y="88"/>
                </a:cubicBezTo>
                <a:cubicBezTo>
                  <a:pt x="122" y="87"/>
                  <a:pt x="121" y="85"/>
                  <a:pt x="121" y="84"/>
                </a:cubicBezTo>
                <a:cubicBezTo>
                  <a:pt x="117" y="78"/>
                  <a:pt x="117" y="78"/>
                  <a:pt x="117" y="78"/>
                </a:cubicBezTo>
                <a:cubicBezTo>
                  <a:pt x="82" y="99"/>
                  <a:pt x="82" y="99"/>
                  <a:pt x="82" y="99"/>
                </a:cubicBezTo>
                <a:lnTo>
                  <a:pt x="86" y="105"/>
                </a:lnTo>
                <a:close/>
                <a:moveTo>
                  <a:pt x="106" y="79"/>
                </a:moveTo>
                <a:cubicBezTo>
                  <a:pt x="114" y="73"/>
                  <a:pt x="114" y="73"/>
                  <a:pt x="114" y="73"/>
                </a:cubicBezTo>
                <a:cubicBezTo>
                  <a:pt x="78" y="14"/>
                  <a:pt x="78" y="14"/>
                  <a:pt x="78" y="14"/>
                </a:cubicBezTo>
                <a:cubicBezTo>
                  <a:pt x="69" y="19"/>
                  <a:pt x="69" y="19"/>
                  <a:pt x="69" y="19"/>
                </a:cubicBezTo>
                <a:lnTo>
                  <a:pt x="106" y="79"/>
                </a:lnTo>
                <a:close/>
                <a:moveTo>
                  <a:pt x="102" y="81"/>
                </a:moveTo>
                <a:cubicBezTo>
                  <a:pt x="66" y="21"/>
                  <a:pt x="66" y="21"/>
                  <a:pt x="66" y="21"/>
                </a:cubicBezTo>
                <a:cubicBezTo>
                  <a:pt x="55" y="28"/>
                  <a:pt x="55" y="28"/>
                  <a:pt x="55" y="28"/>
                </a:cubicBezTo>
                <a:cubicBezTo>
                  <a:pt x="91" y="87"/>
                  <a:pt x="91" y="87"/>
                  <a:pt x="91" y="87"/>
                </a:cubicBezTo>
                <a:lnTo>
                  <a:pt x="102" y="81"/>
                </a:lnTo>
                <a:close/>
                <a:moveTo>
                  <a:pt x="43" y="35"/>
                </a:moveTo>
                <a:cubicBezTo>
                  <a:pt x="79" y="95"/>
                  <a:pt x="79" y="95"/>
                  <a:pt x="79" y="95"/>
                </a:cubicBezTo>
                <a:cubicBezTo>
                  <a:pt x="88" y="89"/>
                  <a:pt x="88" y="89"/>
                  <a:pt x="88" y="89"/>
                </a:cubicBezTo>
                <a:cubicBezTo>
                  <a:pt x="52" y="30"/>
                  <a:pt x="52" y="30"/>
                  <a:pt x="52" y="30"/>
                </a:cubicBezTo>
                <a:lnTo>
                  <a:pt x="43" y="35"/>
                </a:lnTo>
                <a:close/>
                <a:moveTo>
                  <a:pt x="40" y="30"/>
                </a:moveTo>
                <a:cubicBezTo>
                  <a:pt x="75" y="9"/>
                  <a:pt x="75" y="9"/>
                  <a:pt x="75" y="9"/>
                </a:cubicBezTo>
                <a:cubicBezTo>
                  <a:pt x="72" y="5"/>
                  <a:pt x="72" y="5"/>
                  <a:pt x="72" y="5"/>
                </a:cubicBezTo>
                <a:cubicBezTo>
                  <a:pt x="70" y="1"/>
                  <a:pt x="65" y="0"/>
                  <a:pt x="61" y="2"/>
                </a:cubicBezTo>
                <a:cubicBezTo>
                  <a:pt x="40" y="15"/>
                  <a:pt x="40" y="15"/>
                  <a:pt x="40" y="15"/>
                </a:cubicBezTo>
                <a:cubicBezTo>
                  <a:pt x="36" y="17"/>
                  <a:pt x="35" y="22"/>
                  <a:pt x="37" y="26"/>
                </a:cubicBezTo>
                <a:lnTo>
                  <a:pt x="40" y="30"/>
                </a:lnTo>
                <a:close/>
                <a:moveTo>
                  <a:pt x="0" y="127"/>
                </a:moveTo>
                <a:cubicBezTo>
                  <a:pt x="94" y="127"/>
                  <a:pt x="94" y="127"/>
                  <a:pt x="94" y="127"/>
                </a:cubicBezTo>
                <a:cubicBezTo>
                  <a:pt x="94" y="120"/>
                  <a:pt x="94" y="120"/>
                  <a:pt x="94" y="120"/>
                </a:cubicBezTo>
                <a:cubicBezTo>
                  <a:pt x="0" y="120"/>
                  <a:pt x="0" y="120"/>
                  <a:pt x="0" y="120"/>
                </a:cubicBezTo>
                <a:lnTo>
                  <a:pt x="0" y="127"/>
                </a:lnTo>
                <a:close/>
              </a:path>
            </a:pathLst>
          </a:custGeom>
          <a:solidFill>
            <a:schemeClr val="bg1"/>
          </a:solidFill>
          <a:ln>
            <a:noFill/>
          </a:ln>
        </p:spPr>
        <p:txBody>
          <a:bodyPr vert="horz" wrap="square" lIns="91440" tIns="45720" rIns="91440" bIns="45720" numCol="1" anchor="t" anchorCtr="0" compatLnSpc="1"/>
          <a:lstStyle/>
          <a:p>
            <a:endParaRPr lang="en-US">
              <a:solidFill>
                <a:schemeClr val="tx1">
                  <a:lumMod val="95000"/>
                  <a:lumOff val="5000"/>
                </a:schemeClr>
              </a:solidFill>
            </a:endParaRPr>
          </a:p>
        </p:txBody>
      </p:sp>
      <p:pic>
        <p:nvPicPr>
          <p:cNvPr id="5" name="图片 4" descr="中山大学logo"/>
          <p:cNvPicPr>
            <a:picLocks noChangeAspect="1"/>
          </p:cNvPicPr>
          <p:nvPr/>
        </p:nvPicPr>
        <p:blipFill>
          <a:blip r:embed="rId4"/>
          <a:stretch>
            <a:fillRect/>
          </a:stretch>
        </p:blipFill>
        <p:spPr>
          <a:xfrm>
            <a:off x="10894695" y="256540"/>
            <a:ext cx="953135" cy="953135"/>
          </a:xfrm>
          <a:prstGeom prst="rect">
            <a:avLst/>
          </a:prstGeom>
        </p:spPr>
      </p:pic>
      <p:sp>
        <p:nvSpPr>
          <p:cNvPr id="43" name="文本框 42">
            <a:extLst>
              <a:ext uri="{FF2B5EF4-FFF2-40B4-BE49-F238E27FC236}">
                <a16:creationId xmlns:a16="http://schemas.microsoft.com/office/drawing/2014/main" id="{872D279A-F9FE-4F81-A031-326667F557FB}"/>
              </a:ext>
            </a:extLst>
          </p:cNvPr>
          <p:cNvSpPr txBox="1"/>
          <p:nvPr/>
        </p:nvSpPr>
        <p:spPr>
          <a:xfrm>
            <a:off x="1751735" y="1374237"/>
            <a:ext cx="8688529" cy="461665"/>
          </a:xfrm>
          <a:prstGeom prst="rect">
            <a:avLst/>
          </a:prstGeom>
          <a:noFill/>
        </p:spPr>
        <p:txBody>
          <a:bodyPr wrap="square" rtlCol="0">
            <a:spAutoFit/>
          </a:bodyPr>
          <a:lstStyle/>
          <a:p>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荷兰国土面积小，且部分国土处于低海拔，环境恶劣，人口数量少，要发展必须依靠科技和创新能力。植根在荷兰人身上的重商主义，使其具有优秀的开拓精神和创新精神。现代荷兰</a:t>
            </a: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是典型的创新性国家，具有发达的创新性产业。</a:t>
            </a:r>
          </a:p>
        </p:txBody>
      </p:sp>
      <p:sp>
        <p:nvSpPr>
          <p:cNvPr id="44" name="文本框 43">
            <a:extLst>
              <a:ext uri="{FF2B5EF4-FFF2-40B4-BE49-F238E27FC236}">
                <a16:creationId xmlns:a16="http://schemas.microsoft.com/office/drawing/2014/main" id="{BBCEEC2D-286A-4460-A2C5-7AE6660A2214}"/>
              </a:ext>
            </a:extLst>
          </p:cNvPr>
          <p:cNvSpPr txBox="1"/>
          <p:nvPr/>
        </p:nvSpPr>
        <p:spPr>
          <a:xfrm>
            <a:off x="1619645" y="5999948"/>
            <a:ext cx="8688529" cy="276999"/>
          </a:xfrm>
          <a:prstGeom prst="rect">
            <a:avLst/>
          </a:prstGeom>
          <a:noFill/>
        </p:spPr>
        <p:txBody>
          <a:bodyPr wrap="square" rtlCol="0">
            <a:spAutoFit/>
          </a:bodyPr>
          <a:lstStyle/>
          <a:p>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还有在航空航天、农业、造船工业</a:t>
            </a: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荷兰人的科技创新产业闻名世界。</a:t>
            </a:r>
          </a:p>
        </p:txBody>
      </p:sp>
    </p:spTree>
    <p:extLst>
      <p:ext uri="{BB962C8B-B14F-4D97-AF65-F5344CB8AC3E}">
        <p14:creationId xmlns:p14="http://schemas.microsoft.com/office/powerpoint/2010/main" val="7019625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4509"/>
            <a:ext cx="12192000" cy="6858000"/>
          </a:xfrm>
          <a:prstGeom prst="rect">
            <a:avLst/>
          </a:prstGeom>
        </p:spPr>
      </p:pic>
      <p:grpSp>
        <p:nvGrpSpPr>
          <p:cNvPr id="11" name="组合 10"/>
          <p:cNvGrpSpPr/>
          <p:nvPr/>
        </p:nvGrpSpPr>
        <p:grpSpPr>
          <a:xfrm>
            <a:off x="3734814" y="2467430"/>
            <a:ext cx="4715640" cy="3360350"/>
            <a:chOff x="3402435" y="2032168"/>
            <a:chExt cx="5529895" cy="3940587"/>
          </a:xfrm>
        </p:grpSpPr>
        <p:sp>
          <p:nvSpPr>
            <p:cNvPr id="12" name="AutoShape 5"/>
            <p:cNvSpPr/>
            <p:nvPr/>
          </p:nvSpPr>
          <p:spPr bwMode="auto">
            <a:xfrm>
              <a:off x="3799106" y="2032168"/>
              <a:ext cx="2191193" cy="1872907"/>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2147483647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9599" y="21600"/>
                  </a:moveTo>
                  <a:cubicBezTo>
                    <a:pt x="0" y="14674"/>
                    <a:pt x="0" y="14674"/>
                    <a:pt x="0" y="14674"/>
                  </a:cubicBezTo>
                  <a:cubicBezTo>
                    <a:pt x="4517" y="6100"/>
                    <a:pt x="12282" y="577"/>
                    <a:pt x="20894" y="0"/>
                  </a:cubicBezTo>
                  <a:cubicBezTo>
                    <a:pt x="21599" y="13190"/>
                    <a:pt x="21599" y="13190"/>
                    <a:pt x="21599" y="13190"/>
                  </a:cubicBezTo>
                  <a:cubicBezTo>
                    <a:pt x="16517" y="13520"/>
                    <a:pt x="12141" y="16818"/>
                    <a:pt x="9599" y="21600"/>
                  </a:cubicBezTo>
                  <a:close/>
                </a:path>
              </a:pathLst>
            </a:custGeom>
            <a:solidFill>
              <a:srgbClr val="38866A"/>
            </a:solidFill>
            <a:ln>
              <a:noFill/>
            </a:ln>
          </p:spPr>
          <p:txBody>
            <a:bodyPr lIns="45719" tIns="45719" rIns="45719" bIns="45719"/>
            <a:lstStyle/>
            <a:p>
              <a:endParaRPr lang="zh-CN" altLang="en-US" sz="1600"/>
            </a:p>
          </p:txBody>
        </p:sp>
        <p:sp>
          <p:nvSpPr>
            <p:cNvPr id="13" name="AutoShape 6"/>
            <p:cNvSpPr/>
            <p:nvPr/>
          </p:nvSpPr>
          <p:spPr bwMode="auto">
            <a:xfrm>
              <a:off x="7449908" y="3470399"/>
              <a:ext cx="1320654" cy="2473853"/>
            </a:xfrm>
            <a:custGeom>
              <a:avLst/>
              <a:gdLst>
                <a:gd name="T0" fmla="*/ 10026 w 20053"/>
                <a:gd name="T1" fmla="*/ 10800 h 21600"/>
                <a:gd name="T2" fmla="*/ 10026 w 20053"/>
                <a:gd name="T3" fmla="*/ 10800 h 21600"/>
                <a:gd name="T4" fmla="*/ 10026 w 20053"/>
                <a:gd name="T5" fmla="*/ 10800 h 21600"/>
                <a:gd name="T6" fmla="*/ 10026 w 20053"/>
                <a:gd name="T7" fmla="*/ 10800 h 21600"/>
              </a:gdLst>
              <a:ahLst/>
              <a:cxnLst>
                <a:cxn ang="0">
                  <a:pos x="T0" y="T1"/>
                </a:cxn>
                <a:cxn ang="0">
                  <a:pos x="T2" y="T3"/>
                </a:cxn>
                <a:cxn ang="0">
                  <a:pos x="T4" y="T5"/>
                </a:cxn>
                <a:cxn ang="0">
                  <a:pos x="T6" y="T7"/>
                </a:cxn>
              </a:cxnLst>
              <a:rect l="0" t="0" r="r" b="b"/>
              <a:pathLst>
                <a:path w="20053" h="21600">
                  <a:moveTo>
                    <a:pt x="0" y="4619"/>
                  </a:moveTo>
                  <a:cubicBezTo>
                    <a:pt x="15413" y="0"/>
                    <a:pt x="15413" y="0"/>
                    <a:pt x="15413" y="0"/>
                  </a:cubicBezTo>
                  <a:cubicBezTo>
                    <a:pt x="21599" y="6742"/>
                    <a:pt x="21599" y="14857"/>
                    <a:pt x="15413" y="21599"/>
                  </a:cubicBezTo>
                  <a:cubicBezTo>
                    <a:pt x="0" y="16980"/>
                    <a:pt x="0" y="16980"/>
                    <a:pt x="0" y="16980"/>
                  </a:cubicBezTo>
                  <a:cubicBezTo>
                    <a:pt x="1736" y="15169"/>
                    <a:pt x="2605" y="13047"/>
                    <a:pt x="2605" y="10800"/>
                  </a:cubicBezTo>
                  <a:cubicBezTo>
                    <a:pt x="2605" y="8552"/>
                    <a:pt x="1736" y="6492"/>
                    <a:pt x="0" y="4619"/>
                  </a:cubicBezTo>
                  <a:close/>
                </a:path>
              </a:pathLst>
            </a:custGeom>
            <a:solidFill>
              <a:srgbClr val="38866A"/>
            </a:solidFill>
            <a:ln>
              <a:noFill/>
            </a:ln>
            <a:effectLst/>
          </p:spPr>
          <p:txBody>
            <a:bodyPr lIns="45719" tIns="45719" rIns="45719" bIns="45719"/>
            <a:lstStyle/>
            <a:p>
              <a:pPr algn="l" defTabSz="914400">
                <a:lnSpc>
                  <a:spcPct val="100000"/>
                </a:lnSpc>
                <a:defRPr/>
              </a:pPr>
              <a:endParaRPr lang="es-ES" sz="1600" b="0">
                <a:solidFill>
                  <a:srgbClr val="000000"/>
                </a:solidFill>
                <a:latin typeface="Calibri" panose="020F0502020204030204" charset="0"/>
                <a:ea typeface="MS PGothic" panose="020B0600070205080204" charset="-128"/>
                <a:cs typeface="Calibri" panose="020F0502020204030204" charset="0"/>
                <a:sym typeface="Calibri" panose="020F0502020204030204" charset="0"/>
              </a:endParaRPr>
            </a:p>
          </p:txBody>
        </p:sp>
        <p:sp>
          <p:nvSpPr>
            <p:cNvPr id="14" name="AutoShape 7"/>
            <p:cNvSpPr/>
            <p:nvPr/>
          </p:nvSpPr>
          <p:spPr bwMode="auto">
            <a:xfrm>
              <a:off x="6167258" y="2036394"/>
              <a:ext cx="2197132" cy="185984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13292"/>
                  </a:moveTo>
                  <a:cubicBezTo>
                    <a:pt x="562" y="0"/>
                    <a:pt x="562" y="0"/>
                    <a:pt x="562" y="0"/>
                  </a:cubicBezTo>
                  <a:cubicBezTo>
                    <a:pt x="9216" y="498"/>
                    <a:pt x="17026" y="5981"/>
                    <a:pt x="21600" y="14538"/>
                  </a:cubicBezTo>
                  <a:cubicBezTo>
                    <a:pt x="12031" y="21600"/>
                    <a:pt x="12031" y="21600"/>
                    <a:pt x="12031" y="21600"/>
                  </a:cubicBezTo>
                  <a:cubicBezTo>
                    <a:pt x="9498" y="16864"/>
                    <a:pt x="5065" y="13624"/>
                    <a:pt x="0" y="13292"/>
                  </a:cubicBezTo>
                  <a:close/>
                </a:path>
              </a:pathLst>
            </a:custGeom>
            <a:solidFill>
              <a:srgbClr val="4BB38E"/>
            </a:solidFill>
            <a:ln>
              <a:noFill/>
            </a:ln>
            <a:effectLst/>
          </p:spPr>
          <p:txBody>
            <a:bodyPr lIns="45719" tIns="45719" rIns="45719" bIns="45719"/>
            <a:lstStyle/>
            <a:p>
              <a:pPr algn="l" defTabSz="914400">
                <a:lnSpc>
                  <a:spcPct val="100000"/>
                </a:lnSpc>
                <a:defRPr/>
              </a:pPr>
              <a:endParaRPr lang="es-ES" sz="1600" b="0">
                <a:solidFill>
                  <a:srgbClr val="000000"/>
                </a:solidFill>
                <a:latin typeface="Calibri" panose="020F0502020204030204" charset="0"/>
                <a:ea typeface="MS PGothic" panose="020B0600070205080204" charset="-128"/>
                <a:cs typeface="Calibri" panose="020F0502020204030204" charset="0"/>
                <a:sym typeface="Calibri" panose="020F0502020204030204" charset="0"/>
              </a:endParaRPr>
            </a:p>
          </p:txBody>
        </p:sp>
        <p:sp>
          <p:nvSpPr>
            <p:cNvPr id="15" name="AutoShape 8"/>
            <p:cNvSpPr/>
            <p:nvPr/>
          </p:nvSpPr>
          <p:spPr bwMode="auto">
            <a:xfrm>
              <a:off x="3402435" y="3498902"/>
              <a:ext cx="1326592" cy="2473853"/>
            </a:xfrm>
            <a:custGeom>
              <a:avLst/>
              <a:gdLst>
                <a:gd name="T0" fmla="*/ 2147483647 w 20023"/>
                <a:gd name="T1" fmla="*/ 2147483647 h 21600"/>
                <a:gd name="T2" fmla="*/ 2147483647 w 20023"/>
                <a:gd name="T3" fmla="*/ 2147483647 h 21600"/>
                <a:gd name="T4" fmla="*/ 2147483647 w 20023"/>
                <a:gd name="T5" fmla="*/ 2147483647 h 21600"/>
                <a:gd name="T6" fmla="*/ 2147483647 w 20023"/>
                <a:gd name="T7" fmla="*/ 2147483647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023" h="21600">
                  <a:moveTo>
                    <a:pt x="20023" y="16855"/>
                  </a:moveTo>
                  <a:cubicBezTo>
                    <a:pt x="4794" y="21599"/>
                    <a:pt x="4794" y="21599"/>
                    <a:pt x="4794" y="21599"/>
                  </a:cubicBezTo>
                  <a:cubicBezTo>
                    <a:pt x="-1470" y="14857"/>
                    <a:pt x="-1577" y="6804"/>
                    <a:pt x="4363" y="0"/>
                  </a:cubicBezTo>
                  <a:cubicBezTo>
                    <a:pt x="19806" y="4494"/>
                    <a:pt x="19806" y="4494"/>
                    <a:pt x="19806" y="4494"/>
                  </a:cubicBezTo>
                  <a:cubicBezTo>
                    <a:pt x="18187" y="6305"/>
                    <a:pt x="17323" y="8365"/>
                    <a:pt x="17323" y="10550"/>
                  </a:cubicBezTo>
                  <a:cubicBezTo>
                    <a:pt x="17323" y="12860"/>
                    <a:pt x="18295" y="14982"/>
                    <a:pt x="20023" y="16855"/>
                  </a:cubicBezTo>
                  <a:close/>
                </a:path>
              </a:pathLst>
            </a:custGeom>
            <a:solidFill>
              <a:srgbClr val="4BB38E"/>
            </a:solidFill>
            <a:ln>
              <a:noFill/>
            </a:ln>
          </p:spPr>
          <p:txBody>
            <a:bodyPr lIns="45719" tIns="45719" rIns="45719" bIns="45719"/>
            <a:lstStyle/>
            <a:p>
              <a:endParaRPr lang="zh-CN" altLang="en-US" sz="1600"/>
            </a:p>
          </p:txBody>
        </p:sp>
        <p:sp>
          <p:nvSpPr>
            <p:cNvPr id="16" name="AutoShape 10"/>
            <p:cNvSpPr/>
            <p:nvPr/>
          </p:nvSpPr>
          <p:spPr bwMode="auto">
            <a:xfrm>
              <a:off x="4551931" y="2698433"/>
              <a:ext cx="1197140" cy="45605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p:spPr>
          <p:txBody>
            <a:bodyPr lIns="0" tIns="0" rIns="0" bIns="0" anchor="ctr"/>
            <a:lstStyle>
              <a:lvl1pPr eaLnBrk="0">
                <a:defRPr sz="2500" b="1">
                  <a:solidFill>
                    <a:srgbClr val="FFFFFF"/>
                  </a:solidFill>
                  <a:latin typeface="Lato" pitchFamily="34" charset="0"/>
                  <a:ea typeface="MS PGothic" panose="020B0600070205080204" charset="-128"/>
                  <a:sym typeface="Lato" pitchFamily="34" charset="0"/>
                </a:defRPr>
              </a:lvl1pPr>
              <a:lvl2pPr marL="742950" indent="-285750" eaLnBrk="0">
                <a:defRPr sz="2500" b="1">
                  <a:solidFill>
                    <a:srgbClr val="FFFFFF"/>
                  </a:solidFill>
                  <a:latin typeface="Lato" pitchFamily="34" charset="0"/>
                  <a:ea typeface="MS PGothic" panose="020B0600070205080204" charset="-128"/>
                  <a:sym typeface="Lato" pitchFamily="34" charset="0"/>
                </a:defRPr>
              </a:lvl2pPr>
              <a:lvl3pPr marL="1143000" indent="-228600" eaLnBrk="0">
                <a:defRPr sz="2500" b="1">
                  <a:solidFill>
                    <a:srgbClr val="FFFFFF"/>
                  </a:solidFill>
                  <a:latin typeface="Lato" pitchFamily="34" charset="0"/>
                  <a:ea typeface="MS PGothic" panose="020B0600070205080204" charset="-128"/>
                  <a:sym typeface="Lato" pitchFamily="34" charset="0"/>
                </a:defRPr>
              </a:lvl3pPr>
              <a:lvl4pPr marL="1600200" indent="-228600" eaLnBrk="0">
                <a:defRPr sz="2500" b="1">
                  <a:solidFill>
                    <a:srgbClr val="FFFFFF"/>
                  </a:solidFill>
                  <a:latin typeface="Lato" pitchFamily="34" charset="0"/>
                  <a:ea typeface="MS PGothic" panose="020B0600070205080204" charset="-128"/>
                  <a:sym typeface="Lato" pitchFamily="34" charset="0"/>
                </a:defRPr>
              </a:lvl4pPr>
              <a:lvl5pPr marL="2057400" indent="-228600" eaLnBrk="0">
                <a:defRPr sz="2500" b="1">
                  <a:solidFill>
                    <a:srgbClr val="FFFFFF"/>
                  </a:solidFill>
                  <a:latin typeface="Lato" pitchFamily="34" charset="0"/>
                  <a:ea typeface="MS PGothic" panose="020B0600070205080204" charset="-128"/>
                  <a:sym typeface="Lato" pitchFamily="34" charset="0"/>
                </a:defRPr>
              </a:lvl5pPr>
              <a:lvl6pPr marL="2514600" indent="-228600" algn="ctr" defTabSz="825500" eaLnBrk="0" fontAlgn="base" hangingPunct="0">
                <a:lnSpc>
                  <a:spcPct val="130000"/>
                </a:lnSpc>
                <a:spcBef>
                  <a:spcPct val="0"/>
                </a:spcBef>
                <a:spcAft>
                  <a:spcPct val="0"/>
                </a:spcAft>
                <a:defRPr sz="2500" b="1">
                  <a:solidFill>
                    <a:srgbClr val="FFFFFF"/>
                  </a:solidFill>
                  <a:latin typeface="Lato" pitchFamily="34" charset="0"/>
                  <a:ea typeface="MS PGothic" panose="020B0600070205080204" charset="-128"/>
                  <a:sym typeface="Lato" pitchFamily="34" charset="0"/>
                </a:defRPr>
              </a:lvl6pPr>
              <a:lvl7pPr marL="2971800" indent="-228600" algn="ctr" defTabSz="825500" eaLnBrk="0" fontAlgn="base" hangingPunct="0">
                <a:lnSpc>
                  <a:spcPct val="130000"/>
                </a:lnSpc>
                <a:spcBef>
                  <a:spcPct val="0"/>
                </a:spcBef>
                <a:spcAft>
                  <a:spcPct val="0"/>
                </a:spcAft>
                <a:defRPr sz="2500" b="1">
                  <a:solidFill>
                    <a:srgbClr val="FFFFFF"/>
                  </a:solidFill>
                  <a:latin typeface="Lato" pitchFamily="34" charset="0"/>
                  <a:ea typeface="MS PGothic" panose="020B0600070205080204" charset="-128"/>
                  <a:sym typeface="Lato" pitchFamily="34" charset="0"/>
                </a:defRPr>
              </a:lvl7pPr>
              <a:lvl8pPr marL="3429000" indent="-228600" algn="ctr" defTabSz="825500" eaLnBrk="0" fontAlgn="base" hangingPunct="0">
                <a:lnSpc>
                  <a:spcPct val="130000"/>
                </a:lnSpc>
                <a:spcBef>
                  <a:spcPct val="0"/>
                </a:spcBef>
                <a:spcAft>
                  <a:spcPct val="0"/>
                </a:spcAft>
                <a:defRPr sz="2500" b="1">
                  <a:solidFill>
                    <a:srgbClr val="FFFFFF"/>
                  </a:solidFill>
                  <a:latin typeface="Lato" pitchFamily="34" charset="0"/>
                  <a:ea typeface="MS PGothic" panose="020B0600070205080204" charset="-128"/>
                  <a:sym typeface="Lato" pitchFamily="34" charset="0"/>
                </a:defRPr>
              </a:lvl8pPr>
              <a:lvl9pPr marL="3886200" indent="-228600" algn="ctr" defTabSz="825500" eaLnBrk="0" fontAlgn="base" hangingPunct="0">
                <a:lnSpc>
                  <a:spcPct val="130000"/>
                </a:lnSpc>
                <a:spcBef>
                  <a:spcPct val="0"/>
                </a:spcBef>
                <a:spcAft>
                  <a:spcPct val="0"/>
                </a:spcAft>
                <a:defRPr sz="2500" b="1">
                  <a:solidFill>
                    <a:srgbClr val="FFFFFF"/>
                  </a:solidFill>
                  <a:latin typeface="Lato" pitchFamily="34" charset="0"/>
                  <a:ea typeface="MS PGothic" panose="020B0600070205080204" charset="-128"/>
                  <a:sym typeface="Lato" pitchFamily="34" charset="0"/>
                </a:defRPr>
              </a:lvl9pPr>
            </a:lstStyle>
            <a:p>
              <a:pPr eaLnBrk="1">
                <a:lnSpc>
                  <a:spcPct val="160000"/>
                </a:lnSpc>
              </a:pPr>
              <a:r>
                <a:rPr lang="es-ES" altLang="zh-CN" sz="2000" b="0" dirty="0"/>
                <a:t>93</a:t>
              </a:r>
              <a:r>
                <a:rPr lang="zh-CN" altLang="en-US" sz="2000" b="0" dirty="0"/>
                <a:t>年</a:t>
              </a:r>
              <a:endParaRPr lang="es-ES" altLang="zh-CN" sz="2000" dirty="0"/>
            </a:p>
          </p:txBody>
        </p:sp>
        <p:sp>
          <p:nvSpPr>
            <p:cNvPr id="17" name="AutoShape 11"/>
            <p:cNvSpPr/>
            <p:nvPr/>
          </p:nvSpPr>
          <p:spPr bwMode="auto">
            <a:xfrm>
              <a:off x="6780189" y="2701997"/>
              <a:ext cx="1197140" cy="45605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p:spPr>
          <p:txBody>
            <a:bodyPr lIns="0" tIns="0" rIns="0" bIns="0" anchor="ctr"/>
            <a:lstStyle>
              <a:lvl1pPr eaLnBrk="0">
                <a:defRPr sz="2500" b="1">
                  <a:solidFill>
                    <a:srgbClr val="FFFFFF"/>
                  </a:solidFill>
                  <a:latin typeface="Lato" pitchFamily="34" charset="0"/>
                  <a:ea typeface="MS PGothic" panose="020B0600070205080204" charset="-128"/>
                  <a:sym typeface="Lato" pitchFamily="34" charset="0"/>
                </a:defRPr>
              </a:lvl1pPr>
              <a:lvl2pPr marL="742950" indent="-285750" eaLnBrk="0">
                <a:defRPr sz="2500" b="1">
                  <a:solidFill>
                    <a:srgbClr val="FFFFFF"/>
                  </a:solidFill>
                  <a:latin typeface="Lato" pitchFamily="34" charset="0"/>
                  <a:ea typeface="MS PGothic" panose="020B0600070205080204" charset="-128"/>
                  <a:sym typeface="Lato" pitchFamily="34" charset="0"/>
                </a:defRPr>
              </a:lvl2pPr>
              <a:lvl3pPr marL="1143000" indent="-228600" eaLnBrk="0">
                <a:defRPr sz="2500" b="1">
                  <a:solidFill>
                    <a:srgbClr val="FFFFFF"/>
                  </a:solidFill>
                  <a:latin typeface="Lato" pitchFamily="34" charset="0"/>
                  <a:ea typeface="MS PGothic" panose="020B0600070205080204" charset="-128"/>
                  <a:sym typeface="Lato" pitchFamily="34" charset="0"/>
                </a:defRPr>
              </a:lvl3pPr>
              <a:lvl4pPr marL="1600200" indent="-228600" eaLnBrk="0">
                <a:defRPr sz="2500" b="1">
                  <a:solidFill>
                    <a:srgbClr val="FFFFFF"/>
                  </a:solidFill>
                  <a:latin typeface="Lato" pitchFamily="34" charset="0"/>
                  <a:ea typeface="MS PGothic" panose="020B0600070205080204" charset="-128"/>
                  <a:sym typeface="Lato" pitchFamily="34" charset="0"/>
                </a:defRPr>
              </a:lvl4pPr>
              <a:lvl5pPr marL="2057400" indent="-228600" eaLnBrk="0">
                <a:defRPr sz="2500" b="1">
                  <a:solidFill>
                    <a:srgbClr val="FFFFFF"/>
                  </a:solidFill>
                  <a:latin typeface="Lato" pitchFamily="34" charset="0"/>
                  <a:ea typeface="MS PGothic" panose="020B0600070205080204" charset="-128"/>
                  <a:sym typeface="Lato" pitchFamily="34" charset="0"/>
                </a:defRPr>
              </a:lvl5pPr>
              <a:lvl6pPr marL="2514600" indent="-228600" algn="ctr" defTabSz="825500" eaLnBrk="0" fontAlgn="base" hangingPunct="0">
                <a:lnSpc>
                  <a:spcPct val="130000"/>
                </a:lnSpc>
                <a:spcBef>
                  <a:spcPct val="0"/>
                </a:spcBef>
                <a:spcAft>
                  <a:spcPct val="0"/>
                </a:spcAft>
                <a:defRPr sz="2500" b="1">
                  <a:solidFill>
                    <a:srgbClr val="FFFFFF"/>
                  </a:solidFill>
                  <a:latin typeface="Lato" pitchFamily="34" charset="0"/>
                  <a:ea typeface="MS PGothic" panose="020B0600070205080204" charset="-128"/>
                  <a:sym typeface="Lato" pitchFamily="34" charset="0"/>
                </a:defRPr>
              </a:lvl6pPr>
              <a:lvl7pPr marL="2971800" indent="-228600" algn="ctr" defTabSz="825500" eaLnBrk="0" fontAlgn="base" hangingPunct="0">
                <a:lnSpc>
                  <a:spcPct val="130000"/>
                </a:lnSpc>
                <a:spcBef>
                  <a:spcPct val="0"/>
                </a:spcBef>
                <a:spcAft>
                  <a:spcPct val="0"/>
                </a:spcAft>
                <a:defRPr sz="2500" b="1">
                  <a:solidFill>
                    <a:srgbClr val="FFFFFF"/>
                  </a:solidFill>
                  <a:latin typeface="Lato" pitchFamily="34" charset="0"/>
                  <a:ea typeface="MS PGothic" panose="020B0600070205080204" charset="-128"/>
                  <a:sym typeface="Lato" pitchFamily="34" charset="0"/>
                </a:defRPr>
              </a:lvl7pPr>
              <a:lvl8pPr marL="3429000" indent="-228600" algn="ctr" defTabSz="825500" eaLnBrk="0" fontAlgn="base" hangingPunct="0">
                <a:lnSpc>
                  <a:spcPct val="130000"/>
                </a:lnSpc>
                <a:spcBef>
                  <a:spcPct val="0"/>
                </a:spcBef>
                <a:spcAft>
                  <a:spcPct val="0"/>
                </a:spcAft>
                <a:defRPr sz="2500" b="1">
                  <a:solidFill>
                    <a:srgbClr val="FFFFFF"/>
                  </a:solidFill>
                  <a:latin typeface="Lato" pitchFamily="34" charset="0"/>
                  <a:ea typeface="MS PGothic" panose="020B0600070205080204" charset="-128"/>
                  <a:sym typeface="Lato" pitchFamily="34" charset="0"/>
                </a:defRPr>
              </a:lvl8pPr>
              <a:lvl9pPr marL="3886200" indent="-228600" algn="ctr" defTabSz="825500" eaLnBrk="0" fontAlgn="base" hangingPunct="0">
                <a:lnSpc>
                  <a:spcPct val="130000"/>
                </a:lnSpc>
                <a:spcBef>
                  <a:spcPct val="0"/>
                </a:spcBef>
                <a:spcAft>
                  <a:spcPct val="0"/>
                </a:spcAft>
                <a:defRPr sz="2500" b="1">
                  <a:solidFill>
                    <a:srgbClr val="FFFFFF"/>
                  </a:solidFill>
                  <a:latin typeface="Lato" pitchFamily="34" charset="0"/>
                  <a:ea typeface="MS PGothic" panose="020B0600070205080204" charset="-128"/>
                  <a:sym typeface="Lato" pitchFamily="34" charset="0"/>
                </a:defRPr>
              </a:lvl9pPr>
            </a:lstStyle>
            <a:p>
              <a:pPr eaLnBrk="1">
                <a:lnSpc>
                  <a:spcPct val="160000"/>
                </a:lnSpc>
              </a:pPr>
              <a:r>
                <a:rPr lang="es-ES" altLang="zh-CN" sz="2000" b="0" dirty="0"/>
                <a:t>577</a:t>
              </a:r>
              <a:r>
                <a:rPr lang="zh-CN" altLang="en-US" sz="2000" b="0" dirty="0"/>
                <a:t>亿</a:t>
              </a:r>
              <a:endParaRPr lang="es-ES" altLang="zh-CN" sz="2000" dirty="0"/>
            </a:p>
          </p:txBody>
        </p:sp>
        <p:sp>
          <p:nvSpPr>
            <p:cNvPr id="18" name="AutoShape 12"/>
            <p:cNvSpPr/>
            <p:nvPr/>
          </p:nvSpPr>
          <p:spPr bwMode="auto">
            <a:xfrm>
              <a:off x="7736377" y="4508396"/>
              <a:ext cx="1195953" cy="45605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p:spPr>
          <p:txBody>
            <a:bodyPr lIns="0" tIns="0" rIns="0" bIns="0" anchor="ctr"/>
            <a:lstStyle>
              <a:lvl1pPr eaLnBrk="0">
                <a:defRPr sz="2500" b="1">
                  <a:solidFill>
                    <a:srgbClr val="FFFFFF"/>
                  </a:solidFill>
                  <a:latin typeface="Lato" pitchFamily="34" charset="0"/>
                  <a:ea typeface="MS PGothic" panose="020B0600070205080204" charset="-128"/>
                  <a:sym typeface="Lato" pitchFamily="34" charset="0"/>
                </a:defRPr>
              </a:lvl1pPr>
              <a:lvl2pPr marL="742950" indent="-285750" eaLnBrk="0">
                <a:defRPr sz="2500" b="1">
                  <a:solidFill>
                    <a:srgbClr val="FFFFFF"/>
                  </a:solidFill>
                  <a:latin typeface="Lato" pitchFamily="34" charset="0"/>
                  <a:ea typeface="MS PGothic" panose="020B0600070205080204" charset="-128"/>
                  <a:sym typeface="Lato" pitchFamily="34" charset="0"/>
                </a:defRPr>
              </a:lvl2pPr>
              <a:lvl3pPr marL="1143000" indent="-228600" eaLnBrk="0">
                <a:defRPr sz="2500" b="1">
                  <a:solidFill>
                    <a:srgbClr val="FFFFFF"/>
                  </a:solidFill>
                  <a:latin typeface="Lato" pitchFamily="34" charset="0"/>
                  <a:ea typeface="MS PGothic" panose="020B0600070205080204" charset="-128"/>
                  <a:sym typeface="Lato" pitchFamily="34" charset="0"/>
                </a:defRPr>
              </a:lvl3pPr>
              <a:lvl4pPr marL="1600200" indent="-228600" eaLnBrk="0">
                <a:defRPr sz="2500" b="1">
                  <a:solidFill>
                    <a:srgbClr val="FFFFFF"/>
                  </a:solidFill>
                  <a:latin typeface="Lato" pitchFamily="34" charset="0"/>
                  <a:ea typeface="MS PGothic" panose="020B0600070205080204" charset="-128"/>
                  <a:sym typeface="Lato" pitchFamily="34" charset="0"/>
                </a:defRPr>
              </a:lvl4pPr>
              <a:lvl5pPr marL="2057400" indent="-228600" eaLnBrk="0">
                <a:defRPr sz="2500" b="1">
                  <a:solidFill>
                    <a:srgbClr val="FFFFFF"/>
                  </a:solidFill>
                  <a:latin typeface="Lato" pitchFamily="34" charset="0"/>
                  <a:ea typeface="MS PGothic" panose="020B0600070205080204" charset="-128"/>
                  <a:sym typeface="Lato" pitchFamily="34" charset="0"/>
                </a:defRPr>
              </a:lvl5pPr>
              <a:lvl6pPr marL="2514600" indent="-228600" algn="ctr" defTabSz="825500" eaLnBrk="0" fontAlgn="base" hangingPunct="0">
                <a:lnSpc>
                  <a:spcPct val="130000"/>
                </a:lnSpc>
                <a:spcBef>
                  <a:spcPct val="0"/>
                </a:spcBef>
                <a:spcAft>
                  <a:spcPct val="0"/>
                </a:spcAft>
                <a:defRPr sz="2500" b="1">
                  <a:solidFill>
                    <a:srgbClr val="FFFFFF"/>
                  </a:solidFill>
                  <a:latin typeface="Lato" pitchFamily="34" charset="0"/>
                  <a:ea typeface="MS PGothic" panose="020B0600070205080204" charset="-128"/>
                  <a:sym typeface="Lato" pitchFamily="34" charset="0"/>
                </a:defRPr>
              </a:lvl6pPr>
              <a:lvl7pPr marL="2971800" indent="-228600" algn="ctr" defTabSz="825500" eaLnBrk="0" fontAlgn="base" hangingPunct="0">
                <a:lnSpc>
                  <a:spcPct val="130000"/>
                </a:lnSpc>
                <a:spcBef>
                  <a:spcPct val="0"/>
                </a:spcBef>
                <a:spcAft>
                  <a:spcPct val="0"/>
                </a:spcAft>
                <a:defRPr sz="2500" b="1">
                  <a:solidFill>
                    <a:srgbClr val="FFFFFF"/>
                  </a:solidFill>
                  <a:latin typeface="Lato" pitchFamily="34" charset="0"/>
                  <a:ea typeface="MS PGothic" panose="020B0600070205080204" charset="-128"/>
                  <a:sym typeface="Lato" pitchFamily="34" charset="0"/>
                </a:defRPr>
              </a:lvl7pPr>
              <a:lvl8pPr marL="3429000" indent="-228600" algn="ctr" defTabSz="825500" eaLnBrk="0" fontAlgn="base" hangingPunct="0">
                <a:lnSpc>
                  <a:spcPct val="130000"/>
                </a:lnSpc>
                <a:spcBef>
                  <a:spcPct val="0"/>
                </a:spcBef>
                <a:spcAft>
                  <a:spcPct val="0"/>
                </a:spcAft>
                <a:defRPr sz="2500" b="1">
                  <a:solidFill>
                    <a:srgbClr val="FFFFFF"/>
                  </a:solidFill>
                  <a:latin typeface="Lato" pitchFamily="34" charset="0"/>
                  <a:ea typeface="MS PGothic" panose="020B0600070205080204" charset="-128"/>
                  <a:sym typeface="Lato" pitchFamily="34" charset="0"/>
                </a:defRPr>
              </a:lvl8pPr>
              <a:lvl9pPr marL="3886200" indent="-228600" algn="ctr" defTabSz="825500" eaLnBrk="0" fontAlgn="base" hangingPunct="0">
                <a:lnSpc>
                  <a:spcPct val="130000"/>
                </a:lnSpc>
                <a:spcBef>
                  <a:spcPct val="0"/>
                </a:spcBef>
                <a:spcAft>
                  <a:spcPct val="0"/>
                </a:spcAft>
                <a:defRPr sz="2500" b="1">
                  <a:solidFill>
                    <a:srgbClr val="FFFFFF"/>
                  </a:solidFill>
                  <a:latin typeface="Lato" pitchFamily="34" charset="0"/>
                  <a:ea typeface="MS PGothic" panose="020B0600070205080204" charset="-128"/>
                  <a:sym typeface="Lato" pitchFamily="34" charset="0"/>
                </a:defRPr>
              </a:lvl9pPr>
            </a:lstStyle>
            <a:p>
              <a:pPr eaLnBrk="1">
                <a:lnSpc>
                  <a:spcPct val="160000"/>
                </a:lnSpc>
              </a:pPr>
              <a:r>
                <a:rPr lang="es-ES" altLang="zh-CN" sz="2000" b="0" dirty="0"/>
                <a:t>8.47</a:t>
              </a:r>
              <a:r>
                <a:rPr lang="zh-CN" altLang="en-US" sz="2000" b="0" dirty="0"/>
                <a:t>亿</a:t>
              </a:r>
              <a:endParaRPr lang="es-ES" altLang="zh-CN" sz="2000" dirty="0"/>
            </a:p>
          </p:txBody>
        </p:sp>
        <p:sp>
          <p:nvSpPr>
            <p:cNvPr id="19" name="AutoShape 13"/>
            <p:cNvSpPr/>
            <p:nvPr/>
          </p:nvSpPr>
          <p:spPr bwMode="auto">
            <a:xfrm>
              <a:off x="3620145" y="4476330"/>
              <a:ext cx="1195952" cy="45605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p:spPr>
          <p:txBody>
            <a:bodyPr lIns="0" tIns="0" rIns="0" bIns="0" anchor="ctr"/>
            <a:lstStyle>
              <a:lvl1pPr eaLnBrk="0">
                <a:defRPr sz="2500" b="1">
                  <a:solidFill>
                    <a:srgbClr val="FFFFFF"/>
                  </a:solidFill>
                  <a:latin typeface="Lato" pitchFamily="34" charset="0"/>
                  <a:ea typeface="MS PGothic" panose="020B0600070205080204" charset="-128"/>
                  <a:sym typeface="Lato" pitchFamily="34" charset="0"/>
                </a:defRPr>
              </a:lvl1pPr>
              <a:lvl2pPr marL="742950" indent="-285750" eaLnBrk="0">
                <a:defRPr sz="2500" b="1">
                  <a:solidFill>
                    <a:srgbClr val="FFFFFF"/>
                  </a:solidFill>
                  <a:latin typeface="Lato" pitchFamily="34" charset="0"/>
                  <a:ea typeface="MS PGothic" panose="020B0600070205080204" charset="-128"/>
                  <a:sym typeface="Lato" pitchFamily="34" charset="0"/>
                </a:defRPr>
              </a:lvl2pPr>
              <a:lvl3pPr marL="1143000" indent="-228600" eaLnBrk="0">
                <a:defRPr sz="2500" b="1">
                  <a:solidFill>
                    <a:srgbClr val="FFFFFF"/>
                  </a:solidFill>
                  <a:latin typeface="Lato" pitchFamily="34" charset="0"/>
                  <a:ea typeface="MS PGothic" panose="020B0600070205080204" charset="-128"/>
                  <a:sym typeface="Lato" pitchFamily="34" charset="0"/>
                </a:defRPr>
              </a:lvl3pPr>
              <a:lvl4pPr marL="1600200" indent="-228600" eaLnBrk="0">
                <a:defRPr sz="2500" b="1">
                  <a:solidFill>
                    <a:srgbClr val="FFFFFF"/>
                  </a:solidFill>
                  <a:latin typeface="Lato" pitchFamily="34" charset="0"/>
                  <a:ea typeface="MS PGothic" panose="020B0600070205080204" charset="-128"/>
                  <a:sym typeface="Lato" pitchFamily="34" charset="0"/>
                </a:defRPr>
              </a:lvl4pPr>
              <a:lvl5pPr marL="2057400" indent="-228600" eaLnBrk="0">
                <a:defRPr sz="2500" b="1">
                  <a:solidFill>
                    <a:srgbClr val="FFFFFF"/>
                  </a:solidFill>
                  <a:latin typeface="Lato" pitchFamily="34" charset="0"/>
                  <a:ea typeface="MS PGothic" panose="020B0600070205080204" charset="-128"/>
                  <a:sym typeface="Lato" pitchFamily="34" charset="0"/>
                </a:defRPr>
              </a:lvl5pPr>
              <a:lvl6pPr marL="2514600" indent="-228600" algn="ctr" defTabSz="825500" eaLnBrk="0" fontAlgn="base" hangingPunct="0">
                <a:lnSpc>
                  <a:spcPct val="130000"/>
                </a:lnSpc>
                <a:spcBef>
                  <a:spcPct val="0"/>
                </a:spcBef>
                <a:spcAft>
                  <a:spcPct val="0"/>
                </a:spcAft>
                <a:defRPr sz="2500" b="1">
                  <a:solidFill>
                    <a:srgbClr val="FFFFFF"/>
                  </a:solidFill>
                  <a:latin typeface="Lato" pitchFamily="34" charset="0"/>
                  <a:ea typeface="MS PGothic" panose="020B0600070205080204" charset="-128"/>
                  <a:sym typeface="Lato" pitchFamily="34" charset="0"/>
                </a:defRPr>
              </a:lvl6pPr>
              <a:lvl7pPr marL="2971800" indent="-228600" algn="ctr" defTabSz="825500" eaLnBrk="0" fontAlgn="base" hangingPunct="0">
                <a:lnSpc>
                  <a:spcPct val="130000"/>
                </a:lnSpc>
                <a:spcBef>
                  <a:spcPct val="0"/>
                </a:spcBef>
                <a:spcAft>
                  <a:spcPct val="0"/>
                </a:spcAft>
                <a:defRPr sz="2500" b="1">
                  <a:solidFill>
                    <a:srgbClr val="FFFFFF"/>
                  </a:solidFill>
                  <a:latin typeface="Lato" pitchFamily="34" charset="0"/>
                  <a:ea typeface="MS PGothic" panose="020B0600070205080204" charset="-128"/>
                  <a:sym typeface="Lato" pitchFamily="34" charset="0"/>
                </a:defRPr>
              </a:lvl7pPr>
              <a:lvl8pPr marL="3429000" indent="-228600" algn="ctr" defTabSz="825500" eaLnBrk="0" fontAlgn="base" hangingPunct="0">
                <a:lnSpc>
                  <a:spcPct val="130000"/>
                </a:lnSpc>
                <a:spcBef>
                  <a:spcPct val="0"/>
                </a:spcBef>
                <a:spcAft>
                  <a:spcPct val="0"/>
                </a:spcAft>
                <a:defRPr sz="2500" b="1">
                  <a:solidFill>
                    <a:srgbClr val="FFFFFF"/>
                  </a:solidFill>
                  <a:latin typeface="Lato" pitchFamily="34" charset="0"/>
                  <a:ea typeface="MS PGothic" panose="020B0600070205080204" charset="-128"/>
                  <a:sym typeface="Lato" pitchFamily="34" charset="0"/>
                </a:defRPr>
              </a:lvl8pPr>
              <a:lvl9pPr marL="3886200" indent="-228600" algn="ctr" defTabSz="825500" eaLnBrk="0" fontAlgn="base" hangingPunct="0">
                <a:lnSpc>
                  <a:spcPct val="130000"/>
                </a:lnSpc>
                <a:spcBef>
                  <a:spcPct val="0"/>
                </a:spcBef>
                <a:spcAft>
                  <a:spcPct val="0"/>
                </a:spcAft>
                <a:defRPr sz="2500" b="1">
                  <a:solidFill>
                    <a:srgbClr val="FFFFFF"/>
                  </a:solidFill>
                  <a:latin typeface="Lato" pitchFamily="34" charset="0"/>
                  <a:ea typeface="MS PGothic" panose="020B0600070205080204" charset="-128"/>
                  <a:sym typeface="Lato" pitchFamily="34" charset="0"/>
                </a:defRPr>
              </a:lvl9pPr>
            </a:lstStyle>
            <a:p>
              <a:pPr eaLnBrk="1">
                <a:lnSpc>
                  <a:spcPct val="160000"/>
                </a:lnSpc>
              </a:pPr>
              <a:r>
                <a:rPr lang="es-ES" altLang="zh-CN" sz="2000" b="0" dirty="0"/>
                <a:t>190</a:t>
              </a:r>
              <a:r>
                <a:rPr lang="zh-CN" altLang="en-US" sz="2000" b="0" dirty="0"/>
                <a:t>国</a:t>
              </a:r>
              <a:endParaRPr lang="es-ES" altLang="zh-CN" sz="2000" dirty="0"/>
            </a:p>
          </p:txBody>
        </p:sp>
      </p:grpSp>
      <p:sp>
        <p:nvSpPr>
          <p:cNvPr id="21" name="文本框 20"/>
          <p:cNvSpPr txBox="1"/>
          <p:nvPr/>
        </p:nvSpPr>
        <p:spPr>
          <a:xfrm>
            <a:off x="8559800" y="2750910"/>
            <a:ext cx="2360513" cy="532903"/>
          </a:xfrm>
          <a:prstGeom prst="rect">
            <a:avLst/>
          </a:prstGeom>
          <a:noFill/>
        </p:spPr>
        <p:txBody>
          <a:bodyPr wrap="square" rtlCol="0">
            <a:spAutoFit/>
          </a:bodyPr>
          <a:lstStyle/>
          <a:p>
            <a:pPr>
              <a:lnSpc>
                <a:spcPct val="125000"/>
              </a:lnSpc>
            </a:pP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2021</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年营收</a:t>
            </a: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577</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亿美元，世界</a:t>
            </a: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500</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强排名</a:t>
            </a: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175</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名</a:t>
            </a:r>
          </a:p>
        </p:txBody>
      </p:sp>
      <p:sp>
        <p:nvSpPr>
          <p:cNvPr id="22" name="文本框 21"/>
          <p:cNvSpPr txBox="1"/>
          <p:nvPr/>
        </p:nvSpPr>
        <p:spPr>
          <a:xfrm>
            <a:off x="8571767" y="2467430"/>
            <a:ext cx="1030168" cy="338554"/>
          </a:xfrm>
          <a:prstGeom prst="rect">
            <a:avLst/>
          </a:prstGeom>
          <a:noFill/>
        </p:spPr>
        <p:txBody>
          <a:bodyPr wrap="square" rtlCol="0">
            <a:spAutoFit/>
          </a:bodyPr>
          <a:lstStyle/>
          <a:p>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规模庞大</a:t>
            </a:r>
          </a:p>
        </p:txBody>
      </p:sp>
      <p:sp>
        <p:nvSpPr>
          <p:cNvPr id="23" name="文本框 22"/>
          <p:cNvSpPr txBox="1"/>
          <p:nvPr/>
        </p:nvSpPr>
        <p:spPr>
          <a:xfrm>
            <a:off x="8587239" y="4302017"/>
            <a:ext cx="2360513" cy="763735"/>
          </a:xfrm>
          <a:prstGeom prst="rect">
            <a:avLst/>
          </a:prstGeom>
          <a:noFill/>
        </p:spPr>
        <p:txBody>
          <a:bodyPr wrap="square" rtlCol="0">
            <a:spAutoFit/>
          </a:bodyPr>
          <a:lstStyle/>
          <a:p>
            <a:pPr>
              <a:lnSpc>
                <a:spcPct val="125000"/>
              </a:lnSpc>
            </a:pPr>
            <a:r>
              <a:rPr lang="en-US" altLang="zh-CN" sz="1200" dirty="0">
                <a:latin typeface="微软雅黑" panose="020B0503020204020204" pitchFamily="34" charset="-122"/>
                <a:ea typeface="微软雅黑" panose="020B0503020204020204" pitchFamily="34" charset="-122"/>
              </a:rPr>
              <a:t>2021 </a:t>
            </a:r>
            <a:r>
              <a:rPr lang="zh-CN" altLang="en-US" sz="1200" dirty="0">
                <a:latin typeface="微软雅黑" panose="020B0503020204020204" pitchFamily="34" charset="-122"/>
                <a:ea typeface="微软雅黑" panose="020B0503020204020204" pitchFamily="34" charset="-122"/>
              </a:rPr>
              <a:t>年，在研发上投入了 </a:t>
            </a:r>
            <a:r>
              <a:rPr lang="en-US" altLang="zh-CN" sz="1200" dirty="0">
                <a:latin typeface="微软雅黑" panose="020B0503020204020204" pitchFamily="34" charset="-122"/>
                <a:ea typeface="微软雅黑" panose="020B0503020204020204" pitchFamily="34" charset="-122"/>
              </a:rPr>
              <a:t>8.47</a:t>
            </a:r>
            <a:r>
              <a:rPr lang="zh-CN" altLang="en-US" sz="1200" dirty="0">
                <a:latin typeface="微软雅黑" panose="020B0503020204020204" pitchFamily="34" charset="-122"/>
                <a:ea typeface="微软雅黑" panose="020B0503020204020204" pitchFamily="34" charset="-122"/>
              </a:rPr>
              <a:t>亿欧元，拥有超过 </a:t>
            </a:r>
            <a:r>
              <a:rPr lang="en-US" altLang="zh-CN" sz="1200" dirty="0">
                <a:latin typeface="微软雅黑" panose="020B0503020204020204" pitchFamily="34" charset="-122"/>
                <a:ea typeface="微软雅黑" panose="020B0503020204020204" pitchFamily="34" charset="-122"/>
              </a:rPr>
              <a:t>20,000 </a:t>
            </a:r>
            <a:r>
              <a:rPr lang="zh-CN" altLang="en-US" sz="1200" dirty="0">
                <a:latin typeface="微软雅黑" panose="020B0503020204020204" pitchFamily="34" charset="-122"/>
                <a:ea typeface="微软雅黑" panose="020B0503020204020204" pitchFamily="34" charset="-122"/>
              </a:rPr>
              <a:t>项专利，</a:t>
            </a:r>
            <a:r>
              <a:rPr lang="zh-CN" altLang="en-US" sz="1200" b="0" i="0" dirty="0">
                <a:effectLst/>
                <a:latin typeface="微软雅黑" panose="020B0503020204020204" pitchFamily="34" charset="-122"/>
                <a:ea typeface="微软雅黑" panose="020B0503020204020204" pitchFamily="34" charset="-122"/>
              </a:rPr>
              <a:t>全球有</a:t>
            </a:r>
            <a:r>
              <a:rPr lang="en-US" altLang="zh-CN" sz="1200" b="0" i="0" dirty="0">
                <a:effectLst/>
                <a:latin typeface="微软雅黑" panose="020B0503020204020204" pitchFamily="34" charset="-122"/>
                <a:ea typeface="微软雅黑" panose="020B0503020204020204" pitchFamily="34" charset="-122"/>
              </a:rPr>
              <a:t>6000</a:t>
            </a:r>
            <a:r>
              <a:rPr lang="zh-CN" altLang="en-US" sz="1200" b="0" i="0" dirty="0">
                <a:effectLst/>
                <a:latin typeface="微软雅黑" panose="020B0503020204020204" pitchFamily="34" charset="-122"/>
                <a:ea typeface="微软雅黑" panose="020B0503020204020204" pitchFamily="34" charset="-122"/>
              </a:rPr>
              <a:t>多名研究专家</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a:t>
            </a:r>
          </a:p>
        </p:txBody>
      </p:sp>
      <p:sp>
        <p:nvSpPr>
          <p:cNvPr id="24" name="文本框 23"/>
          <p:cNvSpPr txBox="1"/>
          <p:nvPr/>
        </p:nvSpPr>
        <p:spPr>
          <a:xfrm>
            <a:off x="8587240" y="4073612"/>
            <a:ext cx="1030168" cy="338554"/>
          </a:xfrm>
          <a:prstGeom prst="rect">
            <a:avLst/>
          </a:prstGeom>
          <a:noFill/>
        </p:spPr>
        <p:txBody>
          <a:bodyPr wrap="square" rtlCol="0">
            <a:spAutoFit/>
          </a:bodyPr>
          <a:lstStyle/>
          <a:p>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研发投入</a:t>
            </a:r>
          </a:p>
        </p:txBody>
      </p:sp>
      <p:sp>
        <p:nvSpPr>
          <p:cNvPr id="25" name="文本框 24"/>
          <p:cNvSpPr txBox="1"/>
          <p:nvPr/>
        </p:nvSpPr>
        <p:spPr>
          <a:xfrm>
            <a:off x="1094749" y="4302017"/>
            <a:ext cx="2360893" cy="998094"/>
          </a:xfrm>
          <a:prstGeom prst="rect">
            <a:avLst/>
          </a:prstGeom>
          <a:noFill/>
        </p:spPr>
        <p:txBody>
          <a:bodyPr wrap="square" rtlCol="0">
            <a:spAutoFit/>
          </a:bodyPr>
          <a:lstStyle/>
          <a:p>
            <a:pPr algn="ctr">
              <a:lnSpc>
                <a:spcPct val="125000"/>
              </a:lnSpc>
            </a:pPr>
            <a:r>
              <a:rPr lang="en-US" altLang="zh-CN" sz="1200" b="0" i="0" dirty="0">
                <a:solidFill>
                  <a:srgbClr val="333333"/>
                </a:solidFill>
                <a:effectLst/>
                <a:latin typeface="微软雅黑" panose="020B0503020204020204" pitchFamily="34" charset="-122"/>
                <a:ea typeface="微软雅黑" panose="020B0503020204020204" pitchFamily="34" charset="-122"/>
              </a:rPr>
              <a:t>14</a:t>
            </a:r>
            <a:r>
              <a:rPr lang="zh-CN" altLang="en-US" sz="1200" b="0" i="0" dirty="0">
                <a:solidFill>
                  <a:srgbClr val="333333"/>
                </a:solidFill>
                <a:effectLst/>
                <a:latin typeface="微软雅黑" panose="020B0503020204020204" pitchFamily="34" charset="-122"/>
                <a:ea typeface="微软雅黑" panose="020B0503020204020204" pitchFamily="34" charset="-122"/>
              </a:rPr>
              <a:t>个品类的</a:t>
            </a:r>
            <a:r>
              <a:rPr lang="en-US" altLang="zh-CN" sz="1200" b="0" i="0" dirty="0">
                <a:solidFill>
                  <a:srgbClr val="333333"/>
                </a:solidFill>
                <a:effectLst/>
                <a:latin typeface="微软雅黑" panose="020B0503020204020204" pitchFamily="34" charset="-122"/>
                <a:ea typeface="微软雅黑" panose="020B0503020204020204" pitchFamily="34" charset="-122"/>
              </a:rPr>
              <a:t>400</a:t>
            </a:r>
            <a:r>
              <a:rPr lang="zh-CN" altLang="en-US" sz="1200" b="0" i="0" dirty="0">
                <a:solidFill>
                  <a:srgbClr val="333333"/>
                </a:solidFill>
                <a:effectLst/>
                <a:latin typeface="微软雅黑" panose="020B0503020204020204" pitchFamily="34" charset="-122"/>
                <a:ea typeface="微软雅黑" panose="020B0503020204020204" pitchFamily="34" charset="-122"/>
              </a:rPr>
              <a:t>个品牌（力士、多芬等）畅销全球</a:t>
            </a:r>
            <a:r>
              <a:rPr lang="en-US" altLang="zh-CN" sz="1200" b="0" i="0" dirty="0">
                <a:solidFill>
                  <a:srgbClr val="333333"/>
                </a:solidFill>
                <a:effectLst/>
                <a:latin typeface="微软雅黑" panose="020B0503020204020204" pitchFamily="34" charset="-122"/>
                <a:ea typeface="微软雅黑" panose="020B0503020204020204" pitchFamily="34" charset="-122"/>
              </a:rPr>
              <a:t>190</a:t>
            </a:r>
            <a:r>
              <a:rPr lang="zh-CN" altLang="en-US" sz="1200" b="0" i="0" dirty="0">
                <a:solidFill>
                  <a:srgbClr val="333333"/>
                </a:solidFill>
                <a:effectLst/>
                <a:latin typeface="微软雅黑" panose="020B0503020204020204" pitchFamily="34" charset="-122"/>
                <a:ea typeface="微软雅黑" panose="020B0503020204020204" pitchFamily="34" charset="-122"/>
              </a:rPr>
              <a:t>多个国家和地区，是全球最大的日用消费品公司之一。</a:t>
            </a:r>
            <a:endPar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2425474" y="4073612"/>
            <a:ext cx="1030168" cy="338554"/>
          </a:xfrm>
          <a:prstGeom prst="rect">
            <a:avLst/>
          </a:prstGeom>
          <a:noFill/>
        </p:spPr>
        <p:txBody>
          <a:bodyPr wrap="square" rtlCol="0">
            <a:spAutoFit/>
          </a:bodyPr>
          <a:lstStyle/>
          <a:p>
            <a:pPr algn="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遍布全球</a:t>
            </a:r>
          </a:p>
        </p:txBody>
      </p:sp>
      <p:sp>
        <p:nvSpPr>
          <p:cNvPr id="27" name="文本框 26"/>
          <p:cNvSpPr txBox="1"/>
          <p:nvPr/>
        </p:nvSpPr>
        <p:spPr>
          <a:xfrm>
            <a:off x="1013819" y="2733016"/>
            <a:ext cx="2360893" cy="763735"/>
          </a:xfrm>
          <a:prstGeom prst="rect">
            <a:avLst/>
          </a:prstGeom>
          <a:noFill/>
        </p:spPr>
        <p:txBody>
          <a:bodyPr wrap="square" rtlCol="0">
            <a:spAutoFit/>
          </a:bodyPr>
          <a:lstStyle/>
          <a:p>
            <a:pPr algn="r">
              <a:lnSpc>
                <a:spcPct val="125000"/>
              </a:lnSpc>
            </a:pPr>
            <a:r>
              <a:rPr lang="en-US" altLang="zh-CN" sz="1200" dirty="0">
                <a:latin typeface="微软雅黑" panose="020B0503020204020204" pitchFamily="34" charset="-122"/>
                <a:ea typeface="微软雅黑" panose="020B0503020204020204" pitchFamily="34" charset="-122"/>
              </a:rPr>
              <a:t>1929</a:t>
            </a:r>
            <a:r>
              <a:rPr lang="zh-CN" altLang="en-US" sz="1200" dirty="0">
                <a:latin typeface="微软雅黑" panose="020B0503020204020204" pitchFamily="34" charset="-122"/>
                <a:ea typeface="微软雅黑" panose="020B0503020204020204" pitchFamily="34" charset="-122"/>
              </a:rPr>
              <a:t>年由荷兰联合麦淇淋公司和英国利华兄弟公司合并而成，总部设在荷兰鹿特丹和英国伦敦。</a:t>
            </a:r>
            <a:endPar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8" name="文本框 27"/>
          <p:cNvSpPr txBox="1"/>
          <p:nvPr/>
        </p:nvSpPr>
        <p:spPr>
          <a:xfrm>
            <a:off x="894661" y="2346499"/>
            <a:ext cx="2599207" cy="338554"/>
          </a:xfrm>
          <a:prstGeom prst="rect">
            <a:avLst/>
          </a:prstGeom>
          <a:noFill/>
        </p:spPr>
        <p:txBody>
          <a:bodyPr wrap="square" rtlCol="0">
            <a:spAutoFit/>
          </a:bodyPr>
          <a:lstStyle/>
          <a:p>
            <a:pPr algn="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起源</a:t>
            </a:r>
          </a:p>
        </p:txBody>
      </p:sp>
      <p:pic>
        <p:nvPicPr>
          <p:cNvPr id="5" name="图片 4" descr="中山大学logo"/>
          <p:cNvPicPr>
            <a:picLocks noChangeAspect="1"/>
          </p:cNvPicPr>
          <p:nvPr/>
        </p:nvPicPr>
        <p:blipFill>
          <a:blip r:embed="rId3"/>
          <a:stretch>
            <a:fillRect/>
          </a:stretch>
        </p:blipFill>
        <p:spPr>
          <a:xfrm>
            <a:off x="10894695" y="256540"/>
            <a:ext cx="953135" cy="953135"/>
          </a:xfrm>
          <a:prstGeom prst="rect">
            <a:avLst/>
          </a:prstGeom>
        </p:spPr>
      </p:pic>
      <p:sp>
        <p:nvSpPr>
          <p:cNvPr id="29" name="文本框 28">
            <a:extLst>
              <a:ext uri="{FF2B5EF4-FFF2-40B4-BE49-F238E27FC236}">
                <a16:creationId xmlns:a16="http://schemas.microsoft.com/office/drawing/2014/main" id="{198DE442-39A2-412F-BA81-975A6BF1F485}"/>
              </a:ext>
            </a:extLst>
          </p:cNvPr>
          <p:cNvSpPr txBox="1"/>
          <p:nvPr/>
        </p:nvSpPr>
        <p:spPr>
          <a:xfrm>
            <a:off x="185942" y="1453569"/>
            <a:ext cx="2599207" cy="338554"/>
          </a:xfrm>
          <a:prstGeom prst="rect">
            <a:avLst/>
          </a:prstGeom>
          <a:noFill/>
        </p:spPr>
        <p:txBody>
          <a:bodyPr wrap="square" rtlCol="0">
            <a:spAutoFit/>
          </a:bodyPr>
          <a:lstStyle/>
          <a:p>
            <a:pPr algn="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联合利华（</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Unilever</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a:t>
            </a:r>
          </a:p>
        </p:txBody>
      </p:sp>
      <p:pic>
        <p:nvPicPr>
          <p:cNvPr id="4" name="图片 3">
            <a:extLst>
              <a:ext uri="{FF2B5EF4-FFF2-40B4-BE49-F238E27FC236}">
                <a16:creationId xmlns:a16="http://schemas.microsoft.com/office/drawing/2014/main" id="{7BAFAD9D-59FF-4944-ADD6-B926692D3101}"/>
              </a:ext>
            </a:extLst>
          </p:cNvPr>
          <p:cNvPicPr>
            <a:picLocks noChangeAspect="1"/>
          </p:cNvPicPr>
          <p:nvPr/>
        </p:nvPicPr>
        <p:blipFill>
          <a:blip r:embed="rId4"/>
          <a:stretch>
            <a:fillRect/>
          </a:stretch>
        </p:blipFill>
        <p:spPr>
          <a:xfrm>
            <a:off x="5502317" y="4078114"/>
            <a:ext cx="1047750" cy="1276350"/>
          </a:xfrm>
          <a:prstGeom prst="rect">
            <a:avLst/>
          </a:prstGeom>
        </p:spPr>
      </p:pic>
      <p:sp>
        <p:nvSpPr>
          <p:cNvPr id="30" name="椭圆 29">
            <a:extLst>
              <a:ext uri="{FF2B5EF4-FFF2-40B4-BE49-F238E27FC236}">
                <a16:creationId xmlns:a16="http://schemas.microsoft.com/office/drawing/2014/main" id="{23235E1D-608A-4558-A5D1-5D00423CA063}"/>
              </a:ext>
            </a:extLst>
          </p:cNvPr>
          <p:cNvSpPr/>
          <p:nvPr/>
        </p:nvSpPr>
        <p:spPr>
          <a:xfrm>
            <a:off x="472793" y="299315"/>
            <a:ext cx="621956" cy="621958"/>
          </a:xfrm>
          <a:prstGeom prst="ellipse">
            <a:avLst/>
          </a:prstGeom>
          <a:solidFill>
            <a:srgbClr val="38866A"/>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00">
              <a:solidFill>
                <a:srgbClr val="013AAB"/>
              </a:solidFill>
              <a:effectLst>
                <a:outerShdw blurRad="50800" dist="38100" dir="2700000" algn="tl" rotWithShape="0">
                  <a:prstClr val="black">
                    <a:alpha val="40000"/>
                  </a:prstClr>
                </a:outerShdw>
              </a:effectLst>
              <a:latin typeface="方正清刻本悦宋简体" panose="02000000000000000000" pitchFamily="2" charset="-122"/>
              <a:ea typeface="方正清刻本悦宋简体" panose="02000000000000000000" pitchFamily="2" charset="-122"/>
            </a:endParaRPr>
          </a:p>
        </p:txBody>
      </p:sp>
      <p:sp>
        <p:nvSpPr>
          <p:cNvPr id="31" name="文本框 30">
            <a:extLst>
              <a:ext uri="{FF2B5EF4-FFF2-40B4-BE49-F238E27FC236}">
                <a16:creationId xmlns:a16="http://schemas.microsoft.com/office/drawing/2014/main" id="{A3839CA0-BD75-4EEE-A19A-C7A3257A6DA9}"/>
              </a:ext>
            </a:extLst>
          </p:cNvPr>
          <p:cNvSpPr txBox="1"/>
          <p:nvPr/>
        </p:nvSpPr>
        <p:spPr>
          <a:xfrm>
            <a:off x="396336" y="256351"/>
            <a:ext cx="774870" cy="707886"/>
          </a:xfrm>
          <a:prstGeom prst="rect">
            <a:avLst/>
          </a:prstGeom>
          <a:noFill/>
        </p:spPr>
        <p:txBody>
          <a:bodyPr wrap="square" rtlCol="0">
            <a:spAutoFit/>
          </a:bodyPr>
          <a:lstStyle>
            <a:defPPr>
              <a:defRPr lang="zh-CN"/>
            </a:defPPr>
            <a:lvl1pPr algn="ctr">
              <a:defRPr sz="6000" b="1">
                <a:blipFill dpi="0" rotWithShape="1">
                  <a:blip r:embed="rId5"/>
                  <a:srcRect/>
                  <a:stretch>
                    <a:fillRect/>
                  </a:stretch>
                </a:blipFill>
              </a:defRPr>
            </a:lvl1pPr>
          </a:lstStyle>
          <a:p>
            <a:r>
              <a:rPr lang="en-US" altLang="zh-CN" sz="4000" b="0" dirty="0">
                <a:solidFill>
                  <a:srgbClr val="FEFEFE"/>
                </a:solidFill>
                <a:latin typeface="方正清刻本悦宋简体" panose="02000000000000000000" pitchFamily="2" charset="-122"/>
                <a:ea typeface="方正清刻本悦宋简体" panose="02000000000000000000" pitchFamily="2" charset="-122"/>
                <a:cs typeface="Arial" panose="020B0604020202020204" pitchFamily="34" charset="0"/>
              </a:rPr>
              <a:t>2</a:t>
            </a:r>
            <a:endParaRPr lang="zh-CN" altLang="en-US" sz="4000" b="0" dirty="0">
              <a:solidFill>
                <a:srgbClr val="FEFEFE"/>
              </a:solidFill>
              <a:latin typeface="方正清刻本悦宋简体" panose="02000000000000000000" pitchFamily="2" charset="-122"/>
              <a:ea typeface="方正清刻本悦宋简体" panose="02000000000000000000" pitchFamily="2" charset="-122"/>
              <a:cs typeface="Arial" panose="020B0604020202020204" pitchFamily="34" charset="0"/>
            </a:endParaRPr>
          </a:p>
        </p:txBody>
      </p:sp>
      <p:sp>
        <p:nvSpPr>
          <p:cNvPr id="32" name="矩形 31">
            <a:extLst>
              <a:ext uri="{FF2B5EF4-FFF2-40B4-BE49-F238E27FC236}">
                <a16:creationId xmlns:a16="http://schemas.microsoft.com/office/drawing/2014/main" id="{60081C93-311D-4F27-8292-031236833EE8}"/>
              </a:ext>
            </a:extLst>
          </p:cNvPr>
          <p:cNvSpPr/>
          <p:nvPr/>
        </p:nvSpPr>
        <p:spPr>
          <a:xfrm>
            <a:off x="1171206" y="67834"/>
            <a:ext cx="3794494" cy="653897"/>
          </a:xfrm>
          <a:prstGeom prst="rect">
            <a:avLst/>
          </a:prstGeom>
        </p:spPr>
        <p:txBody>
          <a:bodyPr wrap="square">
            <a:spAutoFit/>
          </a:bodyPr>
          <a:lstStyle/>
          <a:p>
            <a:pPr>
              <a:lnSpc>
                <a:spcPct val="175000"/>
              </a:lnSpc>
            </a:pPr>
            <a:r>
              <a:rPr lang="zh-CN" altLang="en-US" sz="2400" dirty="0">
                <a:solidFill>
                  <a:srgbClr val="38866A"/>
                </a:solidFill>
                <a:latin typeface="方正清刻本悦宋简体" panose="02000000000000000000" pitchFamily="2" charset="-122"/>
                <a:ea typeface="方正清刻本悦宋简体" panose="02000000000000000000" pitchFamily="2" charset="-122"/>
              </a:rPr>
              <a:t>荷兰的创新性产业</a:t>
            </a:r>
          </a:p>
        </p:txBody>
      </p:sp>
      <p:sp>
        <p:nvSpPr>
          <p:cNvPr id="33" name="文本框 32">
            <a:extLst>
              <a:ext uri="{FF2B5EF4-FFF2-40B4-BE49-F238E27FC236}">
                <a16:creationId xmlns:a16="http://schemas.microsoft.com/office/drawing/2014/main" id="{BC461323-BD76-4190-96E4-834AADE31972}"/>
              </a:ext>
            </a:extLst>
          </p:cNvPr>
          <p:cNvSpPr txBox="1"/>
          <p:nvPr/>
        </p:nvSpPr>
        <p:spPr>
          <a:xfrm>
            <a:off x="1113971" y="650164"/>
            <a:ext cx="5022106" cy="307777"/>
          </a:xfrm>
          <a:prstGeom prst="snip1Rect">
            <a:avLst>
              <a:gd name="adj" fmla="val 0"/>
            </a:avLst>
          </a:prstGeom>
          <a:noFill/>
          <a:ln w="28575">
            <a:noFill/>
          </a:ln>
        </p:spPr>
        <p:txBody>
          <a:bodyPr wrap="square" rtlCol="0">
            <a:spAutoFit/>
          </a:bodyPr>
          <a:lstStyle/>
          <a:p>
            <a:r>
              <a:rPr lang="en-US" altLang="zh-CN" sz="1400" dirty="0">
                <a:solidFill>
                  <a:srgbClr val="38866A"/>
                </a:solidFill>
                <a:latin typeface="方正清刻本悦宋简体" panose="02000000000000000000" pitchFamily="2" charset="-122"/>
                <a:ea typeface="方正清刻本悦宋简体" panose="02000000000000000000" pitchFamily="2" charset="-122"/>
                <a:cs typeface="Arial" panose="020B0604020202020204" pitchFamily="34" charset="0"/>
              </a:rPr>
              <a:t> </a:t>
            </a:r>
            <a:r>
              <a:rPr lang="en-US" altLang="zh-CN" sz="1400" b="0" dirty="0">
                <a:solidFill>
                  <a:srgbClr val="38866A"/>
                </a:solidFill>
                <a:latin typeface="方正清刻本悦宋简体" panose="02000000000000000000" pitchFamily="2" charset="-122"/>
                <a:ea typeface="方正清刻本悦宋简体" panose="02000000000000000000" pitchFamily="2" charset="-122"/>
                <a:cs typeface="Arial" panose="020B0604020202020204" pitchFamily="34" charset="0"/>
              </a:rPr>
              <a:t>Innovative companies in the Netherlands</a:t>
            </a:r>
          </a:p>
        </p:txBody>
      </p:sp>
    </p:spTree>
    <p:extLst>
      <p:ext uri="{BB962C8B-B14F-4D97-AF65-F5344CB8AC3E}">
        <p14:creationId xmlns:p14="http://schemas.microsoft.com/office/powerpoint/2010/main" val="20830712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1" name="矩形 19"/>
          <p:cNvSpPr/>
          <p:nvPr/>
        </p:nvSpPr>
        <p:spPr>
          <a:xfrm>
            <a:off x="4955367" y="2004911"/>
            <a:ext cx="3259977" cy="1682147"/>
          </a:xfrm>
          <a:custGeom>
            <a:avLst/>
            <a:gdLst>
              <a:gd name="connsiteX0" fmla="*/ 0 w 1374870"/>
              <a:gd name="connsiteY0" fmla="*/ 0 h 1513224"/>
              <a:gd name="connsiteX1" fmla="*/ 1374870 w 1374870"/>
              <a:gd name="connsiteY1" fmla="*/ 0 h 1513224"/>
              <a:gd name="connsiteX2" fmla="*/ 1374870 w 1374870"/>
              <a:gd name="connsiteY2" fmla="*/ 1513224 h 1513224"/>
              <a:gd name="connsiteX3" fmla="*/ 0 w 1374870"/>
              <a:gd name="connsiteY3" fmla="*/ 1513224 h 1513224"/>
              <a:gd name="connsiteX4" fmla="*/ 0 w 1374870"/>
              <a:gd name="connsiteY4" fmla="*/ 0 h 1513224"/>
              <a:gd name="connsiteX0-1" fmla="*/ 0 w 2520918"/>
              <a:gd name="connsiteY0-2" fmla="*/ 0 h 1537608"/>
              <a:gd name="connsiteX1-3" fmla="*/ 1374870 w 2520918"/>
              <a:gd name="connsiteY1-4" fmla="*/ 0 h 1537608"/>
              <a:gd name="connsiteX2-5" fmla="*/ 2520918 w 2520918"/>
              <a:gd name="connsiteY2-6" fmla="*/ 1537608 h 1537608"/>
              <a:gd name="connsiteX3-7" fmla="*/ 0 w 2520918"/>
              <a:gd name="connsiteY3-8" fmla="*/ 1513224 h 1537608"/>
              <a:gd name="connsiteX4-9" fmla="*/ 0 w 2520918"/>
              <a:gd name="connsiteY4-10" fmla="*/ 0 h 1537608"/>
              <a:gd name="connsiteX0-11" fmla="*/ 999744 w 3520662"/>
              <a:gd name="connsiteY0-12" fmla="*/ 0 h 1549800"/>
              <a:gd name="connsiteX1-13" fmla="*/ 2374614 w 3520662"/>
              <a:gd name="connsiteY1-14" fmla="*/ 0 h 1549800"/>
              <a:gd name="connsiteX2-15" fmla="*/ 3520662 w 3520662"/>
              <a:gd name="connsiteY2-16" fmla="*/ 1537608 h 1549800"/>
              <a:gd name="connsiteX3-17" fmla="*/ 0 w 3520662"/>
              <a:gd name="connsiteY3-18" fmla="*/ 1549800 h 1549800"/>
              <a:gd name="connsiteX4-19" fmla="*/ 999744 w 3520662"/>
              <a:gd name="connsiteY4-20" fmla="*/ 0 h 1549800"/>
              <a:gd name="connsiteX0-21" fmla="*/ 1276470 w 3520662"/>
              <a:gd name="connsiteY0-22" fmla="*/ 0 h 1573863"/>
              <a:gd name="connsiteX1-23" fmla="*/ 2374614 w 3520662"/>
              <a:gd name="connsiteY1-24" fmla="*/ 24063 h 1573863"/>
              <a:gd name="connsiteX2-25" fmla="*/ 3520662 w 3520662"/>
              <a:gd name="connsiteY2-26" fmla="*/ 1561671 h 1573863"/>
              <a:gd name="connsiteX3-27" fmla="*/ 0 w 3520662"/>
              <a:gd name="connsiteY3-28" fmla="*/ 1573863 h 1573863"/>
              <a:gd name="connsiteX4-29" fmla="*/ 1276470 w 3520662"/>
              <a:gd name="connsiteY4-30" fmla="*/ 0 h 1573863"/>
              <a:gd name="connsiteX0-31" fmla="*/ 1276470 w 3520662"/>
              <a:gd name="connsiteY0-32" fmla="*/ 84221 h 1658084"/>
              <a:gd name="connsiteX1-33" fmla="*/ 2061793 w 3520662"/>
              <a:gd name="connsiteY1-34" fmla="*/ 0 h 1658084"/>
              <a:gd name="connsiteX2-35" fmla="*/ 3520662 w 3520662"/>
              <a:gd name="connsiteY2-36" fmla="*/ 1645892 h 1658084"/>
              <a:gd name="connsiteX3-37" fmla="*/ 0 w 3520662"/>
              <a:gd name="connsiteY3-38" fmla="*/ 1658084 h 1658084"/>
              <a:gd name="connsiteX4-39" fmla="*/ 1276470 w 3520662"/>
              <a:gd name="connsiteY4-40" fmla="*/ 84221 h 1658084"/>
              <a:gd name="connsiteX0-41" fmla="*/ 1300534 w 3520662"/>
              <a:gd name="connsiteY0-42" fmla="*/ 0 h 1682147"/>
              <a:gd name="connsiteX1-43" fmla="*/ 2061793 w 3520662"/>
              <a:gd name="connsiteY1-44" fmla="*/ 24063 h 1682147"/>
              <a:gd name="connsiteX2-45" fmla="*/ 3520662 w 3520662"/>
              <a:gd name="connsiteY2-46" fmla="*/ 1669955 h 1682147"/>
              <a:gd name="connsiteX3-47" fmla="*/ 0 w 3520662"/>
              <a:gd name="connsiteY3-48" fmla="*/ 1682147 h 1682147"/>
              <a:gd name="connsiteX4-49" fmla="*/ 1300534 w 3520662"/>
              <a:gd name="connsiteY4-50" fmla="*/ 0 h 1682147"/>
              <a:gd name="connsiteX0-51" fmla="*/ 1300534 w 3171746"/>
              <a:gd name="connsiteY0-52" fmla="*/ 0 h 1682147"/>
              <a:gd name="connsiteX1-53" fmla="*/ 2061793 w 3171746"/>
              <a:gd name="connsiteY1-54" fmla="*/ 24063 h 1682147"/>
              <a:gd name="connsiteX2-55" fmla="*/ 3171746 w 3171746"/>
              <a:gd name="connsiteY2-56" fmla="*/ 1669955 h 1682147"/>
              <a:gd name="connsiteX3-57" fmla="*/ 0 w 3171746"/>
              <a:gd name="connsiteY3-58" fmla="*/ 1682147 h 1682147"/>
              <a:gd name="connsiteX4-59" fmla="*/ 1300534 w 3171746"/>
              <a:gd name="connsiteY4-60" fmla="*/ 0 h 1682147"/>
              <a:gd name="connsiteX0-61" fmla="*/ 1083965 w 2955177"/>
              <a:gd name="connsiteY0-62" fmla="*/ 0 h 1682147"/>
              <a:gd name="connsiteX1-63" fmla="*/ 1845224 w 2955177"/>
              <a:gd name="connsiteY1-64" fmla="*/ 24063 h 1682147"/>
              <a:gd name="connsiteX2-65" fmla="*/ 2955177 w 2955177"/>
              <a:gd name="connsiteY2-66" fmla="*/ 1669955 h 1682147"/>
              <a:gd name="connsiteX3-67" fmla="*/ 0 w 2955177"/>
              <a:gd name="connsiteY3-68" fmla="*/ 1682147 h 1682147"/>
              <a:gd name="connsiteX4-69" fmla="*/ 1083965 w 2955177"/>
              <a:gd name="connsiteY4-70" fmla="*/ 0 h 1682147"/>
              <a:gd name="connsiteX0-71" fmla="*/ 1083965 w 3259977"/>
              <a:gd name="connsiteY0-72" fmla="*/ 0 h 1682147"/>
              <a:gd name="connsiteX1-73" fmla="*/ 1845224 w 3259977"/>
              <a:gd name="connsiteY1-74" fmla="*/ 24063 h 1682147"/>
              <a:gd name="connsiteX2-75" fmla="*/ 3259977 w 3259977"/>
              <a:gd name="connsiteY2-76" fmla="*/ 1658232 h 1682147"/>
              <a:gd name="connsiteX3-77" fmla="*/ 0 w 3259977"/>
              <a:gd name="connsiteY3-78" fmla="*/ 1682147 h 1682147"/>
              <a:gd name="connsiteX4-79" fmla="*/ 1083965 w 3259977"/>
              <a:gd name="connsiteY4-80" fmla="*/ 0 h 1682147"/>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259977" h="1682147">
                <a:moveTo>
                  <a:pt x="1083965" y="0"/>
                </a:moveTo>
                <a:lnTo>
                  <a:pt x="1845224" y="24063"/>
                </a:lnTo>
                <a:lnTo>
                  <a:pt x="3259977" y="1658232"/>
                </a:lnTo>
                <a:lnTo>
                  <a:pt x="0" y="1682147"/>
                </a:lnTo>
                <a:lnTo>
                  <a:pt x="1083965" y="0"/>
                </a:lnTo>
                <a:close/>
              </a:path>
            </a:pathLst>
          </a:custGeom>
          <a:gradFill flip="none" rotWithShape="1">
            <a:gsLst>
              <a:gs pos="77000">
                <a:schemeClr val="bg1">
                  <a:alpha val="52000"/>
                </a:schemeClr>
              </a:gs>
              <a:gs pos="0">
                <a:srgbClr val="4BB38E"/>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nvGrpSpPr>
          <p:cNvPr id="12" name="组合 7"/>
          <p:cNvGrpSpPr/>
          <p:nvPr/>
        </p:nvGrpSpPr>
        <p:grpSpPr>
          <a:xfrm rot="3686282">
            <a:off x="4378628" y="1546583"/>
            <a:ext cx="2211154" cy="4232526"/>
            <a:chOff x="1621599" y="290878"/>
            <a:chExt cx="3696751" cy="6439021"/>
          </a:xfrm>
          <a:solidFill>
            <a:srgbClr val="38866A"/>
          </a:solidFill>
        </p:grpSpPr>
        <p:sp>
          <p:nvSpPr>
            <p:cNvPr id="13" name="形状 8"/>
            <p:cNvSpPr/>
            <p:nvPr/>
          </p:nvSpPr>
          <p:spPr>
            <a:xfrm rot="17893389" flipV="1">
              <a:off x="252235" y="1685653"/>
              <a:ext cx="6413610" cy="3674882"/>
            </a:xfrm>
            <a:prstGeom prst="swooshArrow">
              <a:avLst>
                <a:gd name="adj1" fmla="val 18690"/>
                <a:gd name="adj2" fmla="val 29712"/>
              </a:avLst>
            </a:prstGeom>
            <a:grpFill/>
            <a:ln>
              <a:solidFill>
                <a:schemeClr val="bg1"/>
              </a:solidFill>
            </a:ln>
            <a:effectLst>
              <a:outerShdw blurRad="50800" dist="38100" dir="5400000" algn="t" rotWithShape="0">
                <a:prstClr val="black">
                  <a:alpha val="40000"/>
                </a:prstClr>
              </a:outerShdw>
            </a:effectLst>
            <a:scene3d>
              <a:camera prst="orthographicFront">
                <a:rot lat="0" lon="0" rev="0"/>
              </a:camera>
              <a:lightRig rig="glow" dir="t">
                <a:rot lat="0" lon="0" rev="14100000"/>
              </a:lightRig>
            </a:scene3d>
            <a:sp3d prstMaterial="softEdge"/>
          </p:spPr>
          <p:style>
            <a:lnRef idx="2">
              <a:schemeClr val="accent1">
                <a:shade val="50000"/>
              </a:schemeClr>
            </a:lnRef>
            <a:fillRef idx="1">
              <a:schemeClr val="accent1"/>
            </a:fillRef>
            <a:effectRef idx="0">
              <a:schemeClr val="accent1"/>
            </a:effectRef>
            <a:fontRef idx="minor">
              <a:schemeClr val="lt1"/>
            </a:fontRef>
          </p:style>
        </p:sp>
        <p:sp>
          <p:nvSpPr>
            <p:cNvPr id="14" name="形状 9"/>
            <p:cNvSpPr/>
            <p:nvPr/>
          </p:nvSpPr>
          <p:spPr>
            <a:xfrm rot="17893389" flipV="1">
              <a:off x="274104" y="1660241"/>
              <a:ext cx="6413610" cy="3674883"/>
            </a:xfrm>
            <a:prstGeom prst="swooshArrow">
              <a:avLst>
                <a:gd name="adj1" fmla="val 18690"/>
                <a:gd name="adj2" fmla="val 29712"/>
              </a:avLst>
            </a:prstGeom>
            <a:grpFill/>
            <a:ln>
              <a:solidFill>
                <a:schemeClr val="bg1"/>
              </a:solidFill>
            </a:ln>
            <a:effectLst/>
            <a:scene3d>
              <a:camera prst="orthographicFront">
                <a:rot lat="0" lon="0" rev="0"/>
              </a:camera>
              <a:lightRig rig="contrasting" dir="t">
                <a:rot lat="0" lon="0" rev="1500000"/>
              </a:lightRig>
            </a:scene3d>
            <a:sp3d prstMaterial="metal"/>
          </p:spPr>
          <p:style>
            <a:lnRef idx="2">
              <a:schemeClr val="accent1">
                <a:shade val="50000"/>
              </a:schemeClr>
            </a:lnRef>
            <a:fillRef idx="1">
              <a:schemeClr val="accent1"/>
            </a:fillRef>
            <a:effectRef idx="0">
              <a:schemeClr val="accent1"/>
            </a:effectRef>
            <a:fontRef idx="minor">
              <a:schemeClr val="lt1"/>
            </a:fontRef>
          </p:style>
        </p:sp>
      </p:grpSp>
      <p:grpSp>
        <p:nvGrpSpPr>
          <p:cNvPr id="15" name="组合 10"/>
          <p:cNvGrpSpPr/>
          <p:nvPr/>
        </p:nvGrpSpPr>
        <p:grpSpPr>
          <a:xfrm rot="759888">
            <a:off x="3731380" y="1767488"/>
            <a:ext cx="1569632" cy="1661435"/>
            <a:chOff x="1621599" y="316289"/>
            <a:chExt cx="3679484" cy="6458998"/>
          </a:xfrm>
          <a:solidFill>
            <a:srgbClr val="38866A"/>
          </a:solidFill>
        </p:grpSpPr>
        <p:sp>
          <p:nvSpPr>
            <p:cNvPr id="16" name="形状 11"/>
            <p:cNvSpPr/>
            <p:nvPr/>
          </p:nvSpPr>
          <p:spPr>
            <a:xfrm rot="17893389" flipV="1">
              <a:off x="252235" y="1685653"/>
              <a:ext cx="6413610" cy="3674882"/>
            </a:xfrm>
            <a:prstGeom prst="swooshArrow">
              <a:avLst>
                <a:gd name="adj1" fmla="val 18690"/>
                <a:gd name="adj2" fmla="val 29712"/>
              </a:avLst>
            </a:prstGeom>
            <a:grpFill/>
            <a:ln>
              <a:solidFill>
                <a:schemeClr val="bg1"/>
              </a:solidFill>
            </a:ln>
            <a:effectLst>
              <a:outerShdw blurRad="50800" dist="38100" dir="5400000" algn="t" rotWithShape="0">
                <a:prstClr val="black">
                  <a:alpha val="40000"/>
                </a:prstClr>
              </a:outerShdw>
            </a:effectLst>
            <a:scene3d>
              <a:camera prst="orthographicFront">
                <a:rot lat="0" lon="0" rev="0"/>
              </a:camera>
              <a:lightRig rig="glow" dir="t">
                <a:rot lat="0" lon="0" rev="14100000"/>
              </a:lightRig>
            </a:scene3d>
            <a:sp3d prstMaterial="softEdge"/>
          </p:spPr>
          <p:style>
            <a:lnRef idx="2">
              <a:schemeClr val="accent1">
                <a:shade val="50000"/>
              </a:schemeClr>
            </a:lnRef>
            <a:fillRef idx="1">
              <a:schemeClr val="accent1"/>
            </a:fillRef>
            <a:effectRef idx="0">
              <a:schemeClr val="accent1"/>
            </a:effectRef>
            <a:fontRef idx="minor">
              <a:schemeClr val="lt1"/>
            </a:fontRef>
          </p:style>
        </p:sp>
        <p:sp>
          <p:nvSpPr>
            <p:cNvPr id="17" name="形状 12"/>
            <p:cNvSpPr/>
            <p:nvPr/>
          </p:nvSpPr>
          <p:spPr>
            <a:xfrm rot="17893389" flipV="1">
              <a:off x="256834" y="1731039"/>
              <a:ext cx="6413611" cy="3674886"/>
            </a:xfrm>
            <a:prstGeom prst="swooshArrow">
              <a:avLst>
                <a:gd name="adj1" fmla="val 18690"/>
                <a:gd name="adj2" fmla="val 29712"/>
              </a:avLst>
            </a:prstGeom>
            <a:grpFill/>
            <a:ln>
              <a:solidFill>
                <a:schemeClr val="bg1"/>
              </a:solidFill>
            </a:ln>
            <a:effectLst/>
            <a:scene3d>
              <a:camera prst="orthographicFront">
                <a:rot lat="0" lon="0" rev="0"/>
              </a:camera>
              <a:lightRig rig="contrasting" dir="t">
                <a:rot lat="0" lon="0" rev="1500000"/>
              </a:lightRig>
            </a:scene3d>
            <a:sp3d prstMaterial="metal"/>
          </p:spPr>
          <p:style>
            <a:lnRef idx="2">
              <a:schemeClr val="accent1">
                <a:shade val="50000"/>
              </a:schemeClr>
            </a:lnRef>
            <a:fillRef idx="1">
              <a:schemeClr val="accent1"/>
            </a:fillRef>
            <a:effectRef idx="0">
              <a:schemeClr val="accent1"/>
            </a:effectRef>
            <a:fontRef idx="minor">
              <a:schemeClr val="lt1"/>
            </a:fontRef>
          </p:style>
        </p:sp>
      </p:grpSp>
      <p:sp>
        <p:nvSpPr>
          <p:cNvPr id="18" name="矩形 19"/>
          <p:cNvSpPr/>
          <p:nvPr/>
        </p:nvSpPr>
        <p:spPr>
          <a:xfrm>
            <a:off x="6782793" y="4225887"/>
            <a:ext cx="3072408" cy="1682147"/>
          </a:xfrm>
          <a:custGeom>
            <a:avLst/>
            <a:gdLst>
              <a:gd name="connsiteX0" fmla="*/ 0 w 1374870"/>
              <a:gd name="connsiteY0" fmla="*/ 0 h 1513224"/>
              <a:gd name="connsiteX1" fmla="*/ 1374870 w 1374870"/>
              <a:gd name="connsiteY1" fmla="*/ 0 h 1513224"/>
              <a:gd name="connsiteX2" fmla="*/ 1374870 w 1374870"/>
              <a:gd name="connsiteY2" fmla="*/ 1513224 h 1513224"/>
              <a:gd name="connsiteX3" fmla="*/ 0 w 1374870"/>
              <a:gd name="connsiteY3" fmla="*/ 1513224 h 1513224"/>
              <a:gd name="connsiteX4" fmla="*/ 0 w 1374870"/>
              <a:gd name="connsiteY4" fmla="*/ 0 h 1513224"/>
              <a:gd name="connsiteX0-1" fmla="*/ 0 w 2520918"/>
              <a:gd name="connsiteY0-2" fmla="*/ 0 h 1537608"/>
              <a:gd name="connsiteX1-3" fmla="*/ 1374870 w 2520918"/>
              <a:gd name="connsiteY1-4" fmla="*/ 0 h 1537608"/>
              <a:gd name="connsiteX2-5" fmla="*/ 2520918 w 2520918"/>
              <a:gd name="connsiteY2-6" fmla="*/ 1537608 h 1537608"/>
              <a:gd name="connsiteX3-7" fmla="*/ 0 w 2520918"/>
              <a:gd name="connsiteY3-8" fmla="*/ 1513224 h 1537608"/>
              <a:gd name="connsiteX4-9" fmla="*/ 0 w 2520918"/>
              <a:gd name="connsiteY4-10" fmla="*/ 0 h 1537608"/>
              <a:gd name="connsiteX0-11" fmla="*/ 999744 w 3520662"/>
              <a:gd name="connsiteY0-12" fmla="*/ 0 h 1549800"/>
              <a:gd name="connsiteX1-13" fmla="*/ 2374614 w 3520662"/>
              <a:gd name="connsiteY1-14" fmla="*/ 0 h 1549800"/>
              <a:gd name="connsiteX2-15" fmla="*/ 3520662 w 3520662"/>
              <a:gd name="connsiteY2-16" fmla="*/ 1537608 h 1549800"/>
              <a:gd name="connsiteX3-17" fmla="*/ 0 w 3520662"/>
              <a:gd name="connsiteY3-18" fmla="*/ 1549800 h 1549800"/>
              <a:gd name="connsiteX4-19" fmla="*/ 999744 w 3520662"/>
              <a:gd name="connsiteY4-20" fmla="*/ 0 h 1549800"/>
              <a:gd name="connsiteX0-21" fmla="*/ 1276470 w 3520662"/>
              <a:gd name="connsiteY0-22" fmla="*/ 0 h 1573863"/>
              <a:gd name="connsiteX1-23" fmla="*/ 2374614 w 3520662"/>
              <a:gd name="connsiteY1-24" fmla="*/ 24063 h 1573863"/>
              <a:gd name="connsiteX2-25" fmla="*/ 3520662 w 3520662"/>
              <a:gd name="connsiteY2-26" fmla="*/ 1561671 h 1573863"/>
              <a:gd name="connsiteX3-27" fmla="*/ 0 w 3520662"/>
              <a:gd name="connsiteY3-28" fmla="*/ 1573863 h 1573863"/>
              <a:gd name="connsiteX4-29" fmla="*/ 1276470 w 3520662"/>
              <a:gd name="connsiteY4-30" fmla="*/ 0 h 1573863"/>
              <a:gd name="connsiteX0-31" fmla="*/ 1276470 w 3520662"/>
              <a:gd name="connsiteY0-32" fmla="*/ 84221 h 1658084"/>
              <a:gd name="connsiteX1-33" fmla="*/ 2061793 w 3520662"/>
              <a:gd name="connsiteY1-34" fmla="*/ 0 h 1658084"/>
              <a:gd name="connsiteX2-35" fmla="*/ 3520662 w 3520662"/>
              <a:gd name="connsiteY2-36" fmla="*/ 1645892 h 1658084"/>
              <a:gd name="connsiteX3-37" fmla="*/ 0 w 3520662"/>
              <a:gd name="connsiteY3-38" fmla="*/ 1658084 h 1658084"/>
              <a:gd name="connsiteX4-39" fmla="*/ 1276470 w 3520662"/>
              <a:gd name="connsiteY4-40" fmla="*/ 84221 h 1658084"/>
              <a:gd name="connsiteX0-41" fmla="*/ 1300534 w 3520662"/>
              <a:gd name="connsiteY0-42" fmla="*/ 0 h 1682147"/>
              <a:gd name="connsiteX1-43" fmla="*/ 2061793 w 3520662"/>
              <a:gd name="connsiteY1-44" fmla="*/ 24063 h 1682147"/>
              <a:gd name="connsiteX2-45" fmla="*/ 3520662 w 3520662"/>
              <a:gd name="connsiteY2-46" fmla="*/ 1669955 h 1682147"/>
              <a:gd name="connsiteX3-47" fmla="*/ 0 w 3520662"/>
              <a:gd name="connsiteY3-48" fmla="*/ 1682147 h 1682147"/>
              <a:gd name="connsiteX4-49" fmla="*/ 1300534 w 3520662"/>
              <a:gd name="connsiteY4-50" fmla="*/ 0 h 1682147"/>
              <a:gd name="connsiteX0-51" fmla="*/ 1300534 w 3171746"/>
              <a:gd name="connsiteY0-52" fmla="*/ 0 h 1682147"/>
              <a:gd name="connsiteX1-53" fmla="*/ 2061793 w 3171746"/>
              <a:gd name="connsiteY1-54" fmla="*/ 24063 h 1682147"/>
              <a:gd name="connsiteX2-55" fmla="*/ 3171746 w 3171746"/>
              <a:gd name="connsiteY2-56" fmla="*/ 1669955 h 1682147"/>
              <a:gd name="connsiteX3-57" fmla="*/ 0 w 3171746"/>
              <a:gd name="connsiteY3-58" fmla="*/ 1682147 h 1682147"/>
              <a:gd name="connsiteX4-59" fmla="*/ 1300534 w 3171746"/>
              <a:gd name="connsiteY4-60" fmla="*/ 0 h 1682147"/>
              <a:gd name="connsiteX0-61" fmla="*/ 1083965 w 2955177"/>
              <a:gd name="connsiteY0-62" fmla="*/ 0 h 1682147"/>
              <a:gd name="connsiteX1-63" fmla="*/ 1845224 w 2955177"/>
              <a:gd name="connsiteY1-64" fmla="*/ 24063 h 1682147"/>
              <a:gd name="connsiteX2-65" fmla="*/ 2955177 w 2955177"/>
              <a:gd name="connsiteY2-66" fmla="*/ 1669955 h 1682147"/>
              <a:gd name="connsiteX3-67" fmla="*/ 0 w 2955177"/>
              <a:gd name="connsiteY3-68" fmla="*/ 1682147 h 1682147"/>
              <a:gd name="connsiteX4-69" fmla="*/ 1083965 w 2955177"/>
              <a:gd name="connsiteY4-70" fmla="*/ 0 h 1682147"/>
              <a:gd name="connsiteX0-71" fmla="*/ 1083965 w 3072408"/>
              <a:gd name="connsiteY0-72" fmla="*/ 0 h 1682147"/>
              <a:gd name="connsiteX1-73" fmla="*/ 1845224 w 3072408"/>
              <a:gd name="connsiteY1-74" fmla="*/ 24063 h 1682147"/>
              <a:gd name="connsiteX2-75" fmla="*/ 3072408 w 3072408"/>
              <a:gd name="connsiteY2-76" fmla="*/ 1669955 h 1682147"/>
              <a:gd name="connsiteX3-77" fmla="*/ 0 w 3072408"/>
              <a:gd name="connsiteY3-78" fmla="*/ 1682147 h 1682147"/>
              <a:gd name="connsiteX4-79" fmla="*/ 1083965 w 3072408"/>
              <a:gd name="connsiteY4-80" fmla="*/ 0 h 1682147"/>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072408" h="1682147">
                <a:moveTo>
                  <a:pt x="1083965" y="0"/>
                </a:moveTo>
                <a:lnTo>
                  <a:pt x="1845224" y="24063"/>
                </a:lnTo>
                <a:lnTo>
                  <a:pt x="3072408" y="1669955"/>
                </a:lnTo>
                <a:lnTo>
                  <a:pt x="0" y="1682147"/>
                </a:lnTo>
                <a:lnTo>
                  <a:pt x="1083965" y="0"/>
                </a:lnTo>
                <a:close/>
              </a:path>
            </a:pathLst>
          </a:custGeom>
          <a:gradFill flip="none" rotWithShape="1">
            <a:gsLst>
              <a:gs pos="77000">
                <a:schemeClr val="bg1">
                  <a:alpha val="52000"/>
                </a:schemeClr>
              </a:gs>
              <a:gs pos="0">
                <a:srgbClr val="38866A"/>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nvGrpSpPr>
          <p:cNvPr id="19" name="组合 10"/>
          <p:cNvGrpSpPr/>
          <p:nvPr/>
        </p:nvGrpSpPr>
        <p:grpSpPr>
          <a:xfrm rot="2729759" flipV="1">
            <a:off x="3187161" y="2827139"/>
            <a:ext cx="855157" cy="1639254"/>
            <a:chOff x="1621599" y="283326"/>
            <a:chExt cx="3707839" cy="6446573"/>
          </a:xfrm>
          <a:solidFill>
            <a:srgbClr val="38866A"/>
          </a:solidFill>
        </p:grpSpPr>
        <p:sp>
          <p:nvSpPr>
            <p:cNvPr id="20" name="形状 11"/>
            <p:cNvSpPr/>
            <p:nvPr/>
          </p:nvSpPr>
          <p:spPr>
            <a:xfrm rot="17893389" flipV="1">
              <a:off x="252235" y="1685653"/>
              <a:ext cx="6413610" cy="3674882"/>
            </a:xfrm>
            <a:prstGeom prst="swooshArrow">
              <a:avLst>
                <a:gd name="adj1" fmla="val 18690"/>
                <a:gd name="adj2" fmla="val 29712"/>
              </a:avLst>
            </a:prstGeom>
            <a:grpFill/>
            <a:ln>
              <a:solidFill>
                <a:schemeClr val="bg1"/>
              </a:solidFill>
            </a:ln>
            <a:effectLst>
              <a:outerShdw blurRad="50800" dist="38100" dir="5400000" algn="t" rotWithShape="0">
                <a:prstClr val="black">
                  <a:alpha val="40000"/>
                </a:prstClr>
              </a:outerShdw>
            </a:effectLst>
            <a:scene3d>
              <a:camera prst="orthographicFront">
                <a:rot lat="0" lon="0" rev="0"/>
              </a:camera>
              <a:lightRig rig="glow" dir="t">
                <a:rot lat="0" lon="0" rev="14100000"/>
              </a:lightRig>
            </a:scene3d>
            <a:sp3d prstMaterial="softEdge"/>
          </p:spPr>
          <p:style>
            <a:lnRef idx="2">
              <a:schemeClr val="accent1">
                <a:shade val="50000"/>
              </a:schemeClr>
            </a:lnRef>
            <a:fillRef idx="1">
              <a:schemeClr val="accent1"/>
            </a:fillRef>
            <a:effectRef idx="0">
              <a:schemeClr val="accent1"/>
            </a:effectRef>
            <a:fontRef idx="minor">
              <a:schemeClr val="lt1"/>
            </a:fontRef>
          </p:style>
        </p:sp>
        <p:sp>
          <p:nvSpPr>
            <p:cNvPr id="21" name="形状 12"/>
            <p:cNvSpPr/>
            <p:nvPr/>
          </p:nvSpPr>
          <p:spPr>
            <a:xfrm rot="17893389" flipV="1">
              <a:off x="285190" y="1652688"/>
              <a:ext cx="6413610" cy="3674886"/>
            </a:xfrm>
            <a:prstGeom prst="swooshArrow">
              <a:avLst>
                <a:gd name="adj1" fmla="val 18690"/>
                <a:gd name="adj2" fmla="val 29712"/>
              </a:avLst>
            </a:prstGeom>
            <a:grpFill/>
            <a:ln>
              <a:solidFill>
                <a:schemeClr val="bg1"/>
              </a:solidFill>
            </a:ln>
            <a:effectLst/>
            <a:scene3d>
              <a:camera prst="orthographicFront">
                <a:rot lat="0" lon="0" rev="0"/>
              </a:camera>
              <a:lightRig rig="contrasting" dir="t">
                <a:rot lat="0" lon="0" rev="1500000"/>
              </a:lightRig>
            </a:scene3d>
            <a:sp3d prstMaterial="metal"/>
          </p:spPr>
          <p:style>
            <a:lnRef idx="2">
              <a:schemeClr val="accent1">
                <a:shade val="50000"/>
              </a:schemeClr>
            </a:lnRef>
            <a:fillRef idx="1">
              <a:schemeClr val="accent1"/>
            </a:fillRef>
            <a:effectRef idx="0">
              <a:schemeClr val="accent1"/>
            </a:effectRef>
            <a:fontRef idx="minor">
              <a:schemeClr val="lt1"/>
            </a:fontRef>
          </p:style>
        </p:sp>
      </p:grpSp>
      <p:grpSp>
        <p:nvGrpSpPr>
          <p:cNvPr id="22" name="组合 21"/>
          <p:cNvGrpSpPr/>
          <p:nvPr/>
        </p:nvGrpSpPr>
        <p:grpSpPr>
          <a:xfrm>
            <a:off x="7783184" y="3589086"/>
            <a:ext cx="939906" cy="939909"/>
            <a:chOff x="3133055" y="1546405"/>
            <a:chExt cx="1559482" cy="1559485"/>
          </a:xfrm>
          <a:solidFill>
            <a:srgbClr val="38866A"/>
          </a:solidFill>
          <a:effectLst>
            <a:outerShdw blurRad="50800" dist="50800" dir="5400000" algn="ctr" rotWithShape="0">
              <a:schemeClr val="bg1">
                <a:lumMod val="50000"/>
              </a:schemeClr>
            </a:outerShdw>
          </a:effectLst>
        </p:grpSpPr>
        <p:sp>
          <p:nvSpPr>
            <p:cNvPr id="23" name="椭圆 22"/>
            <p:cNvSpPr/>
            <p:nvPr/>
          </p:nvSpPr>
          <p:spPr bwMode="auto">
            <a:xfrm rot="1267204">
              <a:off x="3133055" y="1546405"/>
              <a:ext cx="1559482" cy="1559485"/>
            </a:xfrm>
            <a:prstGeom prst="ellipse">
              <a:avLst/>
            </a:prstGeom>
            <a:grpFill/>
            <a:ln w="6350">
              <a:solidFill>
                <a:schemeClr val="bg1"/>
              </a:solidFill>
            </a:ln>
            <a:effectLst>
              <a:outerShdw blurRad="50800" dist="38100" dir="5400000" algn="t" rotWithShape="0">
                <a:schemeClr val="bg1">
                  <a:lumMod val="50000"/>
                  <a:alpha val="6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4" name="椭圆 23"/>
            <p:cNvSpPr/>
            <p:nvPr/>
          </p:nvSpPr>
          <p:spPr bwMode="auto">
            <a:xfrm rot="2140418">
              <a:off x="3352291" y="1614365"/>
              <a:ext cx="1284785" cy="1178045"/>
            </a:xfrm>
            <a:prstGeom prst="ellips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5" name="椭圆 24"/>
            <p:cNvSpPr/>
            <p:nvPr/>
          </p:nvSpPr>
          <p:spPr>
            <a:xfrm>
              <a:off x="3368807" y="2200788"/>
              <a:ext cx="1109764" cy="81482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rot="5107820">
              <a:off x="3026358" y="1927489"/>
              <a:ext cx="1109764" cy="81482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7" name="组合 43"/>
          <p:cNvGrpSpPr/>
          <p:nvPr/>
        </p:nvGrpSpPr>
        <p:grpSpPr>
          <a:xfrm>
            <a:off x="3183964" y="4664433"/>
            <a:ext cx="804485" cy="804487"/>
            <a:chOff x="3133055" y="1546405"/>
            <a:chExt cx="1559482" cy="1559485"/>
          </a:xfrm>
          <a:solidFill>
            <a:srgbClr val="4BB38E"/>
          </a:solidFill>
          <a:effectLst>
            <a:outerShdw blurRad="50800" dist="50800" dir="5400000" algn="ctr" rotWithShape="0">
              <a:schemeClr val="bg1">
                <a:lumMod val="50000"/>
              </a:schemeClr>
            </a:outerShdw>
          </a:effectLst>
        </p:grpSpPr>
        <p:sp>
          <p:nvSpPr>
            <p:cNvPr id="28" name="椭圆 45"/>
            <p:cNvSpPr/>
            <p:nvPr/>
          </p:nvSpPr>
          <p:spPr bwMode="auto">
            <a:xfrm rot="1267204">
              <a:off x="3133055" y="1546405"/>
              <a:ext cx="1559482" cy="1559485"/>
            </a:xfrm>
            <a:prstGeom prst="ellipse">
              <a:avLst/>
            </a:prstGeom>
            <a:grpFill/>
            <a:ln w="6350">
              <a:solidFill>
                <a:schemeClr val="bg1"/>
              </a:solidFill>
            </a:ln>
            <a:effectLst>
              <a:outerShdw blurRad="50800" dist="38100" dir="5400000" algn="t" rotWithShape="0">
                <a:schemeClr val="bg1">
                  <a:lumMod val="50000"/>
                  <a:alpha val="6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9" name="椭圆 46"/>
            <p:cNvSpPr/>
            <p:nvPr/>
          </p:nvSpPr>
          <p:spPr bwMode="auto">
            <a:xfrm rot="2140418">
              <a:off x="3352291" y="1614365"/>
              <a:ext cx="1284785" cy="1178045"/>
            </a:xfrm>
            <a:prstGeom prst="ellips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0" name="椭圆 47"/>
            <p:cNvSpPr/>
            <p:nvPr/>
          </p:nvSpPr>
          <p:spPr>
            <a:xfrm>
              <a:off x="3368807" y="2200788"/>
              <a:ext cx="1109764" cy="81482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48"/>
            <p:cNvSpPr/>
            <p:nvPr/>
          </p:nvSpPr>
          <p:spPr>
            <a:xfrm rot="5107820">
              <a:off x="3026358" y="1927489"/>
              <a:ext cx="1109764" cy="81482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2" name="组合 52"/>
          <p:cNvGrpSpPr/>
          <p:nvPr/>
        </p:nvGrpSpPr>
        <p:grpSpPr>
          <a:xfrm>
            <a:off x="2353380" y="1765882"/>
            <a:ext cx="1282003" cy="1282005"/>
            <a:chOff x="3133055" y="1546405"/>
            <a:chExt cx="1559482" cy="1559485"/>
          </a:xfrm>
          <a:solidFill>
            <a:srgbClr val="9EB1B4"/>
          </a:solidFill>
        </p:grpSpPr>
        <p:sp>
          <p:nvSpPr>
            <p:cNvPr id="33" name="椭圆 54"/>
            <p:cNvSpPr/>
            <p:nvPr/>
          </p:nvSpPr>
          <p:spPr bwMode="auto">
            <a:xfrm rot="1267204">
              <a:off x="3133055" y="1546405"/>
              <a:ext cx="1559482" cy="1559485"/>
            </a:xfrm>
            <a:prstGeom prst="ellipse">
              <a:avLst/>
            </a:prstGeom>
            <a:solidFill>
              <a:srgbClr val="38866A"/>
            </a:solidFill>
            <a:ln w="6350">
              <a:solidFill>
                <a:schemeClr val="accent3"/>
              </a:solidFill>
            </a:ln>
            <a:effectLst>
              <a:outerShdw blurRad="50800" dist="38100" dir="5400000" algn="t" rotWithShape="0">
                <a:schemeClr val="bg1">
                  <a:lumMod val="50000"/>
                  <a:alpha val="57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4" name="椭圆 55"/>
            <p:cNvSpPr/>
            <p:nvPr/>
          </p:nvSpPr>
          <p:spPr bwMode="auto">
            <a:xfrm rot="2140418">
              <a:off x="3352291" y="1614365"/>
              <a:ext cx="1284785" cy="1178045"/>
            </a:xfrm>
            <a:prstGeom prst="ellipse">
              <a:avLst/>
            </a:prstGeom>
            <a:solidFill>
              <a:srgbClr val="38866A"/>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5" name="椭圆 56"/>
            <p:cNvSpPr/>
            <p:nvPr/>
          </p:nvSpPr>
          <p:spPr>
            <a:xfrm>
              <a:off x="3384592" y="2218024"/>
              <a:ext cx="1092648" cy="816791"/>
            </a:xfrm>
            <a:prstGeom prst="ellipse">
              <a:avLst/>
            </a:prstGeom>
            <a:solidFill>
              <a:srgbClr val="3886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57"/>
            <p:cNvSpPr/>
            <p:nvPr/>
          </p:nvSpPr>
          <p:spPr>
            <a:xfrm rot="5400000">
              <a:off x="3084553" y="1931415"/>
              <a:ext cx="1092649" cy="816791"/>
            </a:xfrm>
            <a:prstGeom prst="ellipse">
              <a:avLst/>
            </a:prstGeom>
            <a:solidFill>
              <a:srgbClr val="3886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7" name="Freeform 30"/>
          <p:cNvSpPr>
            <a:spLocks noChangeArrowheads="1"/>
          </p:cNvSpPr>
          <p:nvPr/>
        </p:nvSpPr>
        <p:spPr bwMode="auto">
          <a:xfrm rot="19105918">
            <a:off x="3419718" y="4866460"/>
            <a:ext cx="391344" cy="370564"/>
          </a:xfrm>
          <a:custGeom>
            <a:avLst/>
            <a:gdLst>
              <a:gd name="T0" fmla="*/ 133 w 498"/>
              <a:gd name="T1" fmla="*/ 469 h 470"/>
              <a:gd name="T2" fmla="*/ 133 w 498"/>
              <a:gd name="T3" fmla="*/ 469 h 470"/>
              <a:gd name="T4" fmla="*/ 186 w 498"/>
              <a:gd name="T5" fmla="*/ 469 h 470"/>
              <a:gd name="T6" fmla="*/ 293 w 498"/>
              <a:gd name="T7" fmla="*/ 265 h 470"/>
              <a:gd name="T8" fmla="*/ 426 w 498"/>
              <a:gd name="T9" fmla="*/ 265 h 470"/>
              <a:gd name="T10" fmla="*/ 497 w 498"/>
              <a:gd name="T11" fmla="*/ 230 h 470"/>
              <a:gd name="T12" fmla="*/ 426 w 498"/>
              <a:gd name="T13" fmla="*/ 195 h 470"/>
              <a:gd name="T14" fmla="*/ 293 w 498"/>
              <a:gd name="T15" fmla="*/ 195 h 470"/>
              <a:gd name="T16" fmla="*/ 186 w 498"/>
              <a:gd name="T17" fmla="*/ 0 h 470"/>
              <a:gd name="T18" fmla="*/ 133 w 498"/>
              <a:gd name="T19" fmla="*/ 0 h 470"/>
              <a:gd name="T20" fmla="*/ 195 w 498"/>
              <a:gd name="T21" fmla="*/ 195 h 470"/>
              <a:gd name="T22" fmla="*/ 107 w 498"/>
              <a:gd name="T23" fmla="*/ 195 h 470"/>
              <a:gd name="T24" fmla="*/ 53 w 498"/>
              <a:gd name="T25" fmla="*/ 150 h 470"/>
              <a:gd name="T26" fmla="*/ 0 w 498"/>
              <a:gd name="T27" fmla="*/ 150 h 470"/>
              <a:gd name="T28" fmla="*/ 36 w 498"/>
              <a:gd name="T29" fmla="*/ 230 h 470"/>
              <a:gd name="T30" fmla="*/ 0 w 498"/>
              <a:gd name="T31" fmla="*/ 319 h 470"/>
              <a:gd name="T32" fmla="*/ 53 w 498"/>
              <a:gd name="T33" fmla="*/ 319 h 470"/>
              <a:gd name="T34" fmla="*/ 107 w 498"/>
              <a:gd name="T35" fmla="*/ 265 h 470"/>
              <a:gd name="T36" fmla="*/ 195 w 498"/>
              <a:gd name="T37" fmla="*/ 265 h 470"/>
              <a:gd name="T38" fmla="*/ 133 w 498"/>
              <a:gd name="T39" fmla="*/ 469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8" h="470">
                <a:moveTo>
                  <a:pt x="133" y="469"/>
                </a:moveTo>
                <a:lnTo>
                  <a:pt x="133" y="469"/>
                </a:lnTo>
                <a:cubicBezTo>
                  <a:pt x="186" y="469"/>
                  <a:pt x="186" y="469"/>
                  <a:pt x="186" y="469"/>
                </a:cubicBezTo>
                <a:cubicBezTo>
                  <a:pt x="293" y="265"/>
                  <a:pt x="293" y="265"/>
                  <a:pt x="293" y="265"/>
                </a:cubicBezTo>
                <a:cubicBezTo>
                  <a:pt x="426" y="265"/>
                  <a:pt x="426" y="265"/>
                  <a:pt x="426" y="265"/>
                </a:cubicBezTo>
                <a:cubicBezTo>
                  <a:pt x="426" y="265"/>
                  <a:pt x="497" y="265"/>
                  <a:pt x="497" y="230"/>
                </a:cubicBezTo>
                <a:cubicBezTo>
                  <a:pt x="497" y="195"/>
                  <a:pt x="426" y="195"/>
                  <a:pt x="426" y="195"/>
                </a:cubicBezTo>
                <a:cubicBezTo>
                  <a:pt x="293" y="195"/>
                  <a:pt x="293" y="195"/>
                  <a:pt x="293" y="195"/>
                </a:cubicBezTo>
                <a:cubicBezTo>
                  <a:pt x="186" y="0"/>
                  <a:pt x="186" y="0"/>
                  <a:pt x="186" y="0"/>
                </a:cubicBezTo>
                <a:cubicBezTo>
                  <a:pt x="133" y="0"/>
                  <a:pt x="133" y="0"/>
                  <a:pt x="133" y="0"/>
                </a:cubicBezTo>
                <a:cubicBezTo>
                  <a:pt x="195" y="195"/>
                  <a:pt x="195" y="195"/>
                  <a:pt x="195" y="195"/>
                </a:cubicBezTo>
                <a:cubicBezTo>
                  <a:pt x="107" y="195"/>
                  <a:pt x="107" y="195"/>
                  <a:pt x="107" y="195"/>
                </a:cubicBezTo>
                <a:cubicBezTo>
                  <a:pt x="53" y="150"/>
                  <a:pt x="53" y="150"/>
                  <a:pt x="53" y="150"/>
                </a:cubicBezTo>
                <a:cubicBezTo>
                  <a:pt x="0" y="150"/>
                  <a:pt x="0" y="150"/>
                  <a:pt x="0" y="150"/>
                </a:cubicBezTo>
                <a:cubicBezTo>
                  <a:pt x="36" y="230"/>
                  <a:pt x="36" y="230"/>
                  <a:pt x="36" y="230"/>
                </a:cubicBezTo>
                <a:cubicBezTo>
                  <a:pt x="0" y="319"/>
                  <a:pt x="0" y="319"/>
                  <a:pt x="0" y="319"/>
                </a:cubicBezTo>
                <a:cubicBezTo>
                  <a:pt x="53" y="319"/>
                  <a:pt x="53" y="319"/>
                  <a:pt x="53" y="319"/>
                </a:cubicBezTo>
                <a:cubicBezTo>
                  <a:pt x="107" y="265"/>
                  <a:pt x="107" y="265"/>
                  <a:pt x="107" y="265"/>
                </a:cubicBezTo>
                <a:cubicBezTo>
                  <a:pt x="195" y="265"/>
                  <a:pt x="195" y="265"/>
                  <a:pt x="195" y="265"/>
                </a:cubicBezTo>
                <a:lnTo>
                  <a:pt x="133" y="469"/>
                </a:lnTo>
              </a:path>
            </a:pathLst>
          </a:custGeom>
          <a:solidFill>
            <a:schemeClr val="bg1"/>
          </a:solidFill>
          <a:ln>
            <a:noFill/>
          </a:ln>
          <a:effectLst/>
        </p:spPr>
        <p:txBody>
          <a:bodyPr wrap="none" anchor="ctr"/>
          <a:lstStyle/>
          <a:p>
            <a:endParaRPr lang="en-US" sz="900"/>
          </a:p>
        </p:txBody>
      </p:sp>
      <p:sp>
        <p:nvSpPr>
          <p:cNvPr id="38" name="Freeform 102"/>
          <p:cNvSpPr>
            <a:spLocks noChangeArrowheads="1"/>
          </p:cNvSpPr>
          <p:nvPr/>
        </p:nvSpPr>
        <p:spPr bwMode="auto">
          <a:xfrm>
            <a:off x="8063337" y="3875498"/>
            <a:ext cx="391344" cy="349782"/>
          </a:xfrm>
          <a:custGeom>
            <a:avLst/>
            <a:gdLst>
              <a:gd name="T0" fmla="*/ 80 w 498"/>
              <a:gd name="T1" fmla="*/ 151 h 445"/>
              <a:gd name="T2" fmla="*/ 80 w 498"/>
              <a:gd name="T3" fmla="*/ 151 h 445"/>
              <a:gd name="T4" fmla="*/ 142 w 498"/>
              <a:gd name="T5" fmla="*/ 169 h 445"/>
              <a:gd name="T6" fmla="*/ 151 w 498"/>
              <a:gd name="T7" fmla="*/ 169 h 445"/>
              <a:gd name="T8" fmla="*/ 195 w 498"/>
              <a:gd name="T9" fmla="*/ 134 h 445"/>
              <a:gd name="T10" fmla="*/ 195 w 498"/>
              <a:gd name="T11" fmla="*/ 125 h 445"/>
              <a:gd name="T12" fmla="*/ 178 w 498"/>
              <a:gd name="T13" fmla="*/ 107 h 445"/>
              <a:gd name="T14" fmla="*/ 275 w 498"/>
              <a:gd name="T15" fmla="*/ 10 h 445"/>
              <a:gd name="T16" fmla="*/ 195 w 498"/>
              <a:gd name="T17" fmla="*/ 0 h 445"/>
              <a:gd name="T18" fmla="*/ 107 w 498"/>
              <a:gd name="T19" fmla="*/ 54 h 445"/>
              <a:gd name="T20" fmla="*/ 72 w 498"/>
              <a:gd name="T21" fmla="*/ 81 h 445"/>
              <a:gd name="T22" fmla="*/ 53 w 498"/>
              <a:gd name="T23" fmla="*/ 116 h 445"/>
              <a:gd name="T24" fmla="*/ 18 w 498"/>
              <a:gd name="T25" fmla="*/ 125 h 445"/>
              <a:gd name="T26" fmla="*/ 0 w 498"/>
              <a:gd name="T27" fmla="*/ 143 h 445"/>
              <a:gd name="T28" fmla="*/ 0 w 498"/>
              <a:gd name="T29" fmla="*/ 151 h 445"/>
              <a:gd name="T30" fmla="*/ 36 w 498"/>
              <a:gd name="T31" fmla="*/ 187 h 445"/>
              <a:gd name="T32" fmla="*/ 53 w 498"/>
              <a:gd name="T33" fmla="*/ 196 h 445"/>
              <a:gd name="T34" fmla="*/ 72 w 498"/>
              <a:gd name="T35" fmla="*/ 178 h 445"/>
              <a:gd name="T36" fmla="*/ 80 w 498"/>
              <a:gd name="T37" fmla="*/ 151 h 445"/>
              <a:gd name="T38" fmla="*/ 222 w 498"/>
              <a:gd name="T39" fmla="*/ 160 h 445"/>
              <a:gd name="T40" fmla="*/ 222 w 498"/>
              <a:gd name="T41" fmla="*/ 160 h 445"/>
              <a:gd name="T42" fmla="*/ 213 w 498"/>
              <a:gd name="T43" fmla="*/ 160 h 445"/>
              <a:gd name="T44" fmla="*/ 178 w 498"/>
              <a:gd name="T45" fmla="*/ 187 h 445"/>
              <a:gd name="T46" fmla="*/ 169 w 498"/>
              <a:gd name="T47" fmla="*/ 204 h 445"/>
              <a:gd name="T48" fmla="*/ 381 w 498"/>
              <a:gd name="T49" fmla="*/ 435 h 445"/>
              <a:gd name="T50" fmla="*/ 399 w 498"/>
              <a:gd name="T51" fmla="*/ 435 h 445"/>
              <a:gd name="T52" fmla="*/ 426 w 498"/>
              <a:gd name="T53" fmla="*/ 417 h 445"/>
              <a:gd name="T54" fmla="*/ 426 w 498"/>
              <a:gd name="T55" fmla="*/ 400 h 445"/>
              <a:gd name="T56" fmla="*/ 222 w 498"/>
              <a:gd name="T57" fmla="*/ 160 h 445"/>
              <a:gd name="T58" fmla="*/ 497 w 498"/>
              <a:gd name="T59" fmla="*/ 63 h 445"/>
              <a:gd name="T60" fmla="*/ 497 w 498"/>
              <a:gd name="T61" fmla="*/ 63 h 445"/>
              <a:gd name="T62" fmla="*/ 479 w 498"/>
              <a:gd name="T63" fmla="*/ 54 h 445"/>
              <a:gd name="T64" fmla="*/ 461 w 498"/>
              <a:gd name="T65" fmla="*/ 89 h 445"/>
              <a:gd name="T66" fmla="*/ 408 w 498"/>
              <a:gd name="T67" fmla="*/ 107 h 445"/>
              <a:gd name="T68" fmla="*/ 399 w 498"/>
              <a:gd name="T69" fmla="*/ 63 h 445"/>
              <a:gd name="T70" fmla="*/ 417 w 498"/>
              <a:gd name="T71" fmla="*/ 19 h 445"/>
              <a:gd name="T72" fmla="*/ 408 w 498"/>
              <a:gd name="T73" fmla="*/ 10 h 445"/>
              <a:gd name="T74" fmla="*/ 337 w 498"/>
              <a:gd name="T75" fmla="*/ 72 h 445"/>
              <a:gd name="T76" fmla="*/ 319 w 498"/>
              <a:gd name="T77" fmla="*/ 151 h 445"/>
              <a:gd name="T78" fmla="*/ 284 w 498"/>
              <a:gd name="T79" fmla="*/ 187 h 445"/>
              <a:gd name="T80" fmla="*/ 319 w 498"/>
              <a:gd name="T81" fmla="*/ 231 h 445"/>
              <a:gd name="T82" fmla="*/ 364 w 498"/>
              <a:gd name="T83" fmla="*/ 187 h 445"/>
              <a:gd name="T84" fmla="*/ 408 w 498"/>
              <a:gd name="T85" fmla="*/ 178 h 445"/>
              <a:gd name="T86" fmla="*/ 488 w 498"/>
              <a:gd name="T87" fmla="*/ 143 h 445"/>
              <a:gd name="T88" fmla="*/ 497 w 498"/>
              <a:gd name="T89" fmla="*/ 63 h 445"/>
              <a:gd name="T90" fmla="*/ 72 w 498"/>
              <a:gd name="T91" fmla="*/ 400 h 445"/>
              <a:gd name="T92" fmla="*/ 72 w 498"/>
              <a:gd name="T93" fmla="*/ 400 h 445"/>
              <a:gd name="T94" fmla="*/ 72 w 498"/>
              <a:gd name="T95" fmla="*/ 417 h 445"/>
              <a:gd name="T96" fmla="*/ 89 w 498"/>
              <a:gd name="T97" fmla="*/ 444 h 445"/>
              <a:gd name="T98" fmla="*/ 107 w 498"/>
              <a:gd name="T99" fmla="*/ 435 h 445"/>
              <a:gd name="T100" fmla="*/ 231 w 498"/>
              <a:gd name="T101" fmla="*/ 320 h 445"/>
              <a:gd name="T102" fmla="*/ 195 w 498"/>
              <a:gd name="T103" fmla="*/ 275 h 445"/>
              <a:gd name="T104" fmla="*/ 72 w 498"/>
              <a:gd name="T105" fmla="*/ 400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98" h="445">
                <a:moveTo>
                  <a:pt x="80" y="151"/>
                </a:moveTo>
                <a:lnTo>
                  <a:pt x="80" y="151"/>
                </a:lnTo>
                <a:cubicBezTo>
                  <a:pt x="97" y="134"/>
                  <a:pt x="116" y="143"/>
                  <a:pt x="142" y="169"/>
                </a:cubicBezTo>
                <a:cubicBezTo>
                  <a:pt x="151" y="178"/>
                  <a:pt x="151" y="169"/>
                  <a:pt x="151" y="169"/>
                </a:cubicBezTo>
                <a:cubicBezTo>
                  <a:pt x="160" y="169"/>
                  <a:pt x="186" y="134"/>
                  <a:pt x="195" y="134"/>
                </a:cubicBezTo>
                <a:cubicBezTo>
                  <a:pt x="195" y="134"/>
                  <a:pt x="195" y="134"/>
                  <a:pt x="195" y="125"/>
                </a:cubicBezTo>
                <a:cubicBezTo>
                  <a:pt x="186" y="125"/>
                  <a:pt x="178" y="116"/>
                  <a:pt x="178" y="107"/>
                </a:cubicBezTo>
                <a:cubicBezTo>
                  <a:pt x="133" y="45"/>
                  <a:pt x="301" y="10"/>
                  <a:pt x="275" y="10"/>
                </a:cubicBezTo>
                <a:cubicBezTo>
                  <a:pt x="257" y="0"/>
                  <a:pt x="204" y="0"/>
                  <a:pt x="195" y="0"/>
                </a:cubicBezTo>
                <a:cubicBezTo>
                  <a:pt x="169" y="10"/>
                  <a:pt x="125" y="36"/>
                  <a:pt x="107" y="54"/>
                </a:cubicBezTo>
                <a:cubicBezTo>
                  <a:pt x="80" y="72"/>
                  <a:pt x="72" y="81"/>
                  <a:pt x="72" y="81"/>
                </a:cubicBezTo>
                <a:cubicBezTo>
                  <a:pt x="62" y="89"/>
                  <a:pt x="72" y="107"/>
                  <a:pt x="53" y="116"/>
                </a:cubicBezTo>
                <a:cubicBezTo>
                  <a:pt x="36" y="125"/>
                  <a:pt x="27" y="116"/>
                  <a:pt x="18" y="125"/>
                </a:cubicBezTo>
                <a:cubicBezTo>
                  <a:pt x="18" y="134"/>
                  <a:pt x="9" y="134"/>
                  <a:pt x="0" y="143"/>
                </a:cubicBezTo>
                <a:lnTo>
                  <a:pt x="0" y="151"/>
                </a:lnTo>
                <a:lnTo>
                  <a:pt x="36" y="187"/>
                </a:lnTo>
                <a:cubicBezTo>
                  <a:pt x="36" y="196"/>
                  <a:pt x="44" y="196"/>
                  <a:pt x="53" y="196"/>
                </a:cubicBezTo>
                <a:cubicBezTo>
                  <a:pt x="53" y="187"/>
                  <a:pt x="62" y="178"/>
                  <a:pt x="72" y="178"/>
                </a:cubicBezTo>
                <a:cubicBezTo>
                  <a:pt x="72" y="178"/>
                  <a:pt x="72" y="151"/>
                  <a:pt x="80" y="151"/>
                </a:cubicBezTo>
                <a:close/>
                <a:moveTo>
                  <a:pt x="222" y="160"/>
                </a:moveTo>
                <a:lnTo>
                  <a:pt x="222" y="160"/>
                </a:lnTo>
                <a:cubicBezTo>
                  <a:pt x="213" y="160"/>
                  <a:pt x="213" y="160"/>
                  <a:pt x="213" y="160"/>
                </a:cubicBezTo>
                <a:cubicBezTo>
                  <a:pt x="178" y="187"/>
                  <a:pt x="178" y="187"/>
                  <a:pt x="178" y="187"/>
                </a:cubicBezTo>
                <a:cubicBezTo>
                  <a:pt x="169" y="196"/>
                  <a:pt x="169" y="196"/>
                  <a:pt x="169" y="204"/>
                </a:cubicBezTo>
                <a:cubicBezTo>
                  <a:pt x="381" y="435"/>
                  <a:pt x="381" y="435"/>
                  <a:pt x="381" y="435"/>
                </a:cubicBezTo>
                <a:cubicBezTo>
                  <a:pt x="381" y="444"/>
                  <a:pt x="391" y="444"/>
                  <a:pt x="399" y="435"/>
                </a:cubicBezTo>
                <a:cubicBezTo>
                  <a:pt x="426" y="417"/>
                  <a:pt x="426" y="417"/>
                  <a:pt x="426" y="417"/>
                </a:cubicBezTo>
                <a:cubicBezTo>
                  <a:pt x="426" y="408"/>
                  <a:pt x="426" y="400"/>
                  <a:pt x="426" y="400"/>
                </a:cubicBezTo>
                <a:lnTo>
                  <a:pt x="222" y="160"/>
                </a:lnTo>
                <a:close/>
                <a:moveTo>
                  <a:pt x="497" y="63"/>
                </a:moveTo>
                <a:lnTo>
                  <a:pt x="497" y="63"/>
                </a:lnTo>
                <a:cubicBezTo>
                  <a:pt x="488" y="45"/>
                  <a:pt x="488" y="54"/>
                  <a:pt x="479" y="54"/>
                </a:cubicBezTo>
                <a:cubicBezTo>
                  <a:pt x="479" y="63"/>
                  <a:pt x="461" y="81"/>
                  <a:pt x="461" y="89"/>
                </a:cubicBezTo>
                <a:cubicBezTo>
                  <a:pt x="452" y="107"/>
                  <a:pt x="435" y="125"/>
                  <a:pt x="408" y="107"/>
                </a:cubicBezTo>
                <a:cubicBezTo>
                  <a:pt x="381" y="81"/>
                  <a:pt x="391" y="72"/>
                  <a:pt x="399" y="63"/>
                </a:cubicBezTo>
                <a:cubicBezTo>
                  <a:pt x="399" y="54"/>
                  <a:pt x="417" y="28"/>
                  <a:pt x="417" y="19"/>
                </a:cubicBezTo>
                <a:cubicBezTo>
                  <a:pt x="426" y="19"/>
                  <a:pt x="417" y="10"/>
                  <a:pt x="408" y="10"/>
                </a:cubicBezTo>
                <a:cubicBezTo>
                  <a:pt x="399" y="19"/>
                  <a:pt x="346" y="36"/>
                  <a:pt x="337" y="72"/>
                </a:cubicBezTo>
                <a:cubicBezTo>
                  <a:pt x="328" y="98"/>
                  <a:pt x="346" y="125"/>
                  <a:pt x="319" y="151"/>
                </a:cubicBezTo>
                <a:cubicBezTo>
                  <a:pt x="284" y="187"/>
                  <a:pt x="284" y="187"/>
                  <a:pt x="284" y="187"/>
                </a:cubicBezTo>
                <a:cubicBezTo>
                  <a:pt x="319" y="231"/>
                  <a:pt x="319" y="231"/>
                  <a:pt x="319" y="231"/>
                </a:cubicBezTo>
                <a:cubicBezTo>
                  <a:pt x="364" y="187"/>
                  <a:pt x="364" y="187"/>
                  <a:pt x="364" y="187"/>
                </a:cubicBezTo>
                <a:cubicBezTo>
                  <a:pt x="372" y="178"/>
                  <a:pt x="391" y="169"/>
                  <a:pt x="408" y="178"/>
                </a:cubicBezTo>
                <a:cubicBezTo>
                  <a:pt x="452" y="187"/>
                  <a:pt x="470" y="169"/>
                  <a:pt x="488" y="143"/>
                </a:cubicBezTo>
                <a:cubicBezTo>
                  <a:pt x="497" y="116"/>
                  <a:pt x="497" y="72"/>
                  <a:pt x="497" y="63"/>
                </a:cubicBezTo>
                <a:close/>
                <a:moveTo>
                  <a:pt x="72" y="400"/>
                </a:moveTo>
                <a:lnTo>
                  <a:pt x="72" y="400"/>
                </a:lnTo>
                <a:cubicBezTo>
                  <a:pt x="62" y="408"/>
                  <a:pt x="62" y="417"/>
                  <a:pt x="72" y="417"/>
                </a:cubicBezTo>
                <a:cubicBezTo>
                  <a:pt x="89" y="444"/>
                  <a:pt x="89" y="444"/>
                  <a:pt x="89" y="444"/>
                </a:cubicBezTo>
                <a:cubicBezTo>
                  <a:pt x="97" y="444"/>
                  <a:pt x="107" y="444"/>
                  <a:pt x="107" y="435"/>
                </a:cubicBezTo>
                <a:cubicBezTo>
                  <a:pt x="231" y="320"/>
                  <a:pt x="231" y="320"/>
                  <a:pt x="231" y="320"/>
                </a:cubicBezTo>
                <a:cubicBezTo>
                  <a:pt x="195" y="275"/>
                  <a:pt x="195" y="275"/>
                  <a:pt x="195" y="275"/>
                </a:cubicBezTo>
                <a:lnTo>
                  <a:pt x="72" y="400"/>
                </a:lnTo>
                <a:close/>
              </a:path>
            </a:pathLst>
          </a:custGeom>
          <a:solidFill>
            <a:schemeClr val="bg1"/>
          </a:solidFill>
          <a:ln>
            <a:noFill/>
          </a:ln>
          <a:effectLst/>
        </p:spPr>
        <p:txBody>
          <a:bodyPr wrap="none" anchor="ctr"/>
          <a:lstStyle/>
          <a:p>
            <a:endParaRPr lang="en-US" sz="900"/>
          </a:p>
        </p:txBody>
      </p:sp>
      <p:grpSp>
        <p:nvGrpSpPr>
          <p:cNvPr id="39" name="组合 26"/>
          <p:cNvGrpSpPr/>
          <p:nvPr/>
        </p:nvGrpSpPr>
        <p:grpSpPr>
          <a:xfrm>
            <a:off x="5941721" y="1522770"/>
            <a:ext cx="939906" cy="939909"/>
            <a:chOff x="3133055" y="1546405"/>
            <a:chExt cx="1559482" cy="1559485"/>
          </a:xfrm>
          <a:solidFill>
            <a:srgbClr val="4BB38E"/>
          </a:solidFill>
          <a:effectLst>
            <a:outerShdw blurRad="50800" dist="50800" dir="5400000" algn="ctr" rotWithShape="0">
              <a:schemeClr val="bg1">
                <a:lumMod val="50000"/>
              </a:schemeClr>
            </a:outerShdw>
          </a:effectLst>
        </p:grpSpPr>
        <p:sp>
          <p:nvSpPr>
            <p:cNvPr id="40" name="椭圆 28"/>
            <p:cNvSpPr/>
            <p:nvPr/>
          </p:nvSpPr>
          <p:spPr bwMode="auto">
            <a:xfrm rot="1267204">
              <a:off x="3133055" y="1546405"/>
              <a:ext cx="1559482" cy="1559485"/>
            </a:xfrm>
            <a:prstGeom prst="ellipse">
              <a:avLst/>
            </a:prstGeom>
            <a:grpFill/>
            <a:ln w="6350">
              <a:solidFill>
                <a:schemeClr val="bg1"/>
              </a:solidFill>
            </a:ln>
            <a:effectLst>
              <a:outerShdw blurRad="50800" dist="38100" dir="5400000" algn="t" rotWithShape="0">
                <a:schemeClr val="bg1">
                  <a:lumMod val="50000"/>
                  <a:alpha val="6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1" name="椭圆 29"/>
            <p:cNvSpPr/>
            <p:nvPr/>
          </p:nvSpPr>
          <p:spPr bwMode="auto">
            <a:xfrm rot="2140418">
              <a:off x="3352291" y="1614365"/>
              <a:ext cx="1284785" cy="1178045"/>
            </a:xfrm>
            <a:prstGeom prst="ellips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2" name="椭圆 30"/>
            <p:cNvSpPr/>
            <p:nvPr/>
          </p:nvSpPr>
          <p:spPr>
            <a:xfrm>
              <a:off x="3368807" y="2200788"/>
              <a:ext cx="1109764" cy="81482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31"/>
            <p:cNvSpPr/>
            <p:nvPr/>
          </p:nvSpPr>
          <p:spPr>
            <a:xfrm rot="5107820">
              <a:off x="3026358" y="1927489"/>
              <a:ext cx="1109764" cy="81482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4" name="Freeform 123"/>
          <p:cNvSpPr>
            <a:spLocks noChangeArrowheads="1"/>
          </p:cNvSpPr>
          <p:nvPr/>
        </p:nvSpPr>
        <p:spPr bwMode="auto">
          <a:xfrm>
            <a:off x="6239884" y="1801859"/>
            <a:ext cx="356709" cy="363635"/>
          </a:xfrm>
          <a:custGeom>
            <a:avLst/>
            <a:gdLst>
              <a:gd name="T0" fmla="*/ 275 w 452"/>
              <a:gd name="T1" fmla="*/ 301 h 462"/>
              <a:gd name="T2" fmla="*/ 275 w 452"/>
              <a:gd name="T3" fmla="*/ 301 h 462"/>
              <a:gd name="T4" fmla="*/ 434 w 452"/>
              <a:gd name="T5" fmla="*/ 26 h 462"/>
              <a:gd name="T6" fmla="*/ 434 w 452"/>
              <a:gd name="T7" fmla="*/ 18 h 462"/>
              <a:gd name="T8" fmla="*/ 425 w 452"/>
              <a:gd name="T9" fmla="*/ 18 h 462"/>
              <a:gd name="T10" fmla="*/ 159 w 452"/>
              <a:gd name="T11" fmla="*/ 178 h 462"/>
              <a:gd name="T12" fmla="*/ 9 w 452"/>
              <a:gd name="T13" fmla="*/ 301 h 462"/>
              <a:gd name="T14" fmla="*/ 35 w 452"/>
              <a:gd name="T15" fmla="*/ 328 h 462"/>
              <a:gd name="T16" fmla="*/ 88 w 452"/>
              <a:gd name="T17" fmla="*/ 310 h 462"/>
              <a:gd name="T18" fmla="*/ 151 w 452"/>
              <a:gd name="T19" fmla="*/ 372 h 462"/>
              <a:gd name="T20" fmla="*/ 133 w 452"/>
              <a:gd name="T21" fmla="*/ 425 h 462"/>
              <a:gd name="T22" fmla="*/ 151 w 452"/>
              <a:gd name="T23" fmla="*/ 452 h 462"/>
              <a:gd name="T24" fmla="*/ 275 w 452"/>
              <a:gd name="T25" fmla="*/ 301 h 462"/>
              <a:gd name="T26" fmla="*/ 301 w 452"/>
              <a:gd name="T27" fmla="*/ 150 h 462"/>
              <a:gd name="T28" fmla="*/ 301 w 452"/>
              <a:gd name="T29" fmla="*/ 150 h 462"/>
              <a:gd name="T30" fmla="*/ 301 w 452"/>
              <a:gd name="T31" fmla="*/ 97 h 462"/>
              <a:gd name="T32" fmla="*/ 354 w 452"/>
              <a:gd name="T33" fmla="*/ 97 h 462"/>
              <a:gd name="T34" fmla="*/ 354 w 452"/>
              <a:gd name="T35" fmla="*/ 150 h 462"/>
              <a:gd name="T36" fmla="*/ 301 w 452"/>
              <a:gd name="T37" fmla="*/ 150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52" h="462">
                <a:moveTo>
                  <a:pt x="275" y="301"/>
                </a:moveTo>
                <a:lnTo>
                  <a:pt x="275" y="301"/>
                </a:lnTo>
                <a:cubicBezTo>
                  <a:pt x="275" y="301"/>
                  <a:pt x="451" y="169"/>
                  <a:pt x="434" y="26"/>
                </a:cubicBezTo>
                <a:lnTo>
                  <a:pt x="434" y="18"/>
                </a:lnTo>
                <a:cubicBezTo>
                  <a:pt x="425" y="18"/>
                  <a:pt x="425" y="18"/>
                  <a:pt x="425" y="18"/>
                </a:cubicBezTo>
                <a:cubicBezTo>
                  <a:pt x="284" y="0"/>
                  <a:pt x="159" y="178"/>
                  <a:pt x="159" y="178"/>
                </a:cubicBezTo>
                <a:cubicBezTo>
                  <a:pt x="53" y="159"/>
                  <a:pt x="62" y="186"/>
                  <a:pt x="9" y="301"/>
                </a:cubicBezTo>
                <a:cubicBezTo>
                  <a:pt x="0" y="328"/>
                  <a:pt x="18" y="328"/>
                  <a:pt x="35" y="328"/>
                </a:cubicBezTo>
                <a:cubicBezTo>
                  <a:pt x="53" y="319"/>
                  <a:pt x="88" y="310"/>
                  <a:pt x="88" y="310"/>
                </a:cubicBezTo>
                <a:cubicBezTo>
                  <a:pt x="151" y="372"/>
                  <a:pt x="151" y="372"/>
                  <a:pt x="151" y="372"/>
                </a:cubicBezTo>
                <a:cubicBezTo>
                  <a:pt x="151" y="372"/>
                  <a:pt x="141" y="407"/>
                  <a:pt x="133" y="425"/>
                </a:cubicBezTo>
                <a:cubicBezTo>
                  <a:pt x="124" y="443"/>
                  <a:pt x="133" y="461"/>
                  <a:pt x="151" y="452"/>
                </a:cubicBezTo>
                <a:cubicBezTo>
                  <a:pt x="266" y="398"/>
                  <a:pt x="292" y="407"/>
                  <a:pt x="275" y="301"/>
                </a:cubicBezTo>
                <a:close/>
                <a:moveTo>
                  <a:pt x="301" y="150"/>
                </a:moveTo>
                <a:lnTo>
                  <a:pt x="301" y="150"/>
                </a:lnTo>
                <a:cubicBezTo>
                  <a:pt x="284" y="133"/>
                  <a:pt x="284" y="115"/>
                  <a:pt x="301" y="97"/>
                </a:cubicBezTo>
                <a:cubicBezTo>
                  <a:pt x="319" y="80"/>
                  <a:pt x="345" y="80"/>
                  <a:pt x="354" y="97"/>
                </a:cubicBezTo>
                <a:cubicBezTo>
                  <a:pt x="372" y="115"/>
                  <a:pt x="372" y="133"/>
                  <a:pt x="354" y="150"/>
                </a:cubicBezTo>
                <a:cubicBezTo>
                  <a:pt x="345" y="169"/>
                  <a:pt x="319" y="169"/>
                  <a:pt x="301" y="150"/>
                </a:cubicBezTo>
                <a:close/>
              </a:path>
            </a:pathLst>
          </a:custGeom>
          <a:solidFill>
            <a:schemeClr val="bg1"/>
          </a:solidFill>
          <a:ln>
            <a:noFill/>
          </a:ln>
          <a:effectLst/>
        </p:spPr>
        <p:txBody>
          <a:bodyPr wrap="none" anchor="ctr"/>
          <a:lstStyle/>
          <a:p>
            <a:endParaRPr lang="en-US" sz="900"/>
          </a:p>
        </p:txBody>
      </p:sp>
      <p:sp>
        <p:nvSpPr>
          <p:cNvPr id="45" name="Freeform 102"/>
          <p:cNvSpPr>
            <a:spLocks noChangeArrowheads="1"/>
          </p:cNvSpPr>
          <p:nvPr/>
        </p:nvSpPr>
        <p:spPr bwMode="auto">
          <a:xfrm>
            <a:off x="2649580" y="2137089"/>
            <a:ext cx="619016" cy="553274"/>
          </a:xfrm>
          <a:custGeom>
            <a:avLst/>
            <a:gdLst>
              <a:gd name="T0" fmla="*/ 80 w 498"/>
              <a:gd name="T1" fmla="*/ 151 h 445"/>
              <a:gd name="T2" fmla="*/ 80 w 498"/>
              <a:gd name="T3" fmla="*/ 151 h 445"/>
              <a:gd name="T4" fmla="*/ 142 w 498"/>
              <a:gd name="T5" fmla="*/ 169 h 445"/>
              <a:gd name="T6" fmla="*/ 151 w 498"/>
              <a:gd name="T7" fmla="*/ 169 h 445"/>
              <a:gd name="T8" fmla="*/ 195 w 498"/>
              <a:gd name="T9" fmla="*/ 134 h 445"/>
              <a:gd name="T10" fmla="*/ 195 w 498"/>
              <a:gd name="T11" fmla="*/ 125 h 445"/>
              <a:gd name="T12" fmla="*/ 178 w 498"/>
              <a:gd name="T13" fmla="*/ 107 h 445"/>
              <a:gd name="T14" fmla="*/ 275 w 498"/>
              <a:gd name="T15" fmla="*/ 10 h 445"/>
              <a:gd name="T16" fmla="*/ 195 w 498"/>
              <a:gd name="T17" fmla="*/ 0 h 445"/>
              <a:gd name="T18" fmla="*/ 107 w 498"/>
              <a:gd name="T19" fmla="*/ 54 h 445"/>
              <a:gd name="T20" fmla="*/ 72 w 498"/>
              <a:gd name="T21" fmla="*/ 81 h 445"/>
              <a:gd name="T22" fmla="*/ 53 w 498"/>
              <a:gd name="T23" fmla="*/ 116 h 445"/>
              <a:gd name="T24" fmla="*/ 18 w 498"/>
              <a:gd name="T25" fmla="*/ 125 h 445"/>
              <a:gd name="T26" fmla="*/ 0 w 498"/>
              <a:gd name="T27" fmla="*/ 143 h 445"/>
              <a:gd name="T28" fmla="*/ 0 w 498"/>
              <a:gd name="T29" fmla="*/ 151 h 445"/>
              <a:gd name="T30" fmla="*/ 36 w 498"/>
              <a:gd name="T31" fmla="*/ 187 h 445"/>
              <a:gd name="T32" fmla="*/ 53 w 498"/>
              <a:gd name="T33" fmla="*/ 196 h 445"/>
              <a:gd name="T34" fmla="*/ 72 w 498"/>
              <a:gd name="T35" fmla="*/ 178 h 445"/>
              <a:gd name="T36" fmla="*/ 80 w 498"/>
              <a:gd name="T37" fmla="*/ 151 h 445"/>
              <a:gd name="T38" fmla="*/ 222 w 498"/>
              <a:gd name="T39" fmla="*/ 160 h 445"/>
              <a:gd name="T40" fmla="*/ 222 w 498"/>
              <a:gd name="T41" fmla="*/ 160 h 445"/>
              <a:gd name="T42" fmla="*/ 213 w 498"/>
              <a:gd name="T43" fmla="*/ 160 h 445"/>
              <a:gd name="T44" fmla="*/ 178 w 498"/>
              <a:gd name="T45" fmla="*/ 187 h 445"/>
              <a:gd name="T46" fmla="*/ 169 w 498"/>
              <a:gd name="T47" fmla="*/ 204 h 445"/>
              <a:gd name="T48" fmla="*/ 381 w 498"/>
              <a:gd name="T49" fmla="*/ 435 h 445"/>
              <a:gd name="T50" fmla="*/ 399 w 498"/>
              <a:gd name="T51" fmla="*/ 435 h 445"/>
              <a:gd name="T52" fmla="*/ 426 w 498"/>
              <a:gd name="T53" fmla="*/ 417 h 445"/>
              <a:gd name="T54" fmla="*/ 426 w 498"/>
              <a:gd name="T55" fmla="*/ 400 h 445"/>
              <a:gd name="T56" fmla="*/ 222 w 498"/>
              <a:gd name="T57" fmla="*/ 160 h 445"/>
              <a:gd name="T58" fmla="*/ 497 w 498"/>
              <a:gd name="T59" fmla="*/ 63 h 445"/>
              <a:gd name="T60" fmla="*/ 497 w 498"/>
              <a:gd name="T61" fmla="*/ 63 h 445"/>
              <a:gd name="T62" fmla="*/ 479 w 498"/>
              <a:gd name="T63" fmla="*/ 54 h 445"/>
              <a:gd name="T64" fmla="*/ 461 w 498"/>
              <a:gd name="T65" fmla="*/ 89 h 445"/>
              <a:gd name="T66" fmla="*/ 408 w 498"/>
              <a:gd name="T67" fmla="*/ 107 h 445"/>
              <a:gd name="T68" fmla="*/ 399 w 498"/>
              <a:gd name="T69" fmla="*/ 63 h 445"/>
              <a:gd name="T70" fmla="*/ 417 w 498"/>
              <a:gd name="T71" fmla="*/ 19 h 445"/>
              <a:gd name="T72" fmla="*/ 408 w 498"/>
              <a:gd name="T73" fmla="*/ 10 h 445"/>
              <a:gd name="T74" fmla="*/ 337 w 498"/>
              <a:gd name="T75" fmla="*/ 72 h 445"/>
              <a:gd name="T76" fmla="*/ 319 w 498"/>
              <a:gd name="T77" fmla="*/ 151 h 445"/>
              <a:gd name="T78" fmla="*/ 284 w 498"/>
              <a:gd name="T79" fmla="*/ 187 h 445"/>
              <a:gd name="T80" fmla="*/ 319 w 498"/>
              <a:gd name="T81" fmla="*/ 231 h 445"/>
              <a:gd name="T82" fmla="*/ 364 w 498"/>
              <a:gd name="T83" fmla="*/ 187 h 445"/>
              <a:gd name="T84" fmla="*/ 408 w 498"/>
              <a:gd name="T85" fmla="*/ 178 h 445"/>
              <a:gd name="T86" fmla="*/ 488 w 498"/>
              <a:gd name="T87" fmla="*/ 143 h 445"/>
              <a:gd name="T88" fmla="*/ 497 w 498"/>
              <a:gd name="T89" fmla="*/ 63 h 445"/>
              <a:gd name="T90" fmla="*/ 72 w 498"/>
              <a:gd name="T91" fmla="*/ 400 h 445"/>
              <a:gd name="T92" fmla="*/ 72 w 498"/>
              <a:gd name="T93" fmla="*/ 400 h 445"/>
              <a:gd name="T94" fmla="*/ 72 w 498"/>
              <a:gd name="T95" fmla="*/ 417 h 445"/>
              <a:gd name="T96" fmla="*/ 89 w 498"/>
              <a:gd name="T97" fmla="*/ 444 h 445"/>
              <a:gd name="T98" fmla="*/ 107 w 498"/>
              <a:gd name="T99" fmla="*/ 435 h 445"/>
              <a:gd name="T100" fmla="*/ 231 w 498"/>
              <a:gd name="T101" fmla="*/ 320 h 445"/>
              <a:gd name="T102" fmla="*/ 195 w 498"/>
              <a:gd name="T103" fmla="*/ 275 h 445"/>
              <a:gd name="T104" fmla="*/ 72 w 498"/>
              <a:gd name="T105" fmla="*/ 400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98" h="445">
                <a:moveTo>
                  <a:pt x="80" y="151"/>
                </a:moveTo>
                <a:lnTo>
                  <a:pt x="80" y="151"/>
                </a:lnTo>
                <a:cubicBezTo>
                  <a:pt x="97" y="134"/>
                  <a:pt x="116" y="143"/>
                  <a:pt x="142" y="169"/>
                </a:cubicBezTo>
                <a:cubicBezTo>
                  <a:pt x="151" y="178"/>
                  <a:pt x="151" y="169"/>
                  <a:pt x="151" y="169"/>
                </a:cubicBezTo>
                <a:cubicBezTo>
                  <a:pt x="160" y="169"/>
                  <a:pt x="186" y="134"/>
                  <a:pt x="195" y="134"/>
                </a:cubicBezTo>
                <a:cubicBezTo>
                  <a:pt x="195" y="134"/>
                  <a:pt x="195" y="134"/>
                  <a:pt x="195" y="125"/>
                </a:cubicBezTo>
                <a:cubicBezTo>
                  <a:pt x="186" y="125"/>
                  <a:pt x="178" y="116"/>
                  <a:pt x="178" y="107"/>
                </a:cubicBezTo>
                <a:cubicBezTo>
                  <a:pt x="133" y="45"/>
                  <a:pt x="301" y="10"/>
                  <a:pt x="275" y="10"/>
                </a:cubicBezTo>
                <a:cubicBezTo>
                  <a:pt x="257" y="0"/>
                  <a:pt x="204" y="0"/>
                  <a:pt x="195" y="0"/>
                </a:cubicBezTo>
                <a:cubicBezTo>
                  <a:pt x="169" y="10"/>
                  <a:pt x="125" y="36"/>
                  <a:pt x="107" y="54"/>
                </a:cubicBezTo>
                <a:cubicBezTo>
                  <a:pt x="80" y="72"/>
                  <a:pt x="72" y="81"/>
                  <a:pt x="72" y="81"/>
                </a:cubicBezTo>
                <a:cubicBezTo>
                  <a:pt x="62" y="89"/>
                  <a:pt x="72" y="107"/>
                  <a:pt x="53" y="116"/>
                </a:cubicBezTo>
                <a:cubicBezTo>
                  <a:pt x="36" y="125"/>
                  <a:pt x="27" y="116"/>
                  <a:pt x="18" y="125"/>
                </a:cubicBezTo>
                <a:cubicBezTo>
                  <a:pt x="18" y="134"/>
                  <a:pt x="9" y="134"/>
                  <a:pt x="0" y="143"/>
                </a:cubicBezTo>
                <a:lnTo>
                  <a:pt x="0" y="151"/>
                </a:lnTo>
                <a:lnTo>
                  <a:pt x="36" y="187"/>
                </a:lnTo>
                <a:cubicBezTo>
                  <a:pt x="36" y="196"/>
                  <a:pt x="44" y="196"/>
                  <a:pt x="53" y="196"/>
                </a:cubicBezTo>
                <a:cubicBezTo>
                  <a:pt x="53" y="187"/>
                  <a:pt x="62" y="178"/>
                  <a:pt x="72" y="178"/>
                </a:cubicBezTo>
                <a:cubicBezTo>
                  <a:pt x="72" y="178"/>
                  <a:pt x="72" y="151"/>
                  <a:pt x="80" y="151"/>
                </a:cubicBezTo>
                <a:close/>
                <a:moveTo>
                  <a:pt x="222" y="160"/>
                </a:moveTo>
                <a:lnTo>
                  <a:pt x="222" y="160"/>
                </a:lnTo>
                <a:cubicBezTo>
                  <a:pt x="213" y="160"/>
                  <a:pt x="213" y="160"/>
                  <a:pt x="213" y="160"/>
                </a:cubicBezTo>
                <a:cubicBezTo>
                  <a:pt x="178" y="187"/>
                  <a:pt x="178" y="187"/>
                  <a:pt x="178" y="187"/>
                </a:cubicBezTo>
                <a:cubicBezTo>
                  <a:pt x="169" y="196"/>
                  <a:pt x="169" y="196"/>
                  <a:pt x="169" y="204"/>
                </a:cubicBezTo>
                <a:cubicBezTo>
                  <a:pt x="381" y="435"/>
                  <a:pt x="381" y="435"/>
                  <a:pt x="381" y="435"/>
                </a:cubicBezTo>
                <a:cubicBezTo>
                  <a:pt x="381" y="444"/>
                  <a:pt x="391" y="444"/>
                  <a:pt x="399" y="435"/>
                </a:cubicBezTo>
                <a:cubicBezTo>
                  <a:pt x="426" y="417"/>
                  <a:pt x="426" y="417"/>
                  <a:pt x="426" y="417"/>
                </a:cubicBezTo>
                <a:cubicBezTo>
                  <a:pt x="426" y="408"/>
                  <a:pt x="426" y="400"/>
                  <a:pt x="426" y="400"/>
                </a:cubicBezTo>
                <a:lnTo>
                  <a:pt x="222" y="160"/>
                </a:lnTo>
                <a:close/>
                <a:moveTo>
                  <a:pt x="497" y="63"/>
                </a:moveTo>
                <a:lnTo>
                  <a:pt x="497" y="63"/>
                </a:lnTo>
                <a:cubicBezTo>
                  <a:pt x="488" y="45"/>
                  <a:pt x="488" y="54"/>
                  <a:pt x="479" y="54"/>
                </a:cubicBezTo>
                <a:cubicBezTo>
                  <a:pt x="479" y="63"/>
                  <a:pt x="461" y="81"/>
                  <a:pt x="461" y="89"/>
                </a:cubicBezTo>
                <a:cubicBezTo>
                  <a:pt x="452" y="107"/>
                  <a:pt x="435" y="125"/>
                  <a:pt x="408" y="107"/>
                </a:cubicBezTo>
                <a:cubicBezTo>
                  <a:pt x="381" y="81"/>
                  <a:pt x="391" y="72"/>
                  <a:pt x="399" y="63"/>
                </a:cubicBezTo>
                <a:cubicBezTo>
                  <a:pt x="399" y="54"/>
                  <a:pt x="417" y="28"/>
                  <a:pt x="417" y="19"/>
                </a:cubicBezTo>
                <a:cubicBezTo>
                  <a:pt x="426" y="19"/>
                  <a:pt x="417" y="10"/>
                  <a:pt x="408" y="10"/>
                </a:cubicBezTo>
                <a:cubicBezTo>
                  <a:pt x="399" y="19"/>
                  <a:pt x="346" y="36"/>
                  <a:pt x="337" y="72"/>
                </a:cubicBezTo>
                <a:cubicBezTo>
                  <a:pt x="328" y="98"/>
                  <a:pt x="346" y="125"/>
                  <a:pt x="319" y="151"/>
                </a:cubicBezTo>
                <a:cubicBezTo>
                  <a:pt x="284" y="187"/>
                  <a:pt x="284" y="187"/>
                  <a:pt x="284" y="187"/>
                </a:cubicBezTo>
                <a:cubicBezTo>
                  <a:pt x="319" y="231"/>
                  <a:pt x="319" y="231"/>
                  <a:pt x="319" y="231"/>
                </a:cubicBezTo>
                <a:cubicBezTo>
                  <a:pt x="364" y="187"/>
                  <a:pt x="364" y="187"/>
                  <a:pt x="364" y="187"/>
                </a:cubicBezTo>
                <a:cubicBezTo>
                  <a:pt x="372" y="178"/>
                  <a:pt x="391" y="169"/>
                  <a:pt x="408" y="178"/>
                </a:cubicBezTo>
                <a:cubicBezTo>
                  <a:pt x="452" y="187"/>
                  <a:pt x="470" y="169"/>
                  <a:pt x="488" y="143"/>
                </a:cubicBezTo>
                <a:cubicBezTo>
                  <a:pt x="497" y="116"/>
                  <a:pt x="497" y="72"/>
                  <a:pt x="497" y="63"/>
                </a:cubicBezTo>
                <a:close/>
                <a:moveTo>
                  <a:pt x="72" y="400"/>
                </a:moveTo>
                <a:lnTo>
                  <a:pt x="72" y="400"/>
                </a:lnTo>
                <a:cubicBezTo>
                  <a:pt x="62" y="408"/>
                  <a:pt x="62" y="417"/>
                  <a:pt x="72" y="417"/>
                </a:cubicBezTo>
                <a:cubicBezTo>
                  <a:pt x="89" y="444"/>
                  <a:pt x="89" y="444"/>
                  <a:pt x="89" y="444"/>
                </a:cubicBezTo>
                <a:cubicBezTo>
                  <a:pt x="97" y="444"/>
                  <a:pt x="107" y="444"/>
                  <a:pt x="107" y="435"/>
                </a:cubicBezTo>
                <a:cubicBezTo>
                  <a:pt x="231" y="320"/>
                  <a:pt x="231" y="320"/>
                  <a:pt x="231" y="320"/>
                </a:cubicBezTo>
                <a:cubicBezTo>
                  <a:pt x="195" y="275"/>
                  <a:pt x="195" y="275"/>
                  <a:pt x="195" y="275"/>
                </a:cubicBezTo>
                <a:lnTo>
                  <a:pt x="72" y="400"/>
                </a:lnTo>
                <a:close/>
              </a:path>
            </a:pathLst>
          </a:custGeom>
          <a:solidFill>
            <a:schemeClr val="bg1"/>
          </a:solidFill>
          <a:ln>
            <a:noFill/>
          </a:ln>
          <a:effectLst/>
        </p:spPr>
        <p:txBody>
          <a:bodyPr wrap="none" anchor="ctr"/>
          <a:lstStyle/>
          <a:p>
            <a:endParaRPr lang="en-US" sz="900"/>
          </a:p>
        </p:txBody>
      </p:sp>
      <p:sp>
        <p:nvSpPr>
          <p:cNvPr id="46" name="文本框 45"/>
          <p:cNvSpPr txBox="1"/>
          <p:nvPr/>
        </p:nvSpPr>
        <p:spPr>
          <a:xfrm>
            <a:off x="7203296" y="4922624"/>
            <a:ext cx="2129390" cy="1225400"/>
          </a:xfrm>
          <a:prstGeom prst="rect">
            <a:avLst/>
          </a:prstGeom>
          <a:noFill/>
        </p:spPr>
        <p:txBody>
          <a:bodyPr wrap="square" rtlCol="0">
            <a:spAutoFit/>
          </a:bodyPr>
          <a:lstStyle/>
          <a:p>
            <a:pPr algn="ctr">
              <a:lnSpc>
                <a:spcPct val="125000"/>
              </a:lnSpc>
            </a:pPr>
            <a:r>
              <a:rPr lang="zh-CN" altLang="en-US" sz="1200" dirty="0">
                <a:latin typeface="微软雅黑" panose="020B0503020204020204" pitchFamily="34" charset="-122"/>
                <a:ea typeface="微软雅黑" panose="020B0503020204020204" pitchFamily="34" charset="-122"/>
              </a:rPr>
              <a:t>壳牌拥有五大核心业务，包括勘探和生产、天然气及电力、煤气、化工和可再生能源。是石油、能源、化工和太阳能领域的重要竞争者。</a:t>
            </a:r>
            <a:endPar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47" name="文本框 46"/>
          <p:cNvSpPr txBox="1"/>
          <p:nvPr/>
        </p:nvSpPr>
        <p:spPr>
          <a:xfrm>
            <a:off x="7588117" y="4648255"/>
            <a:ext cx="1359748" cy="338554"/>
          </a:xfrm>
          <a:prstGeom prst="rect">
            <a:avLst/>
          </a:prstGeom>
          <a:noFill/>
        </p:spPr>
        <p:txBody>
          <a:bodyPr wrap="square" rtlCol="0">
            <a:spAutoFit/>
          </a:bodyPr>
          <a:lstStyle/>
          <a:p>
            <a:pPr algn="ct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业务领域</a:t>
            </a:r>
          </a:p>
        </p:txBody>
      </p:sp>
      <p:sp>
        <p:nvSpPr>
          <p:cNvPr id="48" name="文本框 47"/>
          <p:cNvSpPr txBox="1"/>
          <p:nvPr/>
        </p:nvSpPr>
        <p:spPr>
          <a:xfrm>
            <a:off x="5345624" y="2744028"/>
            <a:ext cx="2535815" cy="1225400"/>
          </a:xfrm>
          <a:prstGeom prst="rect">
            <a:avLst/>
          </a:prstGeom>
          <a:noFill/>
        </p:spPr>
        <p:txBody>
          <a:bodyPr wrap="square" rtlCol="0">
            <a:spAutoFit/>
          </a:bodyPr>
          <a:lstStyle/>
          <a:p>
            <a:pPr algn="ctr">
              <a:lnSpc>
                <a:spcPct val="125000"/>
              </a:lnSpc>
            </a:pPr>
            <a:r>
              <a:rPr lang="zh-CN" altLang="en-US" sz="1200" dirty="0">
                <a:latin typeface="微软雅黑" panose="020B0503020204020204" pitchFamily="34" charset="-122"/>
                <a:ea typeface="微软雅黑" panose="020B0503020204020204" pitchFamily="34" charset="-122"/>
              </a:rPr>
              <a:t>是世界最大的石油公司之一，</a:t>
            </a:r>
            <a:r>
              <a:rPr lang="en-US" altLang="zh-CN" sz="1200" dirty="0">
                <a:latin typeface="微软雅黑" panose="020B0503020204020204" pitchFamily="34" charset="-122"/>
                <a:ea typeface="微软雅黑" panose="020B0503020204020204" pitchFamily="34" charset="-122"/>
              </a:rPr>
              <a:t>2021</a:t>
            </a:r>
            <a:r>
              <a:rPr lang="zh-CN" altLang="en-US" sz="1200" dirty="0">
                <a:latin typeface="微软雅黑" panose="020B0503020204020204" pitchFamily="34" charset="-122"/>
                <a:ea typeface="微软雅黑" panose="020B0503020204020204" pitchFamily="34" charset="-122"/>
              </a:rPr>
              <a:t>年营收</a:t>
            </a:r>
            <a:r>
              <a:rPr lang="en-US" altLang="zh-CN" sz="1200" b="0" i="0" dirty="0">
                <a:effectLst/>
                <a:latin typeface="微软雅黑" panose="020B0503020204020204" pitchFamily="34" charset="-122"/>
                <a:ea typeface="微软雅黑" panose="020B0503020204020204" pitchFamily="34" charset="-122"/>
              </a:rPr>
              <a:t>1831</a:t>
            </a:r>
            <a:r>
              <a:rPr lang="zh-CN" altLang="en-US" sz="1200" b="0" i="0" dirty="0">
                <a:effectLst/>
                <a:latin typeface="微软雅黑" panose="020B0503020204020204" pitchFamily="34" charset="-122"/>
                <a:ea typeface="微软雅黑" panose="020B0503020204020204" pitchFamily="34" charset="-122"/>
              </a:rPr>
              <a:t>亿美元，</a:t>
            </a:r>
            <a:r>
              <a:rPr lang="en-US" altLang="zh-CN" sz="1200" dirty="0">
                <a:latin typeface="微软雅黑" panose="020B0503020204020204" pitchFamily="34" charset="-122"/>
                <a:ea typeface="微软雅黑" panose="020B0503020204020204" pitchFamily="34" charset="-122"/>
              </a:rPr>
              <a:t> 2021</a:t>
            </a:r>
            <a:r>
              <a:rPr lang="zh-CN" altLang="en-US" sz="1200" dirty="0">
                <a:latin typeface="微软雅黑" panose="020B0503020204020204" pitchFamily="34" charset="-122"/>
                <a:ea typeface="微软雅黑" panose="020B0503020204020204" pitchFamily="34" charset="-122"/>
              </a:rPr>
              <a:t>财富世界</a:t>
            </a:r>
            <a:r>
              <a:rPr lang="en-US" altLang="zh-CN" sz="1200" dirty="0">
                <a:latin typeface="微软雅黑" panose="020B0503020204020204" pitchFamily="34" charset="-122"/>
                <a:ea typeface="微软雅黑" panose="020B0503020204020204" pitchFamily="34" charset="-122"/>
              </a:rPr>
              <a:t>500</a:t>
            </a:r>
            <a:r>
              <a:rPr lang="zh-CN" altLang="en-US" sz="1200" dirty="0">
                <a:latin typeface="微软雅黑" panose="020B0503020204020204" pitchFamily="34" charset="-122"/>
                <a:ea typeface="微软雅黑" panose="020B0503020204020204" pitchFamily="34" charset="-122"/>
              </a:rPr>
              <a:t>强中该公司排名第</a:t>
            </a:r>
            <a:r>
              <a:rPr lang="en-US" altLang="zh-CN" sz="1200" dirty="0">
                <a:latin typeface="微软雅黑" panose="020B0503020204020204" pitchFamily="34" charset="-122"/>
                <a:ea typeface="微软雅黑" panose="020B0503020204020204" pitchFamily="34" charset="-122"/>
              </a:rPr>
              <a:t>19</a:t>
            </a:r>
            <a:r>
              <a:rPr lang="zh-CN" altLang="en-US" sz="1200" dirty="0">
                <a:latin typeface="微软雅黑" panose="020B0503020204020204" pitchFamily="34" charset="-122"/>
                <a:ea typeface="微软雅黑" panose="020B0503020204020204" pitchFamily="34" charset="-122"/>
              </a:rPr>
              <a:t>，在全球</a:t>
            </a:r>
            <a:r>
              <a:rPr lang="en-US" altLang="zh-CN" sz="1200" dirty="0">
                <a:latin typeface="微软雅黑" panose="020B0503020204020204" pitchFamily="34" charset="-122"/>
                <a:ea typeface="微软雅黑" panose="020B0503020204020204" pitchFamily="34" charset="-122"/>
              </a:rPr>
              <a:t>140</a:t>
            </a:r>
            <a:r>
              <a:rPr lang="zh-CN" altLang="en-US" sz="1200" dirty="0">
                <a:latin typeface="微软雅黑" panose="020B0503020204020204" pitchFamily="34" charset="-122"/>
                <a:ea typeface="微软雅黑" panose="020B0503020204020204" pitchFamily="34" charset="-122"/>
              </a:rPr>
              <a:t>多个国家和地区拥有分公司或业务。 </a:t>
            </a:r>
          </a:p>
        </p:txBody>
      </p:sp>
      <p:sp>
        <p:nvSpPr>
          <p:cNvPr id="49" name="文本框 48"/>
          <p:cNvSpPr txBox="1"/>
          <p:nvPr/>
        </p:nvSpPr>
        <p:spPr>
          <a:xfrm>
            <a:off x="5730446" y="2484173"/>
            <a:ext cx="1359748" cy="338554"/>
          </a:xfrm>
          <a:prstGeom prst="rect">
            <a:avLst/>
          </a:prstGeom>
          <a:noFill/>
        </p:spPr>
        <p:txBody>
          <a:bodyPr wrap="square" rtlCol="0">
            <a:spAutoFit/>
          </a:bodyPr>
          <a:lstStyle/>
          <a:p>
            <a:pPr algn="ct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规模</a:t>
            </a:r>
          </a:p>
        </p:txBody>
      </p:sp>
      <p:sp>
        <p:nvSpPr>
          <p:cNvPr id="50" name="文本框 49"/>
          <p:cNvSpPr txBox="1"/>
          <p:nvPr/>
        </p:nvSpPr>
        <p:spPr>
          <a:xfrm>
            <a:off x="4077734" y="4922624"/>
            <a:ext cx="2051915" cy="1228926"/>
          </a:xfrm>
          <a:prstGeom prst="rect">
            <a:avLst/>
          </a:prstGeom>
          <a:noFill/>
        </p:spPr>
        <p:txBody>
          <a:bodyPr wrap="square" rtlCol="0">
            <a:spAutoFit/>
          </a:bodyPr>
          <a:lstStyle/>
          <a:p>
            <a:pPr>
              <a:lnSpc>
                <a:spcPct val="125000"/>
              </a:lnSpc>
            </a:pPr>
            <a:r>
              <a:rPr lang="zh-CN" altLang="en-US" sz="1200" dirty="0">
                <a:latin typeface="微软雅黑" panose="020B0503020204020204" pitchFamily="34" charset="-122"/>
                <a:ea typeface="微软雅黑" panose="020B0503020204020204" pitchFamily="34" charset="-122"/>
              </a:rPr>
              <a:t>于</a:t>
            </a:r>
            <a:r>
              <a:rPr lang="en-US" altLang="zh-CN" sz="1200" dirty="0">
                <a:latin typeface="微软雅黑" panose="020B0503020204020204" pitchFamily="34" charset="-122"/>
                <a:ea typeface="微软雅黑" panose="020B0503020204020204" pitchFamily="34" charset="-122"/>
              </a:rPr>
              <a:t>1890</a:t>
            </a:r>
            <a:r>
              <a:rPr lang="zh-CN" altLang="en-US" sz="1200" dirty="0">
                <a:latin typeface="微软雅黑" panose="020B0503020204020204" pitchFamily="34" charset="-122"/>
                <a:ea typeface="微软雅黑" panose="020B0503020204020204" pitchFamily="34" charset="-122"/>
              </a:rPr>
              <a:t>年创立，</a:t>
            </a:r>
            <a:r>
              <a:rPr lang="en-US" altLang="zh-CN" sz="1200" dirty="0">
                <a:latin typeface="微软雅黑" panose="020B0503020204020204" pitchFamily="34" charset="-122"/>
                <a:ea typeface="微软雅黑" panose="020B0503020204020204" pitchFamily="34" charset="-122"/>
              </a:rPr>
              <a:t> 1907</a:t>
            </a:r>
            <a:r>
              <a:rPr lang="zh-CN" altLang="en-US" sz="1200" dirty="0">
                <a:latin typeface="微软雅黑" panose="020B0503020204020204" pitchFamily="34" charset="-122"/>
                <a:ea typeface="微软雅黑" panose="020B0503020204020204" pitchFamily="34" charset="-122"/>
              </a:rPr>
              <a:t>年荷兰皇家石油与英国的壳牌运输贸易有限公司合并成为现今壳牌，公司在英国注册，总部位于荷兰海牙。</a:t>
            </a:r>
            <a:endPar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51" name="文本框 50"/>
          <p:cNvSpPr txBox="1"/>
          <p:nvPr/>
        </p:nvSpPr>
        <p:spPr>
          <a:xfrm>
            <a:off x="4077735" y="4648255"/>
            <a:ext cx="1359748" cy="338554"/>
          </a:xfrm>
          <a:prstGeom prst="rect">
            <a:avLst/>
          </a:prstGeom>
          <a:noFill/>
        </p:spPr>
        <p:txBody>
          <a:bodyPr wrap="square" rtlCol="0">
            <a:spAutoFit/>
          </a:bodyPr>
          <a:lstStyle/>
          <a:p>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起源</a:t>
            </a:r>
          </a:p>
        </p:txBody>
      </p:sp>
      <p:pic>
        <p:nvPicPr>
          <p:cNvPr id="5" name="图片 4" descr="中山大学logo"/>
          <p:cNvPicPr>
            <a:picLocks noChangeAspect="1"/>
          </p:cNvPicPr>
          <p:nvPr/>
        </p:nvPicPr>
        <p:blipFill>
          <a:blip r:embed="rId3"/>
          <a:stretch>
            <a:fillRect/>
          </a:stretch>
        </p:blipFill>
        <p:spPr>
          <a:xfrm>
            <a:off x="10894695" y="256540"/>
            <a:ext cx="953135" cy="953135"/>
          </a:xfrm>
          <a:prstGeom prst="rect">
            <a:avLst/>
          </a:prstGeom>
        </p:spPr>
      </p:pic>
      <p:sp>
        <p:nvSpPr>
          <p:cNvPr id="52" name="文本框 51">
            <a:extLst>
              <a:ext uri="{FF2B5EF4-FFF2-40B4-BE49-F238E27FC236}">
                <a16:creationId xmlns:a16="http://schemas.microsoft.com/office/drawing/2014/main" id="{60009498-A52E-4D59-ACE1-ED9A1831ABBB}"/>
              </a:ext>
            </a:extLst>
          </p:cNvPr>
          <p:cNvSpPr txBox="1"/>
          <p:nvPr/>
        </p:nvSpPr>
        <p:spPr>
          <a:xfrm>
            <a:off x="144025" y="1201717"/>
            <a:ext cx="2599207" cy="338554"/>
          </a:xfrm>
          <a:prstGeom prst="rect">
            <a:avLst/>
          </a:prstGeom>
          <a:noFill/>
        </p:spPr>
        <p:txBody>
          <a:bodyPr wrap="square" rtlCol="0">
            <a:spAutoFit/>
          </a:bodyPr>
          <a:lstStyle/>
          <a:p>
            <a:pPr algn="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荷兰皇家壳牌石油</a:t>
            </a:r>
          </a:p>
        </p:txBody>
      </p:sp>
      <p:pic>
        <p:nvPicPr>
          <p:cNvPr id="9218" name="Picture 2" descr="壳牌石油 的图像结果">
            <a:extLst>
              <a:ext uri="{FF2B5EF4-FFF2-40B4-BE49-F238E27FC236}">
                <a16:creationId xmlns:a16="http://schemas.microsoft.com/office/drawing/2014/main" id="{4F86589F-3167-4B94-A72B-A5AB16C96F2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37537" y="1708302"/>
            <a:ext cx="2352675" cy="2228850"/>
          </a:xfrm>
          <a:prstGeom prst="rect">
            <a:avLst/>
          </a:prstGeom>
          <a:noFill/>
          <a:extLst>
            <a:ext uri="{909E8E84-426E-40DD-AFC4-6F175D3DCCD1}">
              <a14:hiddenFill xmlns:a14="http://schemas.microsoft.com/office/drawing/2010/main">
                <a:solidFill>
                  <a:srgbClr val="FFFFFF"/>
                </a:solidFill>
              </a14:hiddenFill>
            </a:ext>
          </a:extLst>
        </p:spPr>
      </p:pic>
      <p:sp>
        <p:nvSpPr>
          <p:cNvPr id="53" name="椭圆 52">
            <a:extLst>
              <a:ext uri="{FF2B5EF4-FFF2-40B4-BE49-F238E27FC236}">
                <a16:creationId xmlns:a16="http://schemas.microsoft.com/office/drawing/2014/main" id="{B7B64388-60B0-4468-A83E-E5B939FA020E}"/>
              </a:ext>
            </a:extLst>
          </p:cNvPr>
          <p:cNvSpPr/>
          <p:nvPr/>
        </p:nvSpPr>
        <p:spPr>
          <a:xfrm>
            <a:off x="472793" y="299315"/>
            <a:ext cx="621956" cy="621958"/>
          </a:xfrm>
          <a:prstGeom prst="ellipse">
            <a:avLst/>
          </a:prstGeom>
          <a:solidFill>
            <a:srgbClr val="38866A"/>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00">
              <a:solidFill>
                <a:srgbClr val="013AAB"/>
              </a:solidFill>
              <a:effectLst>
                <a:outerShdw blurRad="50800" dist="38100" dir="2700000" algn="tl" rotWithShape="0">
                  <a:prstClr val="black">
                    <a:alpha val="40000"/>
                  </a:prstClr>
                </a:outerShdw>
              </a:effectLst>
              <a:latin typeface="方正清刻本悦宋简体" panose="02000000000000000000" pitchFamily="2" charset="-122"/>
              <a:ea typeface="方正清刻本悦宋简体" panose="02000000000000000000" pitchFamily="2" charset="-122"/>
            </a:endParaRPr>
          </a:p>
        </p:txBody>
      </p:sp>
      <p:sp>
        <p:nvSpPr>
          <p:cNvPr id="54" name="文本框 53">
            <a:extLst>
              <a:ext uri="{FF2B5EF4-FFF2-40B4-BE49-F238E27FC236}">
                <a16:creationId xmlns:a16="http://schemas.microsoft.com/office/drawing/2014/main" id="{9653A826-DFF2-4489-9DD4-B64B1CC9DC79}"/>
              </a:ext>
            </a:extLst>
          </p:cNvPr>
          <p:cNvSpPr txBox="1"/>
          <p:nvPr/>
        </p:nvSpPr>
        <p:spPr>
          <a:xfrm>
            <a:off x="396336" y="256351"/>
            <a:ext cx="774870" cy="707886"/>
          </a:xfrm>
          <a:prstGeom prst="rect">
            <a:avLst/>
          </a:prstGeom>
          <a:noFill/>
        </p:spPr>
        <p:txBody>
          <a:bodyPr wrap="square" rtlCol="0">
            <a:spAutoFit/>
          </a:bodyPr>
          <a:lstStyle>
            <a:defPPr>
              <a:defRPr lang="zh-CN"/>
            </a:defPPr>
            <a:lvl1pPr algn="ctr">
              <a:defRPr sz="6000" b="1">
                <a:blipFill dpi="0" rotWithShape="1">
                  <a:blip r:embed="rId5"/>
                  <a:srcRect/>
                  <a:stretch>
                    <a:fillRect/>
                  </a:stretch>
                </a:blipFill>
              </a:defRPr>
            </a:lvl1pPr>
          </a:lstStyle>
          <a:p>
            <a:r>
              <a:rPr lang="en-US" altLang="zh-CN" sz="4000" b="0" dirty="0">
                <a:solidFill>
                  <a:srgbClr val="FEFEFE"/>
                </a:solidFill>
                <a:latin typeface="方正清刻本悦宋简体" panose="02000000000000000000" pitchFamily="2" charset="-122"/>
                <a:ea typeface="方正清刻本悦宋简体" panose="02000000000000000000" pitchFamily="2" charset="-122"/>
                <a:cs typeface="Arial" panose="020B0604020202020204" pitchFamily="34" charset="0"/>
              </a:rPr>
              <a:t>2</a:t>
            </a:r>
            <a:endParaRPr lang="zh-CN" altLang="en-US" sz="4000" b="0" dirty="0">
              <a:solidFill>
                <a:srgbClr val="FEFEFE"/>
              </a:solidFill>
              <a:latin typeface="方正清刻本悦宋简体" panose="02000000000000000000" pitchFamily="2" charset="-122"/>
              <a:ea typeface="方正清刻本悦宋简体" panose="02000000000000000000" pitchFamily="2" charset="-122"/>
              <a:cs typeface="Arial" panose="020B0604020202020204" pitchFamily="34" charset="0"/>
            </a:endParaRPr>
          </a:p>
        </p:txBody>
      </p:sp>
      <p:sp>
        <p:nvSpPr>
          <p:cNvPr id="55" name="矩形 54">
            <a:extLst>
              <a:ext uri="{FF2B5EF4-FFF2-40B4-BE49-F238E27FC236}">
                <a16:creationId xmlns:a16="http://schemas.microsoft.com/office/drawing/2014/main" id="{B93F7E9D-0463-452E-B33B-28B7D8BE37E9}"/>
              </a:ext>
            </a:extLst>
          </p:cNvPr>
          <p:cNvSpPr/>
          <p:nvPr/>
        </p:nvSpPr>
        <p:spPr>
          <a:xfrm>
            <a:off x="1171206" y="67834"/>
            <a:ext cx="3794494" cy="653897"/>
          </a:xfrm>
          <a:prstGeom prst="rect">
            <a:avLst/>
          </a:prstGeom>
        </p:spPr>
        <p:txBody>
          <a:bodyPr wrap="square">
            <a:spAutoFit/>
          </a:bodyPr>
          <a:lstStyle/>
          <a:p>
            <a:pPr>
              <a:lnSpc>
                <a:spcPct val="175000"/>
              </a:lnSpc>
            </a:pPr>
            <a:r>
              <a:rPr lang="zh-CN" altLang="en-US" sz="2400" dirty="0">
                <a:solidFill>
                  <a:srgbClr val="38866A"/>
                </a:solidFill>
                <a:latin typeface="方正清刻本悦宋简体" panose="02000000000000000000" pitchFamily="2" charset="-122"/>
                <a:ea typeface="方正清刻本悦宋简体" panose="02000000000000000000" pitchFamily="2" charset="-122"/>
              </a:rPr>
              <a:t>荷兰的创新性产业</a:t>
            </a:r>
          </a:p>
        </p:txBody>
      </p:sp>
      <p:sp>
        <p:nvSpPr>
          <p:cNvPr id="56" name="文本框 55">
            <a:extLst>
              <a:ext uri="{FF2B5EF4-FFF2-40B4-BE49-F238E27FC236}">
                <a16:creationId xmlns:a16="http://schemas.microsoft.com/office/drawing/2014/main" id="{C430399B-28B9-4254-9589-4453DF416475}"/>
              </a:ext>
            </a:extLst>
          </p:cNvPr>
          <p:cNvSpPr txBox="1"/>
          <p:nvPr/>
        </p:nvSpPr>
        <p:spPr>
          <a:xfrm>
            <a:off x="1113971" y="650164"/>
            <a:ext cx="5022106" cy="307777"/>
          </a:xfrm>
          <a:prstGeom prst="snip1Rect">
            <a:avLst>
              <a:gd name="adj" fmla="val 0"/>
            </a:avLst>
          </a:prstGeom>
          <a:noFill/>
          <a:ln w="28575">
            <a:noFill/>
          </a:ln>
        </p:spPr>
        <p:txBody>
          <a:bodyPr wrap="square" rtlCol="0">
            <a:spAutoFit/>
          </a:bodyPr>
          <a:lstStyle/>
          <a:p>
            <a:r>
              <a:rPr lang="en-US" altLang="zh-CN" sz="1400" dirty="0">
                <a:solidFill>
                  <a:srgbClr val="38866A"/>
                </a:solidFill>
                <a:latin typeface="方正清刻本悦宋简体" panose="02000000000000000000" pitchFamily="2" charset="-122"/>
                <a:ea typeface="方正清刻本悦宋简体" panose="02000000000000000000" pitchFamily="2" charset="-122"/>
                <a:cs typeface="Arial" panose="020B0604020202020204" pitchFamily="34" charset="0"/>
              </a:rPr>
              <a:t> </a:t>
            </a:r>
            <a:r>
              <a:rPr lang="en-US" altLang="zh-CN" sz="1400" b="0" dirty="0">
                <a:solidFill>
                  <a:srgbClr val="38866A"/>
                </a:solidFill>
                <a:latin typeface="方正清刻本悦宋简体" panose="02000000000000000000" pitchFamily="2" charset="-122"/>
                <a:ea typeface="方正清刻本悦宋简体" panose="02000000000000000000" pitchFamily="2" charset="-122"/>
                <a:cs typeface="Arial" panose="020B0604020202020204" pitchFamily="34" charset="0"/>
              </a:rPr>
              <a:t>Innovative companies in the Netherlands</a:t>
            </a:r>
          </a:p>
        </p:txBody>
      </p:sp>
    </p:spTree>
    <p:extLst>
      <p:ext uri="{BB962C8B-B14F-4D97-AF65-F5344CB8AC3E}">
        <p14:creationId xmlns:p14="http://schemas.microsoft.com/office/powerpoint/2010/main" val="694113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500"/>
                                        <p:tgtEl>
                                          <p:spTgt spid="15"/>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wipe(up)">
                                      <p:cBhvr>
                                        <p:cTn id="11" dur="500"/>
                                        <p:tgtEl>
                                          <p:spTgt spid="11"/>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left)">
                                      <p:cBhvr>
                                        <p:cTn id="15" dur="500"/>
                                        <p:tgtEl>
                                          <p:spTgt spid="12"/>
                                        </p:tgtEl>
                                      </p:cBhvr>
                                    </p:animEffect>
                                  </p:childTnLst>
                                </p:cTn>
                              </p:par>
                            </p:childTnLst>
                          </p:cTn>
                        </p:par>
                        <p:par>
                          <p:cTn id="16" fill="hold">
                            <p:stCondLst>
                              <p:cond delay="1500"/>
                            </p:stCondLst>
                            <p:childTnLst>
                              <p:par>
                                <p:cTn id="17" presetID="53" presetClass="entr" presetSubtype="16" fill="hold" nodeType="afterEffect">
                                  <p:stCondLst>
                                    <p:cond delay="0"/>
                                  </p:stCondLst>
                                  <p:childTnLst>
                                    <p:set>
                                      <p:cBhvr>
                                        <p:cTn id="18" dur="1" fill="hold">
                                          <p:stCondLst>
                                            <p:cond delay="0"/>
                                          </p:stCondLst>
                                        </p:cTn>
                                        <p:tgtEl>
                                          <p:spTgt spid="22"/>
                                        </p:tgtEl>
                                        <p:attrNameLst>
                                          <p:attrName>style.visibility</p:attrName>
                                        </p:attrNameLst>
                                      </p:cBhvr>
                                      <p:to>
                                        <p:strVal val="visible"/>
                                      </p:to>
                                    </p:set>
                                    <p:anim calcmode="lin" valueType="num">
                                      <p:cBhvr>
                                        <p:cTn id="19" dur="500" fill="hold"/>
                                        <p:tgtEl>
                                          <p:spTgt spid="22"/>
                                        </p:tgtEl>
                                        <p:attrNameLst>
                                          <p:attrName>ppt_w</p:attrName>
                                        </p:attrNameLst>
                                      </p:cBhvr>
                                      <p:tavLst>
                                        <p:tav tm="0">
                                          <p:val>
                                            <p:fltVal val="0"/>
                                          </p:val>
                                        </p:tav>
                                        <p:tav tm="100000">
                                          <p:val>
                                            <p:strVal val="#ppt_w"/>
                                          </p:val>
                                        </p:tav>
                                      </p:tavLst>
                                    </p:anim>
                                    <p:anim calcmode="lin" valueType="num">
                                      <p:cBhvr>
                                        <p:cTn id="20" dur="500" fill="hold"/>
                                        <p:tgtEl>
                                          <p:spTgt spid="22"/>
                                        </p:tgtEl>
                                        <p:attrNameLst>
                                          <p:attrName>ppt_h</p:attrName>
                                        </p:attrNameLst>
                                      </p:cBhvr>
                                      <p:tavLst>
                                        <p:tav tm="0">
                                          <p:val>
                                            <p:fltVal val="0"/>
                                          </p:val>
                                        </p:tav>
                                        <p:tav tm="100000">
                                          <p:val>
                                            <p:strVal val="#ppt_h"/>
                                          </p:val>
                                        </p:tav>
                                      </p:tavLst>
                                    </p:anim>
                                    <p:animEffect transition="in" filter="fade">
                                      <p:cBhvr>
                                        <p:cTn id="21" dur="500"/>
                                        <p:tgtEl>
                                          <p:spTgt spid="22"/>
                                        </p:tgtEl>
                                      </p:cBhvr>
                                    </p:animEffect>
                                  </p:childTnLst>
                                </p:cTn>
                              </p:par>
                            </p:childTnLst>
                          </p:cTn>
                        </p:par>
                        <p:par>
                          <p:cTn id="22" fill="hold">
                            <p:stCondLst>
                              <p:cond delay="2000"/>
                            </p:stCondLst>
                            <p:childTnLst>
                              <p:par>
                                <p:cTn id="23" presetID="22" presetClass="entr" presetSubtype="1" fill="hold" grpId="0" nodeType="after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wipe(up)">
                                      <p:cBhvr>
                                        <p:cTn id="25" dur="500"/>
                                        <p:tgtEl>
                                          <p:spTgt spid="18"/>
                                        </p:tgtEl>
                                      </p:cBhvr>
                                    </p:animEffect>
                                  </p:childTnLst>
                                </p:cTn>
                              </p:par>
                            </p:childTnLst>
                          </p:cTn>
                        </p:par>
                        <p:par>
                          <p:cTn id="26" fill="hold">
                            <p:stCondLst>
                              <p:cond delay="2500"/>
                            </p:stCondLst>
                            <p:childTnLst>
                              <p:par>
                                <p:cTn id="27" presetID="22" presetClass="entr" presetSubtype="1" fill="hold" nodeType="afterEffect">
                                  <p:stCondLst>
                                    <p:cond delay="0"/>
                                  </p:stCondLst>
                                  <p:childTnLst>
                                    <p:set>
                                      <p:cBhvr>
                                        <p:cTn id="28" dur="1" fill="hold">
                                          <p:stCondLst>
                                            <p:cond delay="0"/>
                                          </p:stCondLst>
                                        </p:cTn>
                                        <p:tgtEl>
                                          <p:spTgt spid="19"/>
                                        </p:tgtEl>
                                        <p:attrNameLst>
                                          <p:attrName>style.visibility</p:attrName>
                                        </p:attrNameLst>
                                      </p:cBhvr>
                                      <p:to>
                                        <p:strVal val="visible"/>
                                      </p:to>
                                    </p:set>
                                    <p:animEffect transition="in" filter="wipe(up)">
                                      <p:cBhvr>
                                        <p:cTn id="29" dur="500"/>
                                        <p:tgtEl>
                                          <p:spTgt spid="19"/>
                                        </p:tgtEl>
                                      </p:cBhvr>
                                    </p:animEffect>
                                  </p:childTnLst>
                                </p:cTn>
                              </p:par>
                            </p:childTnLst>
                          </p:cTn>
                        </p:par>
                        <p:par>
                          <p:cTn id="30" fill="hold">
                            <p:stCondLst>
                              <p:cond delay="3000"/>
                            </p:stCondLst>
                            <p:childTnLst>
                              <p:par>
                                <p:cTn id="31" presetID="53" presetClass="entr" presetSubtype="16" fill="hold" nodeType="afterEffect">
                                  <p:stCondLst>
                                    <p:cond delay="0"/>
                                  </p:stCondLst>
                                  <p:childTnLst>
                                    <p:set>
                                      <p:cBhvr>
                                        <p:cTn id="32" dur="1" fill="hold">
                                          <p:stCondLst>
                                            <p:cond delay="0"/>
                                          </p:stCondLst>
                                        </p:cTn>
                                        <p:tgtEl>
                                          <p:spTgt spid="27"/>
                                        </p:tgtEl>
                                        <p:attrNameLst>
                                          <p:attrName>style.visibility</p:attrName>
                                        </p:attrNameLst>
                                      </p:cBhvr>
                                      <p:to>
                                        <p:strVal val="visible"/>
                                      </p:to>
                                    </p:set>
                                    <p:anim calcmode="lin" valueType="num">
                                      <p:cBhvr>
                                        <p:cTn id="33" dur="500" fill="hold"/>
                                        <p:tgtEl>
                                          <p:spTgt spid="27"/>
                                        </p:tgtEl>
                                        <p:attrNameLst>
                                          <p:attrName>ppt_w</p:attrName>
                                        </p:attrNameLst>
                                      </p:cBhvr>
                                      <p:tavLst>
                                        <p:tav tm="0">
                                          <p:val>
                                            <p:fltVal val="0"/>
                                          </p:val>
                                        </p:tav>
                                        <p:tav tm="100000">
                                          <p:val>
                                            <p:strVal val="#ppt_w"/>
                                          </p:val>
                                        </p:tav>
                                      </p:tavLst>
                                    </p:anim>
                                    <p:anim calcmode="lin" valueType="num">
                                      <p:cBhvr>
                                        <p:cTn id="34" dur="500" fill="hold"/>
                                        <p:tgtEl>
                                          <p:spTgt spid="27"/>
                                        </p:tgtEl>
                                        <p:attrNameLst>
                                          <p:attrName>ppt_h</p:attrName>
                                        </p:attrNameLst>
                                      </p:cBhvr>
                                      <p:tavLst>
                                        <p:tav tm="0">
                                          <p:val>
                                            <p:fltVal val="0"/>
                                          </p:val>
                                        </p:tav>
                                        <p:tav tm="100000">
                                          <p:val>
                                            <p:strVal val="#ppt_h"/>
                                          </p:val>
                                        </p:tav>
                                      </p:tavLst>
                                    </p:anim>
                                    <p:animEffect transition="in" filter="fade">
                                      <p:cBhvr>
                                        <p:cTn id="35" dur="500"/>
                                        <p:tgtEl>
                                          <p:spTgt spid="27"/>
                                        </p:tgtEl>
                                      </p:cBhvr>
                                    </p:animEffect>
                                  </p:childTnLst>
                                </p:cTn>
                              </p:par>
                            </p:childTnLst>
                          </p:cTn>
                        </p:par>
                        <p:par>
                          <p:cTn id="36" fill="hold">
                            <p:stCondLst>
                              <p:cond delay="3500"/>
                            </p:stCondLst>
                            <p:childTnLst>
                              <p:par>
                                <p:cTn id="37" presetID="53" presetClass="entr" presetSubtype="16" fill="hold" nodeType="afterEffect">
                                  <p:stCondLst>
                                    <p:cond delay="0"/>
                                  </p:stCondLst>
                                  <p:childTnLst>
                                    <p:set>
                                      <p:cBhvr>
                                        <p:cTn id="38" dur="1" fill="hold">
                                          <p:stCondLst>
                                            <p:cond delay="0"/>
                                          </p:stCondLst>
                                        </p:cTn>
                                        <p:tgtEl>
                                          <p:spTgt spid="39"/>
                                        </p:tgtEl>
                                        <p:attrNameLst>
                                          <p:attrName>style.visibility</p:attrName>
                                        </p:attrNameLst>
                                      </p:cBhvr>
                                      <p:to>
                                        <p:strVal val="visible"/>
                                      </p:to>
                                    </p:set>
                                    <p:anim calcmode="lin" valueType="num">
                                      <p:cBhvr>
                                        <p:cTn id="39" dur="500" fill="hold"/>
                                        <p:tgtEl>
                                          <p:spTgt spid="39"/>
                                        </p:tgtEl>
                                        <p:attrNameLst>
                                          <p:attrName>ppt_w</p:attrName>
                                        </p:attrNameLst>
                                      </p:cBhvr>
                                      <p:tavLst>
                                        <p:tav tm="0">
                                          <p:val>
                                            <p:fltVal val="0"/>
                                          </p:val>
                                        </p:tav>
                                        <p:tav tm="100000">
                                          <p:val>
                                            <p:strVal val="#ppt_w"/>
                                          </p:val>
                                        </p:tav>
                                      </p:tavLst>
                                    </p:anim>
                                    <p:anim calcmode="lin" valueType="num">
                                      <p:cBhvr>
                                        <p:cTn id="40" dur="500" fill="hold"/>
                                        <p:tgtEl>
                                          <p:spTgt spid="39"/>
                                        </p:tgtEl>
                                        <p:attrNameLst>
                                          <p:attrName>ppt_h</p:attrName>
                                        </p:attrNameLst>
                                      </p:cBhvr>
                                      <p:tavLst>
                                        <p:tav tm="0">
                                          <p:val>
                                            <p:fltVal val="0"/>
                                          </p:val>
                                        </p:tav>
                                        <p:tav tm="100000">
                                          <p:val>
                                            <p:strVal val="#ppt_h"/>
                                          </p:val>
                                        </p:tav>
                                      </p:tavLst>
                                    </p:anim>
                                    <p:animEffect transition="in" filter="fade">
                                      <p:cBhvr>
                                        <p:cTn id="41"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8"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图片 4" descr="中山大学logo"/>
          <p:cNvPicPr>
            <a:picLocks noChangeAspect="1"/>
          </p:cNvPicPr>
          <p:nvPr/>
        </p:nvPicPr>
        <p:blipFill>
          <a:blip r:embed="rId3"/>
          <a:stretch>
            <a:fillRect/>
          </a:stretch>
        </p:blipFill>
        <p:spPr>
          <a:xfrm>
            <a:off x="10894695" y="256540"/>
            <a:ext cx="953135" cy="953135"/>
          </a:xfrm>
          <a:prstGeom prst="rect">
            <a:avLst/>
          </a:prstGeom>
        </p:spPr>
      </p:pic>
      <p:sp>
        <p:nvSpPr>
          <p:cNvPr id="15" name="文本框 14">
            <a:extLst>
              <a:ext uri="{FF2B5EF4-FFF2-40B4-BE49-F238E27FC236}">
                <a16:creationId xmlns:a16="http://schemas.microsoft.com/office/drawing/2014/main" id="{82F46CC3-BFDB-462C-97B9-DAD4243ED3C8}"/>
              </a:ext>
            </a:extLst>
          </p:cNvPr>
          <p:cNvSpPr txBox="1"/>
          <p:nvPr/>
        </p:nvSpPr>
        <p:spPr>
          <a:xfrm>
            <a:off x="1254525" y="1560676"/>
            <a:ext cx="8566482" cy="532903"/>
          </a:xfrm>
          <a:prstGeom prst="rect">
            <a:avLst/>
          </a:prstGeom>
          <a:noFill/>
        </p:spPr>
        <p:txBody>
          <a:bodyPr wrap="square" rtlCol="0">
            <a:spAutoFit/>
          </a:bodyPr>
          <a:lstStyle/>
          <a:p>
            <a:pPr>
              <a:lnSpc>
                <a:spcPct val="125000"/>
              </a:lnSpc>
            </a:pPr>
            <a:r>
              <a:rPr lang="zh-CN" altLang="en-US" sz="1200" b="0" i="0" dirty="0">
                <a:solidFill>
                  <a:srgbClr val="404040"/>
                </a:solidFill>
                <a:effectLst/>
                <a:latin typeface="微软雅黑" panose="020B0503020204020204" pitchFamily="34" charset="-122"/>
                <a:ea typeface="微软雅黑" panose="020B0503020204020204" pitchFamily="34" charset="-122"/>
              </a:rPr>
              <a:t>壳牌一直是业内的技术先驱。目前，他们是国际油气公司中研发 </a:t>
            </a:r>
            <a:r>
              <a:rPr lang="en-US" altLang="zh-CN" sz="1200" b="0" i="0" dirty="0">
                <a:solidFill>
                  <a:srgbClr val="404040"/>
                </a:solidFill>
                <a:effectLst/>
                <a:latin typeface="微软雅黑" panose="020B0503020204020204" pitchFamily="34" charset="-122"/>
                <a:ea typeface="微软雅黑" panose="020B0503020204020204" pitchFamily="34" charset="-122"/>
              </a:rPr>
              <a:t>(R&amp;D) </a:t>
            </a:r>
            <a:r>
              <a:rPr lang="zh-CN" altLang="en-US" sz="1200" b="0" i="0" dirty="0">
                <a:solidFill>
                  <a:srgbClr val="404040"/>
                </a:solidFill>
                <a:effectLst/>
                <a:latin typeface="微软雅黑" panose="020B0503020204020204" pitchFamily="34" charset="-122"/>
                <a:ea typeface="微软雅黑" panose="020B0503020204020204" pitchFamily="34" charset="-122"/>
              </a:rPr>
              <a:t>投入最大的公司之一，每年都要花费超过 </a:t>
            </a:r>
            <a:r>
              <a:rPr lang="en-US" altLang="zh-CN" sz="1200" b="0" i="0" dirty="0">
                <a:solidFill>
                  <a:srgbClr val="404040"/>
                </a:solidFill>
                <a:effectLst/>
                <a:latin typeface="微软雅黑" panose="020B0503020204020204" pitchFamily="34" charset="-122"/>
                <a:ea typeface="微软雅黑" panose="020B0503020204020204" pitchFamily="34" charset="-122"/>
              </a:rPr>
              <a:t>10 </a:t>
            </a:r>
            <a:r>
              <a:rPr lang="zh-CN" altLang="en-US" sz="1200" b="0" i="0" dirty="0">
                <a:solidFill>
                  <a:srgbClr val="404040"/>
                </a:solidFill>
                <a:effectLst/>
                <a:latin typeface="微软雅黑" panose="020B0503020204020204" pitchFamily="34" charset="-122"/>
                <a:ea typeface="微软雅黑" panose="020B0503020204020204" pitchFamily="34" charset="-122"/>
              </a:rPr>
              <a:t>亿美元，旨在将创意转变为商业上可行的技术。</a:t>
            </a:r>
            <a:endPar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4" name="图片 3">
            <a:extLst>
              <a:ext uri="{FF2B5EF4-FFF2-40B4-BE49-F238E27FC236}">
                <a16:creationId xmlns:a16="http://schemas.microsoft.com/office/drawing/2014/main" id="{EC571CE1-90DE-4FBA-96AE-5D194854E957}"/>
              </a:ext>
            </a:extLst>
          </p:cNvPr>
          <p:cNvPicPr>
            <a:picLocks noChangeAspect="1"/>
          </p:cNvPicPr>
          <p:nvPr/>
        </p:nvPicPr>
        <p:blipFill>
          <a:blip r:embed="rId4"/>
          <a:stretch>
            <a:fillRect/>
          </a:stretch>
        </p:blipFill>
        <p:spPr>
          <a:xfrm>
            <a:off x="1094749" y="2440039"/>
            <a:ext cx="4731424" cy="2569973"/>
          </a:xfrm>
          <a:prstGeom prst="rect">
            <a:avLst/>
          </a:prstGeom>
        </p:spPr>
      </p:pic>
      <p:sp>
        <p:nvSpPr>
          <p:cNvPr id="6" name="文本框 5">
            <a:extLst>
              <a:ext uri="{FF2B5EF4-FFF2-40B4-BE49-F238E27FC236}">
                <a16:creationId xmlns:a16="http://schemas.microsoft.com/office/drawing/2014/main" id="{E185962C-072D-46A2-86AA-12F8F2C705EE}"/>
              </a:ext>
            </a:extLst>
          </p:cNvPr>
          <p:cNvSpPr txBox="1"/>
          <p:nvPr/>
        </p:nvSpPr>
        <p:spPr>
          <a:xfrm>
            <a:off x="2347547" y="5161085"/>
            <a:ext cx="1569660" cy="276999"/>
          </a:xfrm>
          <a:prstGeom prst="rect">
            <a:avLst/>
          </a:prstGeom>
          <a:noFill/>
        </p:spPr>
        <p:txBody>
          <a:bodyPr wrap="none" rtlCol="0">
            <a:spAutoFit/>
          </a:bodyPr>
          <a:lstStyle/>
          <a:p>
            <a:r>
              <a:rPr lang="zh-CN" altLang="en-US" sz="1200" dirty="0">
                <a:latin typeface="微软雅黑" panose="020B0503020204020204" pitchFamily="34" charset="-122"/>
                <a:ea typeface="微软雅黑" panose="020B0503020204020204" pitchFamily="34" charset="-122"/>
              </a:rPr>
              <a:t>大规模液氢存储项目</a:t>
            </a:r>
          </a:p>
        </p:txBody>
      </p:sp>
      <p:sp>
        <p:nvSpPr>
          <p:cNvPr id="16" name="AutoShape 2" descr="计算科学由我们的高性能计算中心提供支持">
            <a:extLst>
              <a:ext uri="{FF2B5EF4-FFF2-40B4-BE49-F238E27FC236}">
                <a16:creationId xmlns:a16="http://schemas.microsoft.com/office/drawing/2014/main" id="{4C461C59-AEB8-462F-9F2D-947FDAAB26BE}"/>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AutoShape 4" descr="计算科学由我们的高性能计算中心提供支持">
            <a:extLst>
              <a:ext uri="{FF2B5EF4-FFF2-40B4-BE49-F238E27FC236}">
                <a16:creationId xmlns:a16="http://schemas.microsoft.com/office/drawing/2014/main" id="{412A27ED-008F-4FA8-BD37-05F800167ADD}"/>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9" name="图片 18">
            <a:extLst>
              <a:ext uri="{FF2B5EF4-FFF2-40B4-BE49-F238E27FC236}">
                <a16:creationId xmlns:a16="http://schemas.microsoft.com/office/drawing/2014/main" id="{489876DD-7BBA-4583-9481-CAFD2C5019F2}"/>
              </a:ext>
            </a:extLst>
          </p:cNvPr>
          <p:cNvPicPr>
            <a:picLocks noChangeAspect="1"/>
          </p:cNvPicPr>
          <p:nvPr/>
        </p:nvPicPr>
        <p:blipFill>
          <a:blip r:embed="rId5"/>
          <a:stretch>
            <a:fillRect/>
          </a:stretch>
        </p:blipFill>
        <p:spPr>
          <a:xfrm>
            <a:off x="6670627" y="2524761"/>
            <a:ext cx="4281854" cy="2449666"/>
          </a:xfrm>
          <a:prstGeom prst="rect">
            <a:avLst/>
          </a:prstGeom>
        </p:spPr>
      </p:pic>
      <p:sp>
        <p:nvSpPr>
          <p:cNvPr id="20" name="文本框 19">
            <a:extLst>
              <a:ext uri="{FF2B5EF4-FFF2-40B4-BE49-F238E27FC236}">
                <a16:creationId xmlns:a16="http://schemas.microsoft.com/office/drawing/2014/main" id="{0F010609-679E-417A-BE26-8993D3ECE4C2}"/>
              </a:ext>
            </a:extLst>
          </p:cNvPr>
          <p:cNvSpPr txBox="1"/>
          <p:nvPr/>
        </p:nvSpPr>
        <p:spPr>
          <a:xfrm>
            <a:off x="7622931" y="5161084"/>
            <a:ext cx="2646878" cy="276999"/>
          </a:xfrm>
          <a:prstGeom prst="rect">
            <a:avLst/>
          </a:prstGeom>
          <a:noFill/>
        </p:spPr>
        <p:txBody>
          <a:bodyPr wrap="none" rtlCol="0">
            <a:spAutoFit/>
          </a:bodyPr>
          <a:lstStyle/>
          <a:p>
            <a:r>
              <a:rPr lang="zh-CN" altLang="en-US" sz="1200" dirty="0">
                <a:latin typeface="微软雅黑" panose="020B0503020204020204" pitchFamily="34" charset="-122"/>
                <a:ea typeface="微软雅黑" panose="020B0503020204020204" pitchFamily="34" charset="-122"/>
              </a:rPr>
              <a:t>使用计算科学预测材料和系统的性能</a:t>
            </a:r>
          </a:p>
        </p:txBody>
      </p:sp>
      <p:sp>
        <p:nvSpPr>
          <p:cNvPr id="18" name="椭圆 17">
            <a:extLst>
              <a:ext uri="{FF2B5EF4-FFF2-40B4-BE49-F238E27FC236}">
                <a16:creationId xmlns:a16="http://schemas.microsoft.com/office/drawing/2014/main" id="{D4A160A5-4A96-41A4-A111-D8CF8C53C0DE}"/>
              </a:ext>
            </a:extLst>
          </p:cNvPr>
          <p:cNvSpPr/>
          <p:nvPr/>
        </p:nvSpPr>
        <p:spPr>
          <a:xfrm>
            <a:off x="472793" y="299315"/>
            <a:ext cx="621956" cy="621958"/>
          </a:xfrm>
          <a:prstGeom prst="ellipse">
            <a:avLst/>
          </a:prstGeom>
          <a:solidFill>
            <a:srgbClr val="38866A"/>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00">
              <a:solidFill>
                <a:srgbClr val="013AAB"/>
              </a:solidFill>
              <a:effectLst>
                <a:outerShdw blurRad="50800" dist="38100" dir="2700000" algn="tl" rotWithShape="0">
                  <a:prstClr val="black">
                    <a:alpha val="40000"/>
                  </a:prstClr>
                </a:outerShdw>
              </a:effectLst>
              <a:latin typeface="方正清刻本悦宋简体" panose="02000000000000000000" pitchFamily="2" charset="-122"/>
              <a:ea typeface="方正清刻本悦宋简体" panose="02000000000000000000" pitchFamily="2" charset="-122"/>
            </a:endParaRPr>
          </a:p>
        </p:txBody>
      </p:sp>
      <p:sp>
        <p:nvSpPr>
          <p:cNvPr id="21" name="文本框 20">
            <a:extLst>
              <a:ext uri="{FF2B5EF4-FFF2-40B4-BE49-F238E27FC236}">
                <a16:creationId xmlns:a16="http://schemas.microsoft.com/office/drawing/2014/main" id="{07749A6A-0ACE-4F57-9BE8-F79CA647069D}"/>
              </a:ext>
            </a:extLst>
          </p:cNvPr>
          <p:cNvSpPr txBox="1"/>
          <p:nvPr/>
        </p:nvSpPr>
        <p:spPr>
          <a:xfrm>
            <a:off x="396336" y="256351"/>
            <a:ext cx="774870" cy="707886"/>
          </a:xfrm>
          <a:prstGeom prst="rect">
            <a:avLst/>
          </a:prstGeom>
          <a:noFill/>
        </p:spPr>
        <p:txBody>
          <a:bodyPr wrap="square" rtlCol="0">
            <a:spAutoFit/>
          </a:bodyPr>
          <a:lstStyle>
            <a:defPPr>
              <a:defRPr lang="zh-CN"/>
            </a:defPPr>
            <a:lvl1pPr algn="ctr">
              <a:defRPr sz="6000" b="1">
                <a:blipFill dpi="0" rotWithShape="1">
                  <a:blip r:embed="rId6"/>
                  <a:srcRect/>
                  <a:stretch>
                    <a:fillRect/>
                  </a:stretch>
                </a:blipFill>
              </a:defRPr>
            </a:lvl1pPr>
          </a:lstStyle>
          <a:p>
            <a:r>
              <a:rPr lang="en-US" altLang="zh-CN" sz="4000" b="0" dirty="0">
                <a:solidFill>
                  <a:srgbClr val="FEFEFE"/>
                </a:solidFill>
                <a:latin typeface="方正清刻本悦宋简体" panose="02000000000000000000" pitchFamily="2" charset="-122"/>
                <a:ea typeface="方正清刻本悦宋简体" panose="02000000000000000000" pitchFamily="2" charset="-122"/>
                <a:cs typeface="Arial" panose="020B0604020202020204" pitchFamily="34" charset="0"/>
              </a:rPr>
              <a:t>2</a:t>
            </a:r>
            <a:endParaRPr lang="zh-CN" altLang="en-US" sz="4000" b="0" dirty="0">
              <a:solidFill>
                <a:srgbClr val="FEFEFE"/>
              </a:solidFill>
              <a:latin typeface="方正清刻本悦宋简体" panose="02000000000000000000" pitchFamily="2" charset="-122"/>
              <a:ea typeface="方正清刻本悦宋简体" panose="02000000000000000000" pitchFamily="2" charset="-122"/>
              <a:cs typeface="Arial" panose="020B0604020202020204" pitchFamily="34" charset="0"/>
            </a:endParaRPr>
          </a:p>
        </p:txBody>
      </p:sp>
      <p:sp>
        <p:nvSpPr>
          <p:cNvPr id="22" name="矩形 21">
            <a:extLst>
              <a:ext uri="{FF2B5EF4-FFF2-40B4-BE49-F238E27FC236}">
                <a16:creationId xmlns:a16="http://schemas.microsoft.com/office/drawing/2014/main" id="{F17B691F-1EE0-4B0C-9EB8-48C6F202DE3D}"/>
              </a:ext>
            </a:extLst>
          </p:cNvPr>
          <p:cNvSpPr/>
          <p:nvPr/>
        </p:nvSpPr>
        <p:spPr>
          <a:xfrm>
            <a:off x="1171206" y="67834"/>
            <a:ext cx="3794494" cy="653897"/>
          </a:xfrm>
          <a:prstGeom prst="rect">
            <a:avLst/>
          </a:prstGeom>
        </p:spPr>
        <p:txBody>
          <a:bodyPr wrap="square">
            <a:spAutoFit/>
          </a:bodyPr>
          <a:lstStyle/>
          <a:p>
            <a:pPr>
              <a:lnSpc>
                <a:spcPct val="175000"/>
              </a:lnSpc>
            </a:pPr>
            <a:r>
              <a:rPr lang="zh-CN" altLang="en-US" sz="2400" dirty="0">
                <a:solidFill>
                  <a:srgbClr val="38866A"/>
                </a:solidFill>
                <a:latin typeface="方正清刻本悦宋简体" panose="02000000000000000000" pitchFamily="2" charset="-122"/>
                <a:ea typeface="方正清刻本悦宋简体" panose="02000000000000000000" pitchFamily="2" charset="-122"/>
              </a:rPr>
              <a:t>荷兰的创新性产业</a:t>
            </a:r>
          </a:p>
        </p:txBody>
      </p:sp>
      <p:sp>
        <p:nvSpPr>
          <p:cNvPr id="23" name="文本框 22">
            <a:extLst>
              <a:ext uri="{FF2B5EF4-FFF2-40B4-BE49-F238E27FC236}">
                <a16:creationId xmlns:a16="http://schemas.microsoft.com/office/drawing/2014/main" id="{CC89B7FC-BD87-4D1A-BED8-F1D3AD8450A8}"/>
              </a:ext>
            </a:extLst>
          </p:cNvPr>
          <p:cNvSpPr txBox="1"/>
          <p:nvPr/>
        </p:nvSpPr>
        <p:spPr>
          <a:xfrm>
            <a:off x="1113971" y="650164"/>
            <a:ext cx="5022106" cy="307777"/>
          </a:xfrm>
          <a:prstGeom prst="snip1Rect">
            <a:avLst>
              <a:gd name="adj" fmla="val 0"/>
            </a:avLst>
          </a:prstGeom>
          <a:noFill/>
          <a:ln w="28575">
            <a:noFill/>
          </a:ln>
        </p:spPr>
        <p:txBody>
          <a:bodyPr wrap="square" rtlCol="0">
            <a:spAutoFit/>
          </a:bodyPr>
          <a:lstStyle/>
          <a:p>
            <a:r>
              <a:rPr lang="en-US" altLang="zh-CN" sz="1400" dirty="0">
                <a:solidFill>
                  <a:srgbClr val="38866A"/>
                </a:solidFill>
                <a:latin typeface="方正清刻本悦宋简体" panose="02000000000000000000" pitchFamily="2" charset="-122"/>
                <a:ea typeface="方正清刻本悦宋简体" panose="02000000000000000000" pitchFamily="2" charset="-122"/>
                <a:cs typeface="Arial" panose="020B0604020202020204" pitchFamily="34" charset="0"/>
              </a:rPr>
              <a:t> </a:t>
            </a:r>
            <a:r>
              <a:rPr lang="en-US" altLang="zh-CN" sz="1400" b="0" dirty="0">
                <a:solidFill>
                  <a:srgbClr val="38866A"/>
                </a:solidFill>
                <a:latin typeface="方正清刻本悦宋简体" panose="02000000000000000000" pitchFamily="2" charset="-122"/>
                <a:ea typeface="方正清刻本悦宋简体" panose="02000000000000000000" pitchFamily="2" charset="-122"/>
                <a:cs typeface="Arial" panose="020B0604020202020204" pitchFamily="34" charset="0"/>
              </a:rPr>
              <a:t>Innovative companies in the Netherlands</a:t>
            </a:r>
          </a:p>
        </p:txBody>
      </p:sp>
    </p:spTree>
    <p:extLst>
      <p:ext uri="{BB962C8B-B14F-4D97-AF65-F5344CB8AC3E}">
        <p14:creationId xmlns:p14="http://schemas.microsoft.com/office/powerpoint/2010/main" val="29025698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7" name="组合 6"/>
          <p:cNvGrpSpPr/>
          <p:nvPr/>
        </p:nvGrpSpPr>
        <p:grpSpPr>
          <a:xfrm>
            <a:off x="472756" y="2170363"/>
            <a:ext cx="7954170" cy="3563261"/>
            <a:chOff x="648987" y="1937655"/>
            <a:chExt cx="8472566" cy="3795488"/>
          </a:xfrm>
        </p:grpSpPr>
        <p:graphicFrame>
          <p:nvGraphicFramePr>
            <p:cNvPr id="8" name="Diagram 2"/>
            <p:cNvGraphicFramePr/>
            <p:nvPr>
              <p:extLst>
                <p:ext uri="{D42A27DB-BD31-4B8C-83A1-F6EECF244321}">
                  <p14:modId xmlns:p14="http://schemas.microsoft.com/office/powerpoint/2010/main" val="1237484017"/>
                </p:ext>
              </p:extLst>
            </p:nvPr>
          </p:nvGraphicFramePr>
          <p:xfrm>
            <a:off x="648987" y="2009902"/>
            <a:ext cx="5426941" cy="361796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3" name="Picture 9"/>
            <p:cNvPicPr>
              <a:picLocks noChangeAspect="1"/>
            </p:cNvPicPr>
            <p:nvPr/>
          </p:nvPicPr>
          <p:blipFill>
            <a:blip r:embed="rId8" cstate="print">
              <a:extLst>
                <a:ext uri="{BEBA8EAE-BF5A-486C-A8C5-ECC9F3942E4B}">
                  <a14:imgProps xmlns:a14="http://schemas.microsoft.com/office/drawing/2010/main">
                    <a14:imgLayer r:embed="rId9">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405969" y="3416155"/>
              <a:ext cx="842247" cy="842247"/>
            </a:xfrm>
            <a:prstGeom prst="rect">
              <a:avLst/>
            </a:prstGeom>
          </p:spPr>
        </p:pic>
        <p:sp>
          <p:nvSpPr>
            <p:cNvPr id="14" name="Arc 12"/>
            <p:cNvSpPr/>
            <p:nvPr/>
          </p:nvSpPr>
          <p:spPr>
            <a:xfrm rot="188158" flipH="1">
              <a:off x="826924" y="2837110"/>
              <a:ext cx="2000336" cy="2000337"/>
            </a:xfrm>
            <a:prstGeom prst="arc">
              <a:avLst>
                <a:gd name="adj1" fmla="val 16200000"/>
                <a:gd name="adj2" fmla="val 21373126"/>
              </a:avLst>
            </a:prstGeom>
            <a:ln>
              <a:solidFill>
                <a:srgbClr val="38866A"/>
              </a:solidFill>
              <a:prstDash val="dash"/>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cxnSp>
          <p:nvCxnSpPr>
            <p:cNvPr id="15" name="Straight Connector 21"/>
            <p:cNvCxnSpPr>
              <a:cxnSpLocks/>
            </p:cNvCxnSpPr>
            <p:nvPr/>
          </p:nvCxnSpPr>
          <p:spPr>
            <a:xfrm>
              <a:off x="4049888" y="2534344"/>
              <a:ext cx="3260384" cy="1"/>
            </a:xfrm>
            <a:prstGeom prst="line">
              <a:avLst/>
            </a:prstGeom>
            <a:ln w="19050">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6" name="Straight Connector 45"/>
            <p:cNvCxnSpPr>
              <a:endCxn id="20" idx="2"/>
            </p:cNvCxnSpPr>
            <p:nvPr/>
          </p:nvCxnSpPr>
          <p:spPr>
            <a:xfrm>
              <a:off x="4383914" y="3837279"/>
              <a:ext cx="3674077" cy="0"/>
            </a:xfrm>
            <a:prstGeom prst="line">
              <a:avLst/>
            </a:prstGeom>
            <a:ln w="19050">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7" name="Straight Connector 46"/>
            <p:cNvCxnSpPr>
              <a:endCxn id="18" idx="2"/>
            </p:cNvCxnSpPr>
            <p:nvPr/>
          </p:nvCxnSpPr>
          <p:spPr>
            <a:xfrm>
              <a:off x="4049888" y="5201363"/>
              <a:ext cx="3260384" cy="0"/>
            </a:xfrm>
            <a:prstGeom prst="line">
              <a:avLst/>
            </a:prstGeom>
            <a:ln w="19050">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sp>
          <p:nvSpPr>
            <p:cNvPr id="18" name="Oval 24"/>
            <p:cNvSpPr/>
            <p:nvPr/>
          </p:nvSpPr>
          <p:spPr>
            <a:xfrm>
              <a:off x="7310272" y="4669581"/>
              <a:ext cx="1063562" cy="1063562"/>
            </a:xfrm>
            <a:prstGeom prst="ellipse">
              <a:avLst/>
            </a:prstGeom>
            <a:noFill/>
            <a:ln w="19050">
              <a:solidFill>
                <a:schemeClr val="tx1">
                  <a:lumMod val="75000"/>
                  <a:lumOff val="2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9" name="Oval 47"/>
            <p:cNvSpPr/>
            <p:nvPr/>
          </p:nvSpPr>
          <p:spPr>
            <a:xfrm>
              <a:off x="7310272" y="1937655"/>
              <a:ext cx="1063562" cy="1063562"/>
            </a:xfrm>
            <a:prstGeom prst="ellipse">
              <a:avLst/>
            </a:prstGeom>
            <a:noFill/>
            <a:ln w="19050">
              <a:solidFill>
                <a:schemeClr val="tx1">
                  <a:lumMod val="75000"/>
                  <a:lumOff val="2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0" name="Oval 48"/>
            <p:cNvSpPr/>
            <p:nvPr/>
          </p:nvSpPr>
          <p:spPr>
            <a:xfrm>
              <a:off x="8057991" y="3305497"/>
              <a:ext cx="1063562" cy="1063562"/>
            </a:xfrm>
            <a:prstGeom prst="ellipse">
              <a:avLst/>
            </a:prstGeom>
            <a:noFill/>
            <a:ln w="19050">
              <a:solidFill>
                <a:schemeClr val="tx1">
                  <a:lumMod val="75000"/>
                  <a:lumOff val="2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21" name="Picture 7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664096" y="5018318"/>
              <a:ext cx="366086" cy="366086"/>
            </a:xfrm>
            <a:prstGeom prst="rect">
              <a:avLst/>
            </a:prstGeom>
          </p:spPr>
        </p:pic>
        <p:pic>
          <p:nvPicPr>
            <p:cNvPr id="22" name="Picture 13"/>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664096" y="2262988"/>
              <a:ext cx="356776" cy="356776"/>
            </a:xfrm>
            <a:prstGeom prst="rect">
              <a:avLst/>
            </a:prstGeom>
          </p:spPr>
        </p:pic>
        <p:pic>
          <p:nvPicPr>
            <p:cNvPr id="23" name="Picture 1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405636" y="3653142"/>
              <a:ext cx="368270" cy="368270"/>
            </a:xfrm>
            <a:prstGeom prst="rect">
              <a:avLst/>
            </a:prstGeom>
          </p:spPr>
        </p:pic>
        <p:sp>
          <p:nvSpPr>
            <p:cNvPr id="24" name="文本框 23"/>
            <p:cNvSpPr txBox="1"/>
            <p:nvPr/>
          </p:nvSpPr>
          <p:spPr>
            <a:xfrm>
              <a:off x="3955470" y="2036857"/>
              <a:ext cx="3229704" cy="426186"/>
            </a:xfrm>
            <a:prstGeom prst="rect">
              <a:avLst/>
            </a:prstGeom>
            <a:noFill/>
          </p:spPr>
          <p:txBody>
            <a:bodyPr wrap="square" rtlCol="0">
              <a:spAutoFit/>
            </a:bodyPr>
            <a:lstStyle/>
            <a:p>
              <a:pPr algn="ctr"/>
              <a:r>
                <a:rPr lang="zh-CN" altLang="en-US" sz="2000" dirty="0">
                  <a:solidFill>
                    <a:schemeClr val="tx1">
                      <a:lumMod val="75000"/>
                      <a:lumOff val="25000"/>
                    </a:schemeClr>
                  </a:solidFill>
                </a:rPr>
                <a:t>简介</a:t>
              </a:r>
            </a:p>
          </p:txBody>
        </p:sp>
        <p:sp>
          <p:nvSpPr>
            <p:cNvPr id="25" name="文本框 24"/>
            <p:cNvSpPr txBox="1"/>
            <p:nvPr/>
          </p:nvSpPr>
          <p:spPr>
            <a:xfrm>
              <a:off x="4416177" y="4779205"/>
              <a:ext cx="2411468" cy="426186"/>
            </a:xfrm>
            <a:prstGeom prst="rect">
              <a:avLst/>
            </a:prstGeom>
            <a:noFill/>
          </p:spPr>
          <p:txBody>
            <a:bodyPr wrap="square" rtlCol="0">
              <a:spAutoFit/>
            </a:bodyPr>
            <a:lstStyle/>
            <a:p>
              <a:pPr algn="ctr"/>
              <a:r>
                <a:rPr lang="zh-CN" altLang="en-US" sz="2000" dirty="0">
                  <a:solidFill>
                    <a:schemeClr val="tx1">
                      <a:lumMod val="75000"/>
                      <a:lumOff val="25000"/>
                    </a:schemeClr>
                  </a:solidFill>
                </a:rPr>
                <a:t>医疗科技</a:t>
              </a:r>
            </a:p>
          </p:txBody>
        </p:sp>
        <p:sp>
          <p:nvSpPr>
            <p:cNvPr id="26" name="文本框 25"/>
            <p:cNvSpPr txBox="1"/>
            <p:nvPr/>
          </p:nvSpPr>
          <p:spPr>
            <a:xfrm>
              <a:off x="5053316" y="3358641"/>
              <a:ext cx="1774330" cy="426186"/>
            </a:xfrm>
            <a:prstGeom prst="rect">
              <a:avLst/>
            </a:prstGeom>
            <a:noFill/>
          </p:spPr>
          <p:txBody>
            <a:bodyPr wrap="square" rtlCol="0">
              <a:spAutoFit/>
            </a:bodyPr>
            <a:lstStyle/>
            <a:p>
              <a:pPr algn="ctr"/>
              <a:r>
                <a:rPr lang="zh-CN" altLang="en-US" sz="2000" dirty="0">
                  <a:solidFill>
                    <a:srgbClr val="333333"/>
                  </a:solidFill>
                  <a:latin typeface="Helvetica Neue"/>
                </a:rPr>
                <a:t>业务领域</a:t>
              </a:r>
              <a:endParaRPr lang="zh-CN" altLang="en-US" sz="2000" dirty="0">
                <a:solidFill>
                  <a:schemeClr val="tx1">
                    <a:lumMod val="75000"/>
                    <a:lumOff val="25000"/>
                  </a:schemeClr>
                </a:solidFill>
              </a:endParaRPr>
            </a:p>
          </p:txBody>
        </p:sp>
      </p:grpSp>
      <p:sp>
        <p:nvSpPr>
          <p:cNvPr id="27" name="文本框 26"/>
          <p:cNvSpPr txBox="1"/>
          <p:nvPr/>
        </p:nvSpPr>
        <p:spPr>
          <a:xfrm>
            <a:off x="7927681" y="2129721"/>
            <a:ext cx="3893917" cy="994568"/>
          </a:xfrm>
          <a:prstGeom prst="rect">
            <a:avLst/>
          </a:prstGeom>
          <a:noFill/>
        </p:spPr>
        <p:txBody>
          <a:bodyPr wrap="square" rtlCol="0">
            <a:spAutoFit/>
          </a:bodyPr>
          <a:lstStyle/>
          <a:p>
            <a:pPr>
              <a:lnSpc>
                <a:spcPct val="125000"/>
              </a:lnSpc>
            </a:pPr>
            <a:r>
              <a:rPr lang="zh-CN" altLang="en-US" sz="1200" dirty="0">
                <a:latin typeface="微软雅黑" panose="020B0503020204020204" pitchFamily="34" charset="-122"/>
                <a:ea typeface="微软雅黑" panose="020B0503020204020204" pitchFamily="34" charset="-122"/>
              </a:rPr>
              <a:t>是荷兰的跨国电子公司，总部在阿姆斯特丹。由飞利浦父子于</a:t>
            </a:r>
            <a:r>
              <a:rPr lang="en-US" altLang="zh-CN" sz="1200" dirty="0">
                <a:latin typeface="微软雅黑" panose="020B0503020204020204" pitchFamily="34" charset="-122"/>
                <a:ea typeface="微软雅黑" panose="020B0503020204020204" pitchFamily="34" charset="-122"/>
              </a:rPr>
              <a:t>1891</a:t>
            </a:r>
            <a:r>
              <a:rPr lang="zh-CN" altLang="en-US" sz="1200" dirty="0">
                <a:latin typeface="微软雅黑" panose="020B0503020204020204" pitchFamily="34" charset="-122"/>
                <a:ea typeface="微软雅黑" panose="020B0503020204020204" pitchFamily="34" charset="-122"/>
              </a:rPr>
              <a:t>年创建。</a:t>
            </a:r>
            <a:r>
              <a:rPr lang="zh-CN" altLang="en-US" sz="1200" b="0" i="0" dirty="0">
                <a:solidFill>
                  <a:srgbClr val="050505"/>
                </a:solidFill>
                <a:effectLst/>
                <a:latin typeface="微软雅黑" panose="020B0503020204020204" pitchFamily="34" charset="-122"/>
                <a:ea typeface="微软雅黑" panose="020B0503020204020204" pitchFamily="34" charset="-122"/>
              </a:rPr>
              <a:t> </a:t>
            </a:r>
            <a:r>
              <a:rPr lang="en-US" altLang="zh-CN" sz="1200" b="0" i="0" dirty="0">
                <a:solidFill>
                  <a:srgbClr val="050505"/>
                </a:solidFill>
                <a:effectLst/>
                <a:latin typeface="微软雅黑" panose="020B0503020204020204" pitchFamily="34" charset="-122"/>
                <a:ea typeface="微软雅黑" panose="020B0503020204020204" pitchFamily="34" charset="-122"/>
              </a:rPr>
              <a:t>2017</a:t>
            </a:r>
            <a:r>
              <a:rPr lang="zh-CN" altLang="en-US" sz="1200" b="0" i="0" dirty="0">
                <a:solidFill>
                  <a:srgbClr val="050505"/>
                </a:solidFill>
                <a:effectLst/>
                <a:latin typeface="微软雅黑" panose="020B0503020204020204" pitchFamily="34" charset="-122"/>
                <a:ea typeface="微软雅黑" panose="020B0503020204020204" pitchFamily="34" charset="-122"/>
              </a:rPr>
              <a:t>年健康科技业务的销售额达</a:t>
            </a:r>
            <a:r>
              <a:rPr lang="en-US" altLang="zh-CN" sz="1200" b="0" i="0" dirty="0">
                <a:solidFill>
                  <a:srgbClr val="050505"/>
                </a:solidFill>
                <a:effectLst/>
                <a:latin typeface="微软雅黑" panose="020B0503020204020204" pitchFamily="34" charset="-122"/>
                <a:ea typeface="微软雅黑" panose="020B0503020204020204" pitchFamily="34" charset="-122"/>
              </a:rPr>
              <a:t>178</a:t>
            </a:r>
            <a:r>
              <a:rPr lang="zh-CN" altLang="en-US" sz="1200" b="0" i="0" dirty="0">
                <a:solidFill>
                  <a:srgbClr val="050505"/>
                </a:solidFill>
                <a:effectLst/>
                <a:latin typeface="微软雅黑" panose="020B0503020204020204" pitchFamily="34" charset="-122"/>
                <a:ea typeface="微软雅黑" panose="020B0503020204020204" pitchFamily="34" charset="-122"/>
              </a:rPr>
              <a:t>亿欧元，在全球拥有大约</a:t>
            </a:r>
            <a:r>
              <a:rPr lang="en-US" altLang="zh-CN" sz="1200" b="0" i="0" dirty="0">
                <a:solidFill>
                  <a:srgbClr val="050505"/>
                </a:solidFill>
                <a:effectLst/>
                <a:latin typeface="微软雅黑" panose="020B0503020204020204" pitchFamily="34" charset="-122"/>
                <a:ea typeface="微软雅黑" panose="020B0503020204020204" pitchFamily="34" charset="-122"/>
              </a:rPr>
              <a:t>74,000</a:t>
            </a:r>
            <a:r>
              <a:rPr lang="zh-CN" altLang="en-US" sz="1200" b="0" i="0" dirty="0">
                <a:solidFill>
                  <a:srgbClr val="050505"/>
                </a:solidFill>
                <a:effectLst/>
                <a:latin typeface="微软雅黑" panose="020B0503020204020204" pitchFamily="34" charset="-122"/>
                <a:ea typeface="微软雅黑" panose="020B0503020204020204" pitchFamily="34" charset="-122"/>
              </a:rPr>
              <a:t>名员工，业务遍布世界</a:t>
            </a:r>
            <a:r>
              <a:rPr lang="en-US" altLang="zh-CN" sz="1200" b="0" i="0" dirty="0">
                <a:solidFill>
                  <a:srgbClr val="050505"/>
                </a:solidFill>
                <a:effectLst/>
                <a:latin typeface="微软雅黑" panose="020B0503020204020204" pitchFamily="34" charset="-122"/>
                <a:ea typeface="微软雅黑" panose="020B0503020204020204" pitchFamily="34" charset="-122"/>
              </a:rPr>
              <a:t>100</a:t>
            </a:r>
            <a:r>
              <a:rPr lang="zh-CN" altLang="en-US" sz="1200" b="0" i="0" dirty="0">
                <a:solidFill>
                  <a:srgbClr val="050505"/>
                </a:solidFill>
                <a:effectLst/>
                <a:latin typeface="微软雅黑" panose="020B0503020204020204" pitchFamily="34" charset="-122"/>
                <a:ea typeface="微软雅黑" panose="020B0503020204020204" pitchFamily="34" charset="-122"/>
              </a:rPr>
              <a:t>多个国家</a:t>
            </a:r>
            <a:r>
              <a:rPr lang="zh-CN" altLang="en-US" sz="1200" b="0" i="0" dirty="0">
                <a:solidFill>
                  <a:srgbClr val="111111"/>
                </a:solidFill>
                <a:effectLst/>
                <a:latin typeface="微软雅黑" panose="020B0503020204020204" pitchFamily="34" charset="-122"/>
                <a:ea typeface="微软雅黑" panose="020B0503020204020204" pitchFamily="34" charset="-122"/>
              </a:rPr>
              <a:t>，</a:t>
            </a:r>
            <a:endPar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8" name="文本框 27"/>
          <p:cNvSpPr txBox="1"/>
          <p:nvPr/>
        </p:nvSpPr>
        <p:spPr>
          <a:xfrm>
            <a:off x="7927681" y="5104153"/>
            <a:ext cx="3516037" cy="766235"/>
          </a:xfrm>
          <a:prstGeom prst="rect">
            <a:avLst/>
          </a:prstGeom>
          <a:noFill/>
        </p:spPr>
        <p:txBody>
          <a:bodyPr wrap="square" rtlCol="0">
            <a:spAutoFit/>
          </a:bodyPr>
          <a:lstStyle/>
          <a:p>
            <a:pPr>
              <a:lnSpc>
                <a:spcPct val="125000"/>
              </a:lnSpc>
            </a:pP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医疗科技是飞利浦的核心领域。飞利浦的产品包括</a:t>
            </a:r>
            <a:r>
              <a:rPr lang="en-US" altLang="zh-CN" sz="1200" b="0" dirty="0">
                <a:solidFill>
                  <a:srgbClr val="3C3C3C"/>
                </a:solidFill>
                <a:effectLst/>
                <a:latin typeface="微软雅黑" panose="020B0503020204020204" pitchFamily="34" charset="-122"/>
                <a:ea typeface="微软雅黑" panose="020B0503020204020204" pitchFamily="34" charset="-122"/>
              </a:rPr>
              <a:t>X</a:t>
            </a:r>
            <a:r>
              <a:rPr lang="zh-CN" altLang="en-US" sz="1200" b="0" dirty="0">
                <a:solidFill>
                  <a:srgbClr val="3C3C3C"/>
                </a:solidFill>
                <a:effectLst/>
                <a:latin typeface="微软雅黑" panose="020B0503020204020204" pitchFamily="34" charset="-122"/>
                <a:ea typeface="微软雅黑" panose="020B0503020204020204" pitchFamily="34" charset="-122"/>
              </a:rPr>
              <a:t>光机系统，计算机断层扫描系统</a:t>
            </a:r>
            <a:r>
              <a:rPr lang="en-US" altLang="zh-CN" sz="1200" b="0" dirty="0">
                <a:solidFill>
                  <a:srgbClr val="3C3C3C"/>
                </a:solidFill>
                <a:effectLst/>
                <a:latin typeface="微软雅黑" panose="020B0503020204020204" pitchFamily="34" charset="-122"/>
                <a:ea typeface="微软雅黑" panose="020B0503020204020204" pitchFamily="34" charset="-122"/>
              </a:rPr>
              <a:t>(CT)</a:t>
            </a:r>
            <a:r>
              <a:rPr lang="zh-CN" altLang="en-US" sz="1200" b="0" dirty="0">
                <a:solidFill>
                  <a:srgbClr val="3C3C3C"/>
                </a:solidFill>
                <a:effectLst/>
                <a:latin typeface="微软雅黑" panose="020B0503020204020204" pitchFamily="34" charset="-122"/>
                <a:ea typeface="微软雅黑" panose="020B0503020204020204" pitchFamily="34" charset="-122"/>
              </a:rPr>
              <a:t> 、核医学及 </a:t>
            </a:r>
            <a:r>
              <a:rPr lang="en-US" altLang="zh-CN" sz="1200" b="0" dirty="0">
                <a:solidFill>
                  <a:srgbClr val="3C3C3C"/>
                </a:solidFill>
                <a:effectLst/>
                <a:latin typeface="微软雅黑" panose="020B0503020204020204" pitchFamily="34" charset="-122"/>
                <a:ea typeface="微软雅黑" panose="020B0503020204020204" pitchFamily="34" charset="-122"/>
              </a:rPr>
              <a:t>PET</a:t>
            </a:r>
            <a:r>
              <a:rPr lang="zh-CN" altLang="en-US" sz="1200" b="0" dirty="0">
                <a:solidFill>
                  <a:srgbClr val="3C3C3C"/>
                </a:solidFill>
                <a:effectLst/>
                <a:latin typeface="微软雅黑" panose="020B0503020204020204" pitchFamily="34" charset="-122"/>
                <a:ea typeface="微软雅黑" panose="020B0503020204020204" pitchFamily="34" charset="-122"/>
              </a:rPr>
              <a:t>系统 ，这些都是我国需要追赶的领域</a:t>
            </a:r>
            <a:endPar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9" name="文本框 28"/>
          <p:cNvSpPr txBox="1"/>
          <p:nvPr/>
        </p:nvSpPr>
        <p:spPr>
          <a:xfrm>
            <a:off x="8583505" y="3490909"/>
            <a:ext cx="2896735" cy="1228926"/>
          </a:xfrm>
          <a:prstGeom prst="rect">
            <a:avLst/>
          </a:prstGeom>
          <a:noFill/>
        </p:spPr>
        <p:txBody>
          <a:bodyPr wrap="square" rtlCol="0">
            <a:spAutoFit/>
          </a:bodyPr>
          <a:lstStyle/>
          <a:p>
            <a:pPr>
              <a:lnSpc>
                <a:spcPct val="125000"/>
              </a:lnSpc>
            </a:pPr>
            <a:r>
              <a:rPr lang="zh-CN" altLang="en-US" sz="1200" dirty="0">
                <a:latin typeface="微软雅黑" panose="020B0503020204020204" pitchFamily="34" charset="-122"/>
                <a:ea typeface="微软雅黑" panose="020B0503020204020204" pitchFamily="34" charset="-122"/>
              </a:rPr>
              <a:t>业务集中在消费电子、医疗保健、照明领域。其中医疗领域，</a:t>
            </a:r>
            <a:r>
              <a:rPr lang="zh-CN" altLang="en-US" sz="1200" b="0" i="0" dirty="0">
                <a:solidFill>
                  <a:srgbClr val="050505"/>
                </a:solidFill>
                <a:effectLst/>
                <a:latin typeface="微软雅黑" panose="020B0503020204020204" pitchFamily="34" charset="-122"/>
                <a:ea typeface="微软雅黑" panose="020B0503020204020204" pitchFamily="34" charset="-122"/>
              </a:rPr>
              <a:t>目前在诊断影像、图像引导治疗、病人监护、健康信息化以及消费者健康和家庭护理领域处于领先地位</a:t>
            </a:r>
            <a:endPar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5" name="图片 4" descr="中山大学logo"/>
          <p:cNvPicPr>
            <a:picLocks noChangeAspect="1"/>
          </p:cNvPicPr>
          <p:nvPr/>
        </p:nvPicPr>
        <p:blipFill>
          <a:blip r:embed="rId13"/>
          <a:stretch>
            <a:fillRect/>
          </a:stretch>
        </p:blipFill>
        <p:spPr>
          <a:xfrm>
            <a:off x="10894695" y="256540"/>
            <a:ext cx="953135" cy="953135"/>
          </a:xfrm>
          <a:prstGeom prst="rect">
            <a:avLst/>
          </a:prstGeom>
        </p:spPr>
      </p:pic>
      <p:sp>
        <p:nvSpPr>
          <p:cNvPr id="30" name="文本框 29">
            <a:extLst>
              <a:ext uri="{FF2B5EF4-FFF2-40B4-BE49-F238E27FC236}">
                <a16:creationId xmlns:a16="http://schemas.microsoft.com/office/drawing/2014/main" id="{DAEE3111-86E6-4567-B737-7E48A870CE24}"/>
              </a:ext>
            </a:extLst>
          </p:cNvPr>
          <p:cNvSpPr txBox="1"/>
          <p:nvPr/>
        </p:nvSpPr>
        <p:spPr>
          <a:xfrm>
            <a:off x="1012855" y="1420930"/>
            <a:ext cx="3093153" cy="338554"/>
          </a:xfrm>
          <a:prstGeom prst="rect">
            <a:avLst/>
          </a:prstGeom>
          <a:noFill/>
        </p:spPr>
        <p:txBody>
          <a:bodyPr wrap="square" rtlCol="0">
            <a:spAutoFit/>
          </a:bodyPr>
          <a:lstStyle/>
          <a:p>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荷兰皇家飞利浦</a:t>
            </a:r>
          </a:p>
        </p:txBody>
      </p:sp>
      <p:pic>
        <p:nvPicPr>
          <p:cNvPr id="10244" name="Picture 4" descr="飞利浦医疗商标 的图像结果">
            <a:extLst>
              <a:ext uri="{FF2B5EF4-FFF2-40B4-BE49-F238E27FC236}">
                <a16:creationId xmlns:a16="http://schemas.microsoft.com/office/drawing/2014/main" id="{3A8A32BE-4C59-4488-85E9-B39F34733D8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39212" y="3068210"/>
            <a:ext cx="1679132" cy="1738570"/>
          </a:xfrm>
          <a:prstGeom prst="rect">
            <a:avLst/>
          </a:prstGeom>
          <a:noFill/>
          <a:extLst>
            <a:ext uri="{909E8E84-426E-40DD-AFC4-6F175D3DCCD1}">
              <a14:hiddenFill xmlns:a14="http://schemas.microsoft.com/office/drawing/2010/main">
                <a:solidFill>
                  <a:srgbClr val="FFFFFF"/>
                </a:solidFill>
              </a14:hiddenFill>
            </a:ext>
          </a:extLst>
        </p:spPr>
      </p:pic>
      <p:sp>
        <p:nvSpPr>
          <p:cNvPr id="33" name="椭圆 32">
            <a:extLst>
              <a:ext uri="{FF2B5EF4-FFF2-40B4-BE49-F238E27FC236}">
                <a16:creationId xmlns:a16="http://schemas.microsoft.com/office/drawing/2014/main" id="{EBB56F2B-0066-4E8A-850D-DC295333A4D2}"/>
              </a:ext>
            </a:extLst>
          </p:cNvPr>
          <p:cNvSpPr/>
          <p:nvPr/>
        </p:nvSpPr>
        <p:spPr>
          <a:xfrm>
            <a:off x="472793" y="299315"/>
            <a:ext cx="621956" cy="621958"/>
          </a:xfrm>
          <a:prstGeom prst="ellipse">
            <a:avLst/>
          </a:prstGeom>
          <a:solidFill>
            <a:srgbClr val="38866A"/>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00">
              <a:solidFill>
                <a:srgbClr val="013AAB"/>
              </a:solidFill>
              <a:effectLst>
                <a:outerShdw blurRad="50800" dist="38100" dir="2700000" algn="tl" rotWithShape="0">
                  <a:prstClr val="black">
                    <a:alpha val="40000"/>
                  </a:prstClr>
                </a:outerShdw>
              </a:effectLst>
              <a:latin typeface="方正清刻本悦宋简体" panose="02000000000000000000" pitchFamily="2" charset="-122"/>
              <a:ea typeface="方正清刻本悦宋简体" panose="02000000000000000000" pitchFamily="2" charset="-122"/>
            </a:endParaRPr>
          </a:p>
        </p:txBody>
      </p:sp>
      <p:sp>
        <p:nvSpPr>
          <p:cNvPr id="34" name="文本框 33">
            <a:extLst>
              <a:ext uri="{FF2B5EF4-FFF2-40B4-BE49-F238E27FC236}">
                <a16:creationId xmlns:a16="http://schemas.microsoft.com/office/drawing/2014/main" id="{31E406A2-B899-49EC-91F6-8D7C1BF77A92}"/>
              </a:ext>
            </a:extLst>
          </p:cNvPr>
          <p:cNvSpPr txBox="1"/>
          <p:nvPr/>
        </p:nvSpPr>
        <p:spPr>
          <a:xfrm>
            <a:off x="396336" y="256351"/>
            <a:ext cx="774870" cy="707886"/>
          </a:xfrm>
          <a:prstGeom prst="rect">
            <a:avLst/>
          </a:prstGeom>
          <a:noFill/>
        </p:spPr>
        <p:txBody>
          <a:bodyPr wrap="square" rtlCol="0">
            <a:spAutoFit/>
          </a:bodyPr>
          <a:lstStyle>
            <a:defPPr>
              <a:defRPr lang="zh-CN"/>
            </a:defPPr>
            <a:lvl1pPr algn="ctr">
              <a:defRPr sz="6000" b="1">
                <a:blipFill dpi="0" rotWithShape="1">
                  <a:blip r:embed="rId15"/>
                  <a:srcRect/>
                  <a:stretch>
                    <a:fillRect/>
                  </a:stretch>
                </a:blipFill>
              </a:defRPr>
            </a:lvl1pPr>
          </a:lstStyle>
          <a:p>
            <a:r>
              <a:rPr lang="en-US" altLang="zh-CN" sz="4000" b="0" dirty="0">
                <a:solidFill>
                  <a:srgbClr val="FEFEFE"/>
                </a:solidFill>
                <a:latin typeface="方正清刻本悦宋简体" panose="02000000000000000000" pitchFamily="2" charset="-122"/>
                <a:ea typeface="方正清刻本悦宋简体" panose="02000000000000000000" pitchFamily="2" charset="-122"/>
                <a:cs typeface="Arial" panose="020B0604020202020204" pitchFamily="34" charset="0"/>
              </a:rPr>
              <a:t>2</a:t>
            </a:r>
            <a:endParaRPr lang="zh-CN" altLang="en-US" sz="4000" b="0" dirty="0">
              <a:solidFill>
                <a:srgbClr val="FEFEFE"/>
              </a:solidFill>
              <a:latin typeface="方正清刻本悦宋简体" panose="02000000000000000000" pitchFamily="2" charset="-122"/>
              <a:ea typeface="方正清刻本悦宋简体" panose="02000000000000000000" pitchFamily="2" charset="-122"/>
              <a:cs typeface="Arial" panose="020B0604020202020204" pitchFamily="34" charset="0"/>
            </a:endParaRPr>
          </a:p>
        </p:txBody>
      </p:sp>
      <p:sp>
        <p:nvSpPr>
          <p:cNvPr id="35" name="矩形 34">
            <a:extLst>
              <a:ext uri="{FF2B5EF4-FFF2-40B4-BE49-F238E27FC236}">
                <a16:creationId xmlns:a16="http://schemas.microsoft.com/office/drawing/2014/main" id="{42FF65D0-A09D-4CEC-BA57-3256254B4C88}"/>
              </a:ext>
            </a:extLst>
          </p:cNvPr>
          <p:cNvSpPr/>
          <p:nvPr/>
        </p:nvSpPr>
        <p:spPr>
          <a:xfrm>
            <a:off x="1171206" y="67834"/>
            <a:ext cx="3794494" cy="653897"/>
          </a:xfrm>
          <a:prstGeom prst="rect">
            <a:avLst/>
          </a:prstGeom>
        </p:spPr>
        <p:txBody>
          <a:bodyPr wrap="square">
            <a:spAutoFit/>
          </a:bodyPr>
          <a:lstStyle/>
          <a:p>
            <a:pPr>
              <a:lnSpc>
                <a:spcPct val="175000"/>
              </a:lnSpc>
            </a:pPr>
            <a:r>
              <a:rPr lang="zh-CN" altLang="en-US" sz="2400" dirty="0">
                <a:solidFill>
                  <a:srgbClr val="38866A"/>
                </a:solidFill>
                <a:latin typeface="方正清刻本悦宋简体" panose="02000000000000000000" pitchFamily="2" charset="-122"/>
                <a:ea typeface="方正清刻本悦宋简体" panose="02000000000000000000" pitchFamily="2" charset="-122"/>
              </a:rPr>
              <a:t>荷兰的创新性产业</a:t>
            </a:r>
          </a:p>
        </p:txBody>
      </p:sp>
      <p:sp>
        <p:nvSpPr>
          <p:cNvPr id="36" name="文本框 35">
            <a:extLst>
              <a:ext uri="{FF2B5EF4-FFF2-40B4-BE49-F238E27FC236}">
                <a16:creationId xmlns:a16="http://schemas.microsoft.com/office/drawing/2014/main" id="{CD82A903-5E0F-4757-85D8-AA0E9BD77B79}"/>
              </a:ext>
            </a:extLst>
          </p:cNvPr>
          <p:cNvSpPr txBox="1"/>
          <p:nvPr/>
        </p:nvSpPr>
        <p:spPr>
          <a:xfrm>
            <a:off x="1113971" y="650164"/>
            <a:ext cx="5022106" cy="307777"/>
          </a:xfrm>
          <a:prstGeom prst="snip1Rect">
            <a:avLst>
              <a:gd name="adj" fmla="val 0"/>
            </a:avLst>
          </a:prstGeom>
          <a:noFill/>
          <a:ln w="28575">
            <a:noFill/>
          </a:ln>
        </p:spPr>
        <p:txBody>
          <a:bodyPr wrap="square" rtlCol="0">
            <a:spAutoFit/>
          </a:bodyPr>
          <a:lstStyle/>
          <a:p>
            <a:r>
              <a:rPr lang="en-US" altLang="zh-CN" sz="1400" dirty="0">
                <a:solidFill>
                  <a:srgbClr val="38866A"/>
                </a:solidFill>
                <a:latin typeface="方正清刻本悦宋简体" panose="02000000000000000000" pitchFamily="2" charset="-122"/>
                <a:ea typeface="方正清刻本悦宋简体" panose="02000000000000000000" pitchFamily="2" charset="-122"/>
                <a:cs typeface="Arial" panose="020B0604020202020204" pitchFamily="34" charset="0"/>
              </a:rPr>
              <a:t> </a:t>
            </a:r>
            <a:r>
              <a:rPr lang="en-US" altLang="zh-CN" sz="1400" b="0" dirty="0">
                <a:solidFill>
                  <a:srgbClr val="38866A"/>
                </a:solidFill>
                <a:latin typeface="方正清刻本悦宋简体" panose="02000000000000000000" pitchFamily="2" charset="-122"/>
                <a:ea typeface="方正清刻本悦宋简体" panose="02000000000000000000" pitchFamily="2" charset="-122"/>
                <a:cs typeface="Arial" panose="020B0604020202020204" pitchFamily="34" charset="0"/>
              </a:rPr>
              <a:t>Innovative companies in the Netherlands</a:t>
            </a:r>
          </a:p>
        </p:txBody>
      </p:sp>
    </p:spTree>
    <p:extLst>
      <p:ext uri="{BB962C8B-B14F-4D97-AF65-F5344CB8AC3E}">
        <p14:creationId xmlns:p14="http://schemas.microsoft.com/office/powerpoint/2010/main" val="30557364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4" name="矩形 83"/>
          <p:cNvSpPr/>
          <p:nvPr/>
        </p:nvSpPr>
        <p:spPr>
          <a:xfrm>
            <a:off x="3009700" y="2711361"/>
            <a:ext cx="3269713" cy="523220"/>
          </a:xfrm>
          <a:prstGeom prst="rect">
            <a:avLst/>
          </a:prstGeom>
        </p:spPr>
        <p:txBody>
          <a:bodyPr wrap="square">
            <a:spAutoFit/>
          </a:bodyPr>
          <a:lstStyle/>
          <a:p>
            <a:r>
              <a:rPr lang="zh-CN" altLang="en-US" sz="2800" dirty="0">
                <a:solidFill>
                  <a:srgbClr val="38866A"/>
                </a:solidFill>
                <a:latin typeface="方正清刻本悦宋简体" panose="02000000000000000000" pitchFamily="2" charset="-122"/>
                <a:ea typeface="方正清刻本悦宋简体" panose="02000000000000000000" pitchFamily="2" charset="-122"/>
              </a:rPr>
              <a:t>荷兰的形成与发展</a:t>
            </a:r>
          </a:p>
        </p:txBody>
      </p:sp>
      <p:sp>
        <p:nvSpPr>
          <p:cNvPr id="85" name="文本框 84"/>
          <p:cNvSpPr txBox="1"/>
          <p:nvPr/>
        </p:nvSpPr>
        <p:spPr>
          <a:xfrm>
            <a:off x="3009701" y="3176441"/>
            <a:ext cx="3401659" cy="461665"/>
          </a:xfrm>
          <a:prstGeom prst="rect">
            <a:avLst/>
          </a:prstGeom>
          <a:noFill/>
        </p:spPr>
        <p:txBody>
          <a:bodyPr wrap="square" rtlCol="0">
            <a:spAutoFit/>
          </a:bodyPr>
          <a:lstStyle>
            <a:defPPr>
              <a:defRPr lang="zh-CN"/>
            </a:defPPr>
            <a:lvl1pPr algn="ctr">
              <a:defRPr sz="6000" b="1">
                <a:blipFill dpi="0" rotWithShape="1">
                  <a:blip r:embed="rId3"/>
                  <a:srcRect/>
                  <a:stretch>
                    <a:fillRect/>
                  </a:stretch>
                </a:blipFill>
              </a:defRPr>
            </a:lvl1pPr>
          </a:lstStyle>
          <a:p>
            <a:pPr algn="l"/>
            <a:r>
              <a:rPr lang="en-US" altLang="zh-CN" sz="1200" b="0" dirty="0">
                <a:solidFill>
                  <a:srgbClr val="38866A"/>
                </a:solidFill>
                <a:latin typeface="方正清刻本悦宋简体" panose="02000000000000000000" pitchFamily="2" charset="-122"/>
                <a:ea typeface="方正清刻本悦宋简体" panose="02000000000000000000" pitchFamily="2" charset="-122"/>
                <a:cs typeface="Arial" panose="020B0604020202020204" pitchFamily="34" charset="0"/>
              </a:rPr>
              <a:t>The formation and development of the Netherlands</a:t>
            </a:r>
            <a:endParaRPr lang="zh-CN" altLang="en-US" sz="1200" b="0" dirty="0">
              <a:solidFill>
                <a:srgbClr val="38866A"/>
              </a:solidFill>
              <a:latin typeface="方正清刻本悦宋简体" panose="02000000000000000000" pitchFamily="2" charset="-122"/>
              <a:ea typeface="方正清刻本悦宋简体" panose="02000000000000000000" pitchFamily="2" charset="-122"/>
              <a:cs typeface="Arial" panose="020B0604020202020204" pitchFamily="34" charset="0"/>
            </a:endParaRPr>
          </a:p>
        </p:txBody>
      </p:sp>
      <p:sp>
        <p:nvSpPr>
          <p:cNvPr id="86" name="矩形 85"/>
          <p:cNvSpPr/>
          <p:nvPr/>
        </p:nvSpPr>
        <p:spPr>
          <a:xfrm>
            <a:off x="3009700" y="3863538"/>
            <a:ext cx="3988977" cy="743345"/>
          </a:xfrm>
          <a:prstGeom prst="rect">
            <a:avLst/>
          </a:prstGeom>
        </p:spPr>
        <p:txBody>
          <a:bodyPr wrap="square">
            <a:spAutoFit/>
          </a:bodyPr>
          <a:lstStyle/>
          <a:p>
            <a:pPr>
              <a:lnSpc>
                <a:spcPct val="175000"/>
              </a:lnSpc>
            </a:pPr>
            <a:r>
              <a:rPr lang="zh-CN" altLang="en-US" sz="2800" dirty="0">
                <a:solidFill>
                  <a:srgbClr val="38866A"/>
                </a:solidFill>
                <a:latin typeface="方正清刻本悦宋简体" panose="02000000000000000000" pitchFamily="2" charset="-122"/>
                <a:ea typeface="方正清刻本悦宋简体" panose="02000000000000000000" pitchFamily="2" charset="-122"/>
              </a:rPr>
              <a:t>荷兰的创新性产业</a:t>
            </a:r>
            <a:endParaRPr lang="en-US" altLang="zh-CN" sz="2800" dirty="0">
              <a:solidFill>
                <a:srgbClr val="38866A"/>
              </a:solidFill>
              <a:latin typeface="方正清刻本悦宋简体" panose="02000000000000000000" pitchFamily="2" charset="-122"/>
              <a:ea typeface="方正清刻本悦宋简体" panose="02000000000000000000" pitchFamily="2" charset="-122"/>
            </a:endParaRPr>
          </a:p>
        </p:txBody>
      </p:sp>
      <p:sp>
        <p:nvSpPr>
          <p:cNvPr id="87" name="文本框 86"/>
          <p:cNvSpPr txBox="1"/>
          <p:nvPr/>
        </p:nvSpPr>
        <p:spPr>
          <a:xfrm>
            <a:off x="3009701" y="4534491"/>
            <a:ext cx="3187074" cy="276999"/>
          </a:xfrm>
          <a:prstGeom prst="rect">
            <a:avLst/>
          </a:prstGeom>
          <a:noFill/>
        </p:spPr>
        <p:txBody>
          <a:bodyPr wrap="square" rtlCol="0">
            <a:spAutoFit/>
          </a:bodyPr>
          <a:lstStyle>
            <a:defPPr>
              <a:defRPr lang="zh-CN"/>
            </a:defPPr>
            <a:lvl1pPr algn="ctr">
              <a:defRPr sz="6000" b="1">
                <a:blipFill dpi="0" rotWithShape="1">
                  <a:blip r:embed="rId3"/>
                  <a:srcRect/>
                  <a:stretch>
                    <a:fillRect/>
                  </a:stretch>
                </a:blipFill>
              </a:defRPr>
            </a:lvl1pPr>
          </a:lstStyle>
          <a:p>
            <a:pPr algn="l"/>
            <a:r>
              <a:rPr lang="en-US" altLang="zh-CN" sz="1200" b="0" dirty="0">
                <a:solidFill>
                  <a:srgbClr val="38866A"/>
                </a:solidFill>
                <a:latin typeface="方正清刻本悦宋简体" panose="02000000000000000000" pitchFamily="2" charset="-122"/>
                <a:ea typeface="方正清刻本悦宋简体" panose="02000000000000000000" pitchFamily="2" charset="-122"/>
                <a:cs typeface="Arial" panose="020B0604020202020204" pitchFamily="34" charset="0"/>
              </a:rPr>
              <a:t>Innovative companies in the Netherlands</a:t>
            </a:r>
          </a:p>
        </p:txBody>
      </p:sp>
      <p:sp>
        <p:nvSpPr>
          <p:cNvPr id="88" name="矩形 87"/>
          <p:cNvSpPr/>
          <p:nvPr/>
        </p:nvSpPr>
        <p:spPr>
          <a:xfrm>
            <a:off x="7574840" y="2518772"/>
            <a:ext cx="4505791" cy="743345"/>
          </a:xfrm>
          <a:prstGeom prst="rect">
            <a:avLst/>
          </a:prstGeom>
        </p:spPr>
        <p:txBody>
          <a:bodyPr wrap="square">
            <a:spAutoFit/>
          </a:bodyPr>
          <a:lstStyle/>
          <a:p>
            <a:pPr>
              <a:lnSpc>
                <a:spcPct val="175000"/>
              </a:lnSpc>
            </a:pPr>
            <a:r>
              <a:rPr lang="zh-CN" altLang="en-US" sz="2800" dirty="0">
                <a:solidFill>
                  <a:srgbClr val="38866A"/>
                </a:solidFill>
                <a:latin typeface="方正清刻本悦宋简体" panose="02000000000000000000" pitchFamily="2" charset="-122"/>
                <a:ea typeface="方正清刻本悦宋简体" panose="02000000000000000000" pitchFamily="2" charset="-122"/>
              </a:rPr>
              <a:t>荷兰科技创新的分析</a:t>
            </a:r>
            <a:endParaRPr lang="en-US" altLang="zh-CN" sz="1400" dirty="0">
              <a:solidFill>
                <a:srgbClr val="38866A"/>
              </a:solidFill>
              <a:latin typeface="方正清刻本悦宋简体" panose="02000000000000000000" pitchFamily="2" charset="-122"/>
              <a:ea typeface="方正清刻本悦宋简体" panose="02000000000000000000" pitchFamily="2" charset="-122"/>
            </a:endParaRPr>
          </a:p>
        </p:txBody>
      </p:sp>
      <p:sp>
        <p:nvSpPr>
          <p:cNvPr id="89" name="文本框 88"/>
          <p:cNvSpPr txBox="1"/>
          <p:nvPr/>
        </p:nvSpPr>
        <p:spPr>
          <a:xfrm>
            <a:off x="7574841" y="3204630"/>
            <a:ext cx="3673730" cy="461665"/>
          </a:xfrm>
          <a:prstGeom prst="rect">
            <a:avLst/>
          </a:prstGeom>
          <a:noFill/>
        </p:spPr>
        <p:txBody>
          <a:bodyPr wrap="square" rtlCol="0">
            <a:spAutoFit/>
          </a:bodyPr>
          <a:lstStyle>
            <a:defPPr>
              <a:defRPr lang="zh-CN"/>
            </a:defPPr>
            <a:lvl1pPr algn="ctr">
              <a:defRPr sz="6000" b="1">
                <a:blipFill dpi="0" rotWithShape="1">
                  <a:blip r:embed="rId3"/>
                  <a:srcRect/>
                  <a:stretch>
                    <a:fillRect/>
                  </a:stretch>
                </a:blipFill>
              </a:defRPr>
            </a:lvl1pPr>
          </a:lstStyle>
          <a:p>
            <a:pPr algn="l"/>
            <a:r>
              <a:rPr lang="en-US" altLang="zh-CN" sz="1200" b="0" dirty="0">
                <a:solidFill>
                  <a:srgbClr val="38866A"/>
                </a:solidFill>
                <a:latin typeface="方正清刻本悦宋简体" panose="02000000000000000000" pitchFamily="2" charset="-122"/>
                <a:ea typeface="方正清刻本悦宋简体" panose="02000000000000000000" pitchFamily="2" charset="-122"/>
                <a:cs typeface="Arial" panose="020B0604020202020204" pitchFamily="34" charset="0"/>
              </a:rPr>
              <a:t>Analysis of technological innovation in the Netherlands</a:t>
            </a:r>
          </a:p>
        </p:txBody>
      </p:sp>
      <p:sp>
        <p:nvSpPr>
          <p:cNvPr id="90" name="矩形 89"/>
          <p:cNvSpPr/>
          <p:nvPr/>
        </p:nvSpPr>
        <p:spPr>
          <a:xfrm>
            <a:off x="7574841" y="3860264"/>
            <a:ext cx="3528588" cy="747449"/>
          </a:xfrm>
          <a:prstGeom prst="rect">
            <a:avLst/>
          </a:prstGeom>
        </p:spPr>
        <p:txBody>
          <a:bodyPr wrap="square">
            <a:spAutoFit/>
          </a:bodyPr>
          <a:lstStyle/>
          <a:p>
            <a:pPr>
              <a:lnSpc>
                <a:spcPct val="175000"/>
              </a:lnSpc>
            </a:pPr>
            <a:r>
              <a:rPr lang="zh-CN" altLang="en-US" sz="2800" dirty="0">
                <a:solidFill>
                  <a:srgbClr val="38866A"/>
                </a:solidFill>
                <a:latin typeface="方正清刻本悦宋简体" panose="02000000000000000000" pitchFamily="2" charset="-122"/>
                <a:ea typeface="方正清刻本悦宋简体" panose="02000000000000000000" pitchFamily="2" charset="-122"/>
              </a:rPr>
              <a:t>荷兰科技产业的未来</a:t>
            </a:r>
            <a:endParaRPr lang="en-US" altLang="zh-CN" sz="2800" dirty="0">
              <a:solidFill>
                <a:srgbClr val="38866A"/>
              </a:solidFill>
              <a:latin typeface="方正清刻本悦宋简体" panose="02000000000000000000" pitchFamily="2" charset="-122"/>
              <a:ea typeface="方正清刻本悦宋简体" panose="02000000000000000000" pitchFamily="2" charset="-122"/>
            </a:endParaRPr>
          </a:p>
        </p:txBody>
      </p:sp>
      <p:sp>
        <p:nvSpPr>
          <p:cNvPr id="91" name="文本框 90"/>
          <p:cNvSpPr txBox="1"/>
          <p:nvPr/>
        </p:nvSpPr>
        <p:spPr>
          <a:xfrm>
            <a:off x="7574840" y="4535851"/>
            <a:ext cx="3459505" cy="461665"/>
          </a:xfrm>
          <a:prstGeom prst="rect">
            <a:avLst/>
          </a:prstGeom>
          <a:noFill/>
        </p:spPr>
        <p:txBody>
          <a:bodyPr wrap="square" rtlCol="0">
            <a:spAutoFit/>
          </a:bodyPr>
          <a:lstStyle>
            <a:defPPr>
              <a:defRPr lang="zh-CN"/>
            </a:defPPr>
            <a:lvl1pPr algn="ctr">
              <a:defRPr sz="6000" b="1">
                <a:blipFill dpi="0" rotWithShape="1">
                  <a:blip r:embed="rId3"/>
                  <a:srcRect/>
                  <a:stretch>
                    <a:fillRect/>
                  </a:stretch>
                </a:blipFill>
              </a:defRPr>
            </a:lvl1pPr>
          </a:lstStyle>
          <a:p>
            <a:pPr algn="l"/>
            <a:r>
              <a:rPr lang="en-US" altLang="zh-CN" sz="1200" b="0" dirty="0">
                <a:solidFill>
                  <a:srgbClr val="38866A"/>
                </a:solidFill>
                <a:latin typeface="方正清刻本悦宋简体" panose="02000000000000000000" pitchFamily="2" charset="-122"/>
                <a:ea typeface="方正清刻本悦宋简体" panose="02000000000000000000" pitchFamily="2" charset="-122"/>
                <a:cs typeface="Arial" panose="020B0604020202020204" pitchFamily="34" charset="0"/>
              </a:rPr>
              <a:t>The future of technological innovation in the Netherlands</a:t>
            </a:r>
          </a:p>
        </p:txBody>
      </p:sp>
      <p:grpSp>
        <p:nvGrpSpPr>
          <p:cNvPr id="92" name="组合 91"/>
          <p:cNvGrpSpPr/>
          <p:nvPr/>
        </p:nvGrpSpPr>
        <p:grpSpPr>
          <a:xfrm>
            <a:off x="4761382" y="669015"/>
            <a:ext cx="2669236" cy="1078590"/>
            <a:chOff x="4761382" y="742135"/>
            <a:chExt cx="2669236" cy="1078590"/>
          </a:xfrm>
        </p:grpSpPr>
        <p:sp>
          <p:nvSpPr>
            <p:cNvPr id="93" name="文本框 92"/>
            <p:cNvSpPr txBox="1"/>
            <p:nvPr/>
          </p:nvSpPr>
          <p:spPr>
            <a:xfrm>
              <a:off x="4761382" y="1482171"/>
              <a:ext cx="2669236" cy="338554"/>
            </a:xfrm>
            <a:prstGeom prst="rect">
              <a:avLst/>
            </a:prstGeom>
            <a:noFill/>
          </p:spPr>
          <p:txBody>
            <a:bodyPr wrap="square" rtlCol="0">
              <a:spAutoFit/>
            </a:bodyPr>
            <a:lstStyle/>
            <a:p>
              <a:pPr algn="ctr"/>
              <a:r>
                <a:rPr lang="en-US" altLang="zh-CN" sz="1600" dirty="0">
                  <a:solidFill>
                    <a:srgbClr val="38866A"/>
                  </a:solidFill>
                  <a:latin typeface="方正清刻本悦宋简体" panose="02000000000000000000" pitchFamily="2" charset="-122"/>
                  <a:ea typeface="方正清刻本悦宋简体" panose="02000000000000000000" pitchFamily="2" charset="-122"/>
                  <a:cs typeface="Arial" panose="020B0604020202020204" pitchFamily="34" charset="0"/>
                </a:rPr>
                <a:t>CONTENTS</a:t>
              </a:r>
              <a:endParaRPr lang="zh-CN" altLang="en-US" sz="1600" dirty="0">
                <a:solidFill>
                  <a:srgbClr val="38866A"/>
                </a:solidFill>
                <a:latin typeface="方正清刻本悦宋简体" panose="02000000000000000000" pitchFamily="2" charset="-122"/>
                <a:ea typeface="方正清刻本悦宋简体" panose="02000000000000000000" pitchFamily="2" charset="-122"/>
                <a:cs typeface="Arial" panose="020B0604020202020204" pitchFamily="34" charset="0"/>
              </a:endParaRPr>
            </a:p>
          </p:txBody>
        </p:sp>
        <p:sp>
          <p:nvSpPr>
            <p:cNvPr id="94" name="文本框 93"/>
            <p:cNvSpPr txBox="1"/>
            <p:nvPr/>
          </p:nvSpPr>
          <p:spPr>
            <a:xfrm>
              <a:off x="4761382" y="742135"/>
              <a:ext cx="2669236" cy="769441"/>
            </a:xfrm>
            <a:prstGeom prst="rect">
              <a:avLst/>
            </a:prstGeom>
            <a:noFill/>
          </p:spPr>
          <p:txBody>
            <a:bodyPr wrap="square" rtlCol="0">
              <a:spAutoFit/>
            </a:bodyPr>
            <a:lstStyle/>
            <a:p>
              <a:pPr algn="ctr"/>
              <a:r>
                <a:rPr lang="zh-CN" altLang="en-US" sz="4400" dirty="0">
                  <a:solidFill>
                    <a:srgbClr val="38866A"/>
                  </a:solidFill>
                  <a:latin typeface="方正清刻本悦宋简体" panose="02000000000000000000" pitchFamily="2" charset="-122"/>
                  <a:ea typeface="方正清刻本悦宋简体" panose="02000000000000000000" pitchFamily="2" charset="-122"/>
                  <a:cs typeface="Arial" panose="020B0604020202020204" pitchFamily="34" charset="0"/>
                </a:rPr>
                <a:t>目录</a:t>
              </a:r>
            </a:p>
          </p:txBody>
        </p:sp>
      </p:grpSp>
      <p:sp>
        <p:nvSpPr>
          <p:cNvPr id="95" name="椭圆 94"/>
          <p:cNvSpPr/>
          <p:nvPr/>
        </p:nvSpPr>
        <p:spPr>
          <a:xfrm>
            <a:off x="2266201" y="2743126"/>
            <a:ext cx="611552" cy="611552"/>
          </a:xfrm>
          <a:prstGeom prst="ellipse">
            <a:avLst/>
          </a:prstGeom>
          <a:solidFill>
            <a:srgbClr val="3886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26D76"/>
              </a:solidFill>
              <a:latin typeface="方正清刻本悦宋简体" panose="02000000000000000000" pitchFamily="2" charset="-122"/>
              <a:ea typeface="方正清刻本悦宋简体" panose="02000000000000000000" pitchFamily="2" charset="-122"/>
            </a:endParaRPr>
          </a:p>
        </p:txBody>
      </p:sp>
      <p:sp>
        <p:nvSpPr>
          <p:cNvPr id="96" name="文本框 95"/>
          <p:cNvSpPr txBox="1"/>
          <p:nvPr/>
        </p:nvSpPr>
        <p:spPr>
          <a:xfrm>
            <a:off x="2207799" y="2756515"/>
            <a:ext cx="728357" cy="584775"/>
          </a:xfrm>
          <a:prstGeom prst="rect">
            <a:avLst/>
          </a:prstGeom>
          <a:noFill/>
          <a:ln>
            <a:noFill/>
          </a:ln>
        </p:spPr>
        <p:txBody>
          <a:bodyPr wrap="square" rtlCol="0">
            <a:spAutoFit/>
          </a:bodyPr>
          <a:lstStyle/>
          <a:p>
            <a:pPr algn="ctr"/>
            <a:r>
              <a:rPr lang="en-US" altLang="zh-CN" sz="3200" dirty="0">
                <a:solidFill>
                  <a:srgbClr val="FEFEFE"/>
                </a:solidFill>
                <a:latin typeface="方正清刻本悦宋简体" panose="02000000000000000000" pitchFamily="2" charset="-122"/>
                <a:ea typeface="方正清刻本悦宋简体" panose="02000000000000000000" pitchFamily="2" charset="-122"/>
              </a:rPr>
              <a:t>01</a:t>
            </a:r>
            <a:endParaRPr lang="zh-CN" altLang="en-US" sz="3200" dirty="0">
              <a:solidFill>
                <a:srgbClr val="FEFEFE"/>
              </a:solidFill>
              <a:latin typeface="方正清刻本悦宋简体" panose="02000000000000000000" pitchFamily="2" charset="-122"/>
              <a:ea typeface="方正清刻本悦宋简体" panose="02000000000000000000" pitchFamily="2" charset="-122"/>
            </a:endParaRPr>
          </a:p>
        </p:txBody>
      </p:sp>
      <p:sp>
        <p:nvSpPr>
          <p:cNvPr id="97" name="椭圆 96"/>
          <p:cNvSpPr/>
          <p:nvPr/>
        </p:nvSpPr>
        <p:spPr>
          <a:xfrm>
            <a:off x="2266201" y="4092629"/>
            <a:ext cx="611552" cy="611552"/>
          </a:xfrm>
          <a:prstGeom prst="ellipse">
            <a:avLst/>
          </a:prstGeom>
          <a:solidFill>
            <a:srgbClr val="3886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26D76"/>
              </a:solidFill>
              <a:latin typeface="方正清刻本悦宋简体" panose="02000000000000000000" pitchFamily="2" charset="-122"/>
              <a:ea typeface="方正清刻本悦宋简体" panose="02000000000000000000" pitchFamily="2" charset="-122"/>
            </a:endParaRPr>
          </a:p>
        </p:txBody>
      </p:sp>
      <p:sp>
        <p:nvSpPr>
          <p:cNvPr id="98" name="文本框 97"/>
          <p:cNvSpPr txBox="1"/>
          <p:nvPr/>
        </p:nvSpPr>
        <p:spPr>
          <a:xfrm>
            <a:off x="2207799" y="4106018"/>
            <a:ext cx="728357" cy="584775"/>
          </a:xfrm>
          <a:prstGeom prst="rect">
            <a:avLst/>
          </a:prstGeom>
          <a:noFill/>
          <a:ln>
            <a:noFill/>
          </a:ln>
        </p:spPr>
        <p:txBody>
          <a:bodyPr wrap="square" rtlCol="0">
            <a:spAutoFit/>
          </a:bodyPr>
          <a:lstStyle/>
          <a:p>
            <a:pPr algn="ctr"/>
            <a:r>
              <a:rPr lang="en-US" altLang="zh-CN" sz="3200" dirty="0">
                <a:solidFill>
                  <a:srgbClr val="FEFEFE"/>
                </a:solidFill>
                <a:latin typeface="方正清刻本悦宋简体" panose="02000000000000000000" pitchFamily="2" charset="-122"/>
                <a:ea typeface="方正清刻本悦宋简体" panose="02000000000000000000" pitchFamily="2" charset="-122"/>
              </a:rPr>
              <a:t>02</a:t>
            </a:r>
            <a:endParaRPr lang="zh-CN" altLang="en-US" sz="3200" dirty="0">
              <a:solidFill>
                <a:srgbClr val="FEFEFE"/>
              </a:solidFill>
              <a:latin typeface="方正清刻本悦宋简体" panose="02000000000000000000" pitchFamily="2" charset="-122"/>
              <a:ea typeface="方正清刻本悦宋简体" panose="02000000000000000000" pitchFamily="2" charset="-122"/>
            </a:endParaRPr>
          </a:p>
        </p:txBody>
      </p:sp>
      <p:sp>
        <p:nvSpPr>
          <p:cNvPr id="99" name="椭圆 98"/>
          <p:cNvSpPr/>
          <p:nvPr/>
        </p:nvSpPr>
        <p:spPr>
          <a:xfrm>
            <a:off x="6831341" y="2786088"/>
            <a:ext cx="611552" cy="611552"/>
          </a:xfrm>
          <a:prstGeom prst="ellipse">
            <a:avLst/>
          </a:prstGeom>
          <a:solidFill>
            <a:srgbClr val="3886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26D76"/>
              </a:solidFill>
              <a:latin typeface="方正清刻本悦宋简体" panose="02000000000000000000" pitchFamily="2" charset="-122"/>
              <a:ea typeface="方正清刻本悦宋简体" panose="02000000000000000000" pitchFamily="2" charset="-122"/>
            </a:endParaRPr>
          </a:p>
        </p:txBody>
      </p:sp>
      <p:sp>
        <p:nvSpPr>
          <p:cNvPr id="100" name="文本框 99"/>
          <p:cNvSpPr txBox="1"/>
          <p:nvPr/>
        </p:nvSpPr>
        <p:spPr>
          <a:xfrm>
            <a:off x="6772939" y="2799477"/>
            <a:ext cx="728357" cy="584775"/>
          </a:xfrm>
          <a:prstGeom prst="rect">
            <a:avLst/>
          </a:prstGeom>
          <a:noFill/>
        </p:spPr>
        <p:txBody>
          <a:bodyPr wrap="square" rtlCol="0">
            <a:spAutoFit/>
          </a:bodyPr>
          <a:lstStyle/>
          <a:p>
            <a:pPr algn="ctr"/>
            <a:r>
              <a:rPr lang="en-US" altLang="zh-CN" sz="3200" dirty="0">
                <a:solidFill>
                  <a:srgbClr val="FEFEFE"/>
                </a:solidFill>
                <a:latin typeface="方正清刻本悦宋简体" panose="02000000000000000000" pitchFamily="2" charset="-122"/>
                <a:ea typeface="方正清刻本悦宋简体" panose="02000000000000000000" pitchFamily="2" charset="-122"/>
              </a:rPr>
              <a:t>03</a:t>
            </a:r>
            <a:endParaRPr lang="zh-CN" altLang="en-US" sz="3200" dirty="0">
              <a:solidFill>
                <a:srgbClr val="FEFEFE"/>
              </a:solidFill>
              <a:latin typeface="方正清刻本悦宋简体" panose="02000000000000000000" pitchFamily="2" charset="-122"/>
              <a:ea typeface="方正清刻本悦宋简体" panose="02000000000000000000" pitchFamily="2" charset="-122"/>
            </a:endParaRPr>
          </a:p>
        </p:txBody>
      </p:sp>
      <p:sp>
        <p:nvSpPr>
          <p:cNvPr id="101" name="椭圆 100"/>
          <p:cNvSpPr/>
          <p:nvPr/>
        </p:nvSpPr>
        <p:spPr>
          <a:xfrm>
            <a:off x="6831341" y="4148979"/>
            <a:ext cx="611552" cy="611552"/>
          </a:xfrm>
          <a:prstGeom prst="ellipse">
            <a:avLst/>
          </a:prstGeom>
          <a:solidFill>
            <a:srgbClr val="3886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26D76"/>
              </a:solidFill>
              <a:latin typeface="方正清刻本悦宋简体" panose="02000000000000000000" pitchFamily="2" charset="-122"/>
              <a:ea typeface="方正清刻本悦宋简体" panose="02000000000000000000" pitchFamily="2" charset="-122"/>
            </a:endParaRPr>
          </a:p>
        </p:txBody>
      </p:sp>
      <p:sp>
        <p:nvSpPr>
          <p:cNvPr id="102" name="文本框 101"/>
          <p:cNvSpPr txBox="1"/>
          <p:nvPr/>
        </p:nvSpPr>
        <p:spPr>
          <a:xfrm>
            <a:off x="6772939" y="4162368"/>
            <a:ext cx="728357" cy="584775"/>
          </a:xfrm>
          <a:prstGeom prst="rect">
            <a:avLst/>
          </a:prstGeom>
          <a:noFill/>
        </p:spPr>
        <p:txBody>
          <a:bodyPr wrap="square" rtlCol="0">
            <a:spAutoFit/>
          </a:bodyPr>
          <a:lstStyle/>
          <a:p>
            <a:pPr algn="ctr"/>
            <a:r>
              <a:rPr lang="en-US" altLang="zh-CN" sz="3200" dirty="0">
                <a:solidFill>
                  <a:srgbClr val="FEFEFE"/>
                </a:solidFill>
                <a:latin typeface="方正清刻本悦宋简体" panose="02000000000000000000" pitchFamily="2" charset="-122"/>
                <a:ea typeface="方正清刻本悦宋简体" panose="02000000000000000000" pitchFamily="2" charset="-122"/>
              </a:rPr>
              <a:t>04</a:t>
            </a:r>
            <a:endParaRPr lang="zh-CN" altLang="en-US" sz="3200" dirty="0">
              <a:solidFill>
                <a:srgbClr val="FEFEFE"/>
              </a:solidFill>
              <a:latin typeface="方正清刻本悦宋简体" panose="02000000000000000000" pitchFamily="2" charset="-122"/>
              <a:ea typeface="方正清刻本悦宋简体" panose="02000000000000000000" pitchFamily="2" charset="-122"/>
            </a:endParaRPr>
          </a:p>
        </p:txBody>
      </p:sp>
      <p:pic>
        <p:nvPicPr>
          <p:cNvPr id="5" name="图片 4" descr="中山大学logo"/>
          <p:cNvPicPr>
            <a:picLocks noChangeAspect="1"/>
          </p:cNvPicPr>
          <p:nvPr/>
        </p:nvPicPr>
        <p:blipFill>
          <a:blip r:embed="rId4"/>
          <a:stretch>
            <a:fillRect/>
          </a:stretch>
        </p:blipFill>
        <p:spPr>
          <a:xfrm>
            <a:off x="8437245" y="196850"/>
            <a:ext cx="953135" cy="953135"/>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7" name="组合 6"/>
          <p:cNvGrpSpPr/>
          <p:nvPr/>
        </p:nvGrpSpPr>
        <p:grpSpPr>
          <a:xfrm>
            <a:off x="7563602" y="2629258"/>
            <a:ext cx="3156338" cy="2826658"/>
            <a:chOff x="7185193" y="2747542"/>
            <a:chExt cx="3156338" cy="2826658"/>
          </a:xfrm>
        </p:grpSpPr>
        <p:sp>
          <p:nvSpPr>
            <p:cNvPr id="13" name="文本框 12"/>
            <p:cNvSpPr txBox="1"/>
            <p:nvPr/>
          </p:nvSpPr>
          <p:spPr>
            <a:xfrm>
              <a:off x="7185193" y="2747542"/>
              <a:ext cx="3156338" cy="997774"/>
            </a:xfrm>
            <a:prstGeom prst="rect">
              <a:avLst/>
            </a:prstGeom>
            <a:noFill/>
          </p:spPr>
          <p:txBody>
            <a:bodyPr wrap="square" rtlCol="0">
              <a:spAutoFit/>
            </a:bodyPr>
            <a:lstStyle/>
            <a:p>
              <a:pPr algn="just">
                <a:lnSpc>
                  <a:spcPct val="125000"/>
                </a:lnSpc>
              </a:pPr>
              <a:r>
                <a:rPr lang="en-US" altLang="zh-CN" sz="1200" dirty="0">
                  <a:effectLst/>
                  <a:latin typeface="微软雅黑" panose="020B0503020204020204" pitchFamily="34" charset="-122"/>
                  <a:ea typeface="微软雅黑" panose="020B0503020204020204" pitchFamily="34" charset="-122"/>
                </a:rPr>
                <a:t>1991</a:t>
              </a:r>
              <a:r>
                <a:rPr lang="zh-CN" altLang="zh-CN" sz="1200" dirty="0">
                  <a:effectLst/>
                  <a:latin typeface="微软雅黑" panose="020B0503020204020204" pitchFamily="34" charset="-122"/>
                  <a:ea typeface="微软雅黑" panose="020B0503020204020204" pitchFamily="34" charset="-122"/>
                  <a:cs typeface="Helvetica" panose="020B0604020202020204" pitchFamily="34" charset="0"/>
                </a:rPr>
                <a:t>年由荷兰国民</a:t>
              </a:r>
              <a:r>
                <a:rPr lang="en-US" altLang="zh-CN" sz="1200" dirty="0">
                  <a:effectLst/>
                  <a:latin typeface="微软雅黑" panose="020B0503020204020204" pitchFamily="34" charset="-122"/>
                  <a:ea typeface="微软雅黑" panose="020B0503020204020204" pitchFamily="34" charset="-122"/>
                  <a:cs typeface="Helvetica" panose="020B0604020202020204" pitchFamily="34" charset="0"/>
                </a:rPr>
                <a:t>人寿保险</a:t>
              </a:r>
              <a:r>
                <a:rPr lang="zh-CN" altLang="zh-CN" sz="1200" dirty="0">
                  <a:effectLst/>
                  <a:latin typeface="微软雅黑" panose="020B0503020204020204" pitchFamily="34" charset="-122"/>
                  <a:ea typeface="微软雅黑" panose="020B0503020204020204" pitchFamily="34" charset="-122"/>
                  <a:cs typeface="Helvetica" panose="020B0604020202020204" pitchFamily="34" charset="0"/>
                </a:rPr>
                <a:t>公司和荷兰</a:t>
              </a:r>
              <a:r>
                <a:rPr lang="en-US" altLang="zh-CN" sz="1200" dirty="0">
                  <a:effectLst/>
                  <a:latin typeface="微软雅黑" panose="020B0503020204020204" pitchFamily="34" charset="-122"/>
                  <a:ea typeface="微软雅黑" panose="020B0503020204020204" pitchFamily="34" charset="-122"/>
                  <a:cs typeface="Helvetica" panose="020B0604020202020204" pitchFamily="34" charset="0"/>
                </a:rPr>
                <a:t>邮政银行</a:t>
              </a:r>
              <a:r>
                <a:rPr lang="zh-CN" altLang="zh-CN" sz="1200" dirty="0">
                  <a:effectLst/>
                  <a:latin typeface="微软雅黑" panose="020B0503020204020204" pitchFamily="34" charset="-122"/>
                  <a:ea typeface="微软雅黑" panose="020B0503020204020204" pitchFamily="34" charset="-122"/>
                  <a:cs typeface="Helvetica" panose="020B0604020202020204" pitchFamily="34" charset="0"/>
                </a:rPr>
                <a:t>集团合并组成的综合性财政</a:t>
              </a:r>
              <a:r>
                <a:rPr lang="en-US" altLang="zh-CN" sz="1200" dirty="0">
                  <a:effectLst/>
                  <a:latin typeface="微软雅黑" panose="020B0503020204020204" pitchFamily="34" charset="-122"/>
                  <a:ea typeface="微软雅黑" panose="020B0503020204020204" pitchFamily="34" charset="-122"/>
                  <a:cs typeface="Helvetica" panose="020B0604020202020204" pitchFamily="34" charset="0"/>
                </a:rPr>
                <a:t>金融集团</a:t>
              </a:r>
              <a:r>
                <a:rPr lang="zh-CN" altLang="zh-CN" sz="1200" dirty="0">
                  <a:effectLst/>
                  <a:latin typeface="微软雅黑" panose="020B0503020204020204" pitchFamily="34" charset="-122"/>
                  <a:ea typeface="微软雅黑" panose="020B0503020204020204" pitchFamily="34" charset="-122"/>
                  <a:cs typeface="Helvetica" panose="020B0604020202020204" pitchFamily="34" charset="0"/>
                </a:rPr>
                <a:t>。在世界上</a:t>
              </a:r>
              <a:r>
                <a:rPr lang="en-US" altLang="zh-CN" sz="1200" dirty="0">
                  <a:effectLst/>
                  <a:latin typeface="微软雅黑" panose="020B0503020204020204" pitchFamily="34" charset="-122"/>
                  <a:ea typeface="微软雅黑" panose="020B0503020204020204" pitchFamily="34" charset="-122"/>
                </a:rPr>
                <a:t>65</a:t>
              </a:r>
              <a:r>
                <a:rPr lang="zh-CN" altLang="zh-CN" sz="1200" dirty="0">
                  <a:effectLst/>
                  <a:latin typeface="微软雅黑" panose="020B0503020204020204" pitchFamily="34" charset="-122"/>
                  <a:ea typeface="微软雅黑" panose="020B0503020204020204" pitchFamily="34" charset="-122"/>
                  <a:cs typeface="Helvetica" panose="020B0604020202020204" pitchFamily="34" charset="0"/>
                </a:rPr>
                <a:t>个国家和地区设有分支机构，雇员超过</a:t>
              </a:r>
              <a:r>
                <a:rPr lang="en-US" altLang="zh-CN" sz="1200" dirty="0">
                  <a:effectLst/>
                  <a:latin typeface="微软雅黑" panose="020B0503020204020204" pitchFamily="34" charset="-122"/>
                  <a:ea typeface="微软雅黑" panose="020B0503020204020204" pitchFamily="34" charset="-122"/>
                </a:rPr>
                <a:t>10</a:t>
              </a:r>
              <a:r>
                <a:rPr lang="zh-CN" altLang="zh-CN" sz="1200" dirty="0">
                  <a:effectLst/>
                  <a:latin typeface="微软雅黑" panose="020B0503020204020204" pitchFamily="34" charset="-122"/>
                  <a:ea typeface="微软雅黑" panose="020B0503020204020204" pitchFamily="34" charset="-122"/>
                  <a:cs typeface="Helvetica" panose="020B0604020202020204" pitchFamily="34" charset="0"/>
                </a:rPr>
                <a:t>万人</a:t>
              </a:r>
              <a:r>
                <a:rPr lang="zh-CN" altLang="en-US" sz="1200" dirty="0">
                  <a:effectLst/>
                  <a:latin typeface="微软雅黑" panose="020B0503020204020204" pitchFamily="34" charset="-122"/>
                  <a:ea typeface="微软雅黑" panose="020B0503020204020204" pitchFamily="34" charset="-122"/>
                  <a:cs typeface="Helvetica" panose="020B0604020202020204" pitchFamily="34" charset="0"/>
                </a:rPr>
                <a:t>，是全球领先的金融公司</a:t>
              </a:r>
              <a:endParaRPr lang="zh-CN" altLang="en-US" sz="1200" dirty="0">
                <a:latin typeface="微软雅黑" panose="020B0503020204020204" pitchFamily="34" charset="-122"/>
                <a:ea typeface="微软雅黑" panose="020B0503020204020204" pitchFamily="34" charset="-122"/>
              </a:endParaRPr>
            </a:p>
          </p:txBody>
        </p:sp>
        <p:sp>
          <p:nvSpPr>
            <p:cNvPr id="15" name="TextBox 38"/>
            <p:cNvSpPr txBox="1"/>
            <p:nvPr/>
          </p:nvSpPr>
          <p:spPr>
            <a:xfrm>
              <a:off x="7311580" y="4466204"/>
              <a:ext cx="3029951" cy="1107996"/>
            </a:xfrm>
            <a:prstGeom prst="rect">
              <a:avLst/>
            </a:prstGeom>
            <a:noFill/>
          </p:spPr>
          <p:txBody>
            <a:bodyPr wrap="square" lIns="0" tIns="0" rIns="0" bIns="0" rtlCol="0">
              <a:spAutoFit/>
            </a:bodyPr>
            <a:lstStyle/>
            <a:p>
              <a:pPr algn="just"/>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该</a:t>
              </a:r>
              <a:r>
                <a:rPr lang="zh-CN" altLang="en-US" sz="1200" dirty="0">
                  <a:latin typeface="微软雅黑" panose="020B0503020204020204" pitchFamily="34" charset="-122"/>
                  <a:ea typeface="微软雅黑" panose="020B0503020204020204" pitchFamily="34" charset="-122"/>
                  <a:cs typeface="Arial" panose="020B0604020202020204" pitchFamily="34" charset="0"/>
                </a:rPr>
                <a:t>公司投资了很多科技公司，目前开始关注人工智能项目。</a:t>
              </a:r>
              <a:r>
                <a:rPr lang="en-US" altLang="zh-CN" sz="1200" dirty="0">
                  <a:latin typeface="微软雅黑" panose="020B0503020204020204" pitchFamily="34" charset="-122"/>
                  <a:ea typeface="微软雅黑" panose="020B0503020204020204" pitchFamily="34" charset="-122"/>
                  <a:cs typeface="Arial" panose="020B0604020202020204" pitchFamily="34" charset="0"/>
                </a:rPr>
                <a:t>2</a:t>
              </a:r>
              <a:r>
                <a:rPr lang="en-US" altLang="zh-CN" sz="1200" b="0" i="0" dirty="0">
                  <a:effectLst/>
                  <a:latin typeface="微软雅黑" panose="020B0503020204020204" pitchFamily="34" charset="-122"/>
                  <a:ea typeface="微软雅黑" panose="020B0503020204020204" pitchFamily="34" charset="-122"/>
                </a:rPr>
                <a:t>019</a:t>
              </a:r>
              <a:r>
                <a:rPr lang="zh-CN" altLang="en-US" sz="1200" b="0" i="0" dirty="0">
                  <a:effectLst/>
                  <a:latin typeface="微软雅黑" panose="020B0503020204020204" pitchFamily="34" charset="-122"/>
                  <a:ea typeface="微软雅黑" panose="020B0503020204020204" pitchFamily="34" charset="-122"/>
                </a:rPr>
                <a:t>年，</a:t>
              </a:r>
              <a:r>
                <a:rPr lang="en-US" altLang="zh-CN" sz="1200" b="0" i="0" dirty="0">
                  <a:effectLst/>
                  <a:latin typeface="微软雅黑" panose="020B0503020204020204" pitchFamily="34" charset="-122"/>
                  <a:ea typeface="微软雅黑" panose="020B0503020204020204" pitchFamily="34" charset="-122"/>
                </a:rPr>
                <a:t>ING</a:t>
              </a:r>
              <a:r>
                <a:rPr lang="zh-CN" altLang="en-US" sz="1200" b="0" i="0" dirty="0">
                  <a:effectLst/>
                  <a:latin typeface="微软雅黑" panose="020B0503020204020204" pitchFamily="34" charset="-122"/>
                  <a:ea typeface="微软雅黑" panose="020B0503020204020204" pitchFamily="34" charset="-122"/>
                </a:rPr>
                <a:t>和飞利浦等</a:t>
              </a:r>
              <a:r>
                <a:rPr lang="en-US" altLang="zh-CN" sz="1200" b="0" i="0" dirty="0">
                  <a:effectLst/>
                  <a:latin typeface="微软雅黑" panose="020B0503020204020204" pitchFamily="34" charset="-122"/>
                  <a:ea typeface="微软雅黑" panose="020B0503020204020204" pitchFamily="34" charset="-122"/>
                </a:rPr>
                <a:t>5</a:t>
              </a:r>
              <a:r>
                <a:rPr lang="zh-CN" altLang="en-US" sz="1200" dirty="0">
                  <a:latin typeface="微软雅黑" panose="020B0503020204020204" pitchFamily="34" charset="-122"/>
                  <a:ea typeface="微软雅黑" panose="020B0503020204020204" pitchFamily="34" charset="-122"/>
                </a:rPr>
                <a:t>家公司</a:t>
              </a:r>
              <a:r>
                <a:rPr lang="zh-CN" altLang="en-US" sz="1200" b="0" i="0" dirty="0">
                  <a:effectLst/>
                  <a:latin typeface="微软雅黑" panose="020B0503020204020204" pitchFamily="34" charset="-122"/>
                  <a:ea typeface="微软雅黑" panose="020B0503020204020204" pitchFamily="34" charset="-122"/>
                </a:rPr>
                <a:t>推出了</a:t>
              </a:r>
              <a:r>
                <a:rPr lang="en-US" altLang="zh-CN" sz="1200" b="0" i="0" dirty="0">
                  <a:effectLst/>
                  <a:latin typeface="微软雅黑" panose="020B0503020204020204" pitchFamily="34" charset="-122"/>
                  <a:ea typeface="微软雅黑" panose="020B0503020204020204" pitchFamily="34" charset="-122"/>
                </a:rPr>
                <a:t>Kickstart AI</a:t>
              </a:r>
              <a:r>
                <a:rPr lang="zh-CN" altLang="en-US" sz="1200" b="0" i="0" dirty="0">
                  <a:effectLst/>
                  <a:latin typeface="微软雅黑" panose="020B0503020204020204" pitchFamily="34" charset="-122"/>
                  <a:ea typeface="微软雅黑" panose="020B0503020204020204" pitchFamily="34" charset="-122"/>
                </a:rPr>
                <a:t>项目，通过持续的资金和汇集数据科学资源，创建一个蓬勃发展的人工智能社区，以确保荷兰的技术领先优势</a:t>
              </a:r>
              <a:endParaRPr lang="en-US" sz="1200" dirty="0">
                <a:latin typeface="微软雅黑" panose="020B0503020204020204" pitchFamily="34" charset="-122"/>
                <a:ea typeface="微软雅黑" panose="020B0503020204020204" pitchFamily="34" charset="-122"/>
                <a:cs typeface="Arial" panose="020B0604020202020204" pitchFamily="34" charset="0"/>
              </a:endParaRPr>
            </a:p>
          </p:txBody>
        </p:sp>
      </p:grpSp>
      <p:pic>
        <p:nvPicPr>
          <p:cNvPr id="5" name="图片 4" descr="中山大学logo"/>
          <p:cNvPicPr>
            <a:picLocks noChangeAspect="1"/>
          </p:cNvPicPr>
          <p:nvPr/>
        </p:nvPicPr>
        <p:blipFill>
          <a:blip r:embed="rId3"/>
          <a:stretch>
            <a:fillRect/>
          </a:stretch>
        </p:blipFill>
        <p:spPr>
          <a:xfrm>
            <a:off x="10894695" y="256540"/>
            <a:ext cx="953135" cy="953135"/>
          </a:xfrm>
          <a:prstGeom prst="rect">
            <a:avLst/>
          </a:prstGeom>
        </p:spPr>
      </p:pic>
      <p:sp>
        <p:nvSpPr>
          <p:cNvPr id="16" name="文本框 15">
            <a:extLst>
              <a:ext uri="{FF2B5EF4-FFF2-40B4-BE49-F238E27FC236}">
                <a16:creationId xmlns:a16="http://schemas.microsoft.com/office/drawing/2014/main" id="{CB4AB5DD-BA05-40A7-B609-1054CB30E273}"/>
              </a:ext>
            </a:extLst>
          </p:cNvPr>
          <p:cNvSpPr txBox="1"/>
          <p:nvPr/>
        </p:nvSpPr>
        <p:spPr>
          <a:xfrm>
            <a:off x="1012855" y="1420930"/>
            <a:ext cx="3093153" cy="338554"/>
          </a:xfrm>
          <a:prstGeom prst="rect">
            <a:avLst/>
          </a:prstGeom>
          <a:noFill/>
        </p:spPr>
        <p:txBody>
          <a:bodyPr wrap="square" rtlCol="0">
            <a:spAutoFit/>
          </a:bodyPr>
          <a:lstStyle/>
          <a:p>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荷兰国际集团（</a:t>
            </a:r>
            <a:r>
              <a:rPr lang="en-US" altLang="zh-CN" sz="1600" b="1" dirty="0">
                <a:solidFill>
                  <a:srgbClr val="333333"/>
                </a:solidFill>
                <a:effectLst/>
                <a:latin typeface="Helvetica" panose="020B0604020202020204" pitchFamily="34" charset="0"/>
                <a:ea typeface="等线" panose="02010600030101010101" pitchFamily="2" charset="-122"/>
              </a:rPr>
              <a:t>ING</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a:t>
            </a:r>
          </a:p>
        </p:txBody>
      </p:sp>
      <p:pic>
        <p:nvPicPr>
          <p:cNvPr id="6146" name="Picture 2">
            <a:extLst>
              <a:ext uri="{FF2B5EF4-FFF2-40B4-BE49-F238E27FC236}">
                <a16:creationId xmlns:a16="http://schemas.microsoft.com/office/drawing/2014/main" id="{00D0DAA7-893E-41EF-93F9-35112721C65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63165" y="1987420"/>
            <a:ext cx="5185732" cy="3804880"/>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a:extLst>
              <a:ext uri="{FF2B5EF4-FFF2-40B4-BE49-F238E27FC236}">
                <a16:creationId xmlns:a16="http://schemas.microsoft.com/office/drawing/2014/main" id="{711EFDF0-A593-478A-BEEE-00D314818935}"/>
              </a:ext>
            </a:extLst>
          </p:cNvPr>
          <p:cNvSpPr txBox="1"/>
          <p:nvPr/>
        </p:nvSpPr>
        <p:spPr>
          <a:xfrm>
            <a:off x="3549928" y="5881736"/>
            <a:ext cx="1415772" cy="276999"/>
          </a:xfrm>
          <a:prstGeom prst="rect">
            <a:avLst/>
          </a:prstGeom>
          <a:noFill/>
        </p:spPr>
        <p:txBody>
          <a:bodyPr wrap="none" rtlCol="0">
            <a:spAutoFit/>
          </a:bodyPr>
          <a:lstStyle/>
          <a:p>
            <a:r>
              <a:rPr lang="en-US" altLang="zh-CN" sz="1200" b="0" i="0" dirty="0">
                <a:solidFill>
                  <a:srgbClr val="333333"/>
                </a:solidFill>
                <a:effectLst/>
                <a:latin typeface="微软雅黑" panose="020B0503020204020204" pitchFamily="34" charset="-122"/>
                <a:ea typeface="微软雅黑" panose="020B0503020204020204" pitchFamily="34" charset="-122"/>
              </a:rPr>
              <a:t>《</a:t>
            </a:r>
            <a:r>
              <a:rPr lang="zh-CN" altLang="en-US" sz="1200" b="0" i="0" dirty="0">
                <a:solidFill>
                  <a:srgbClr val="333333"/>
                </a:solidFill>
                <a:effectLst/>
                <a:latin typeface="微软雅黑" panose="020B0503020204020204" pitchFamily="34" charset="-122"/>
                <a:ea typeface="微软雅黑" panose="020B0503020204020204" pitchFamily="34" charset="-122"/>
              </a:rPr>
              <a:t>下一个伦勃朗</a:t>
            </a:r>
            <a:r>
              <a:rPr lang="en-US" altLang="zh-CN" sz="1200" b="0" i="0" dirty="0">
                <a:solidFill>
                  <a:srgbClr val="333333"/>
                </a:solidFill>
                <a:effectLst/>
                <a:latin typeface="微软雅黑" panose="020B0503020204020204" pitchFamily="34" charset="-122"/>
                <a:ea typeface="微软雅黑" panose="020B0503020204020204" pitchFamily="34" charset="-122"/>
              </a:rPr>
              <a:t>》</a:t>
            </a:r>
            <a:endParaRPr lang="zh-CN" altLang="en-US" sz="1200" dirty="0">
              <a:latin typeface="微软雅黑" panose="020B0503020204020204" pitchFamily="34" charset="-122"/>
              <a:ea typeface="微软雅黑" panose="020B0503020204020204" pitchFamily="34" charset="-122"/>
            </a:endParaRPr>
          </a:p>
        </p:txBody>
      </p:sp>
      <p:sp>
        <p:nvSpPr>
          <p:cNvPr id="4" name="文本框 3">
            <a:extLst>
              <a:ext uri="{FF2B5EF4-FFF2-40B4-BE49-F238E27FC236}">
                <a16:creationId xmlns:a16="http://schemas.microsoft.com/office/drawing/2014/main" id="{6383D666-59F1-405B-A358-ADFEC05223D8}"/>
              </a:ext>
            </a:extLst>
          </p:cNvPr>
          <p:cNvSpPr txBox="1"/>
          <p:nvPr/>
        </p:nvSpPr>
        <p:spPr>
          <a:xfrm>
            <a:off x="1056710" y="6139984"/>
            <a:ext cx="6506892" cy="461665"/>
          </a:xfrm>
          <a:prstGeom prst="rect">
            <a:avLst/>
          </a:prstGeom>
          <a:noFill/>
        </p:spPr>
        <p:txBody>
          <a:bodyPr wrap="square" rtlCol="0">
            <a:spAutoFit/>
          </a:bodyPr>
          <a:lstStyle/>
          <a:p>
            <a:r>
              <a:rPr lang="zh-CN" altLang="en-US" sz="1200" b="0" i="0" dirty="0">
                <a:solidFill>
                  <a:srgbClr val="333333"/>
                </a:solidFill>
                <a:effectLst/>
                <a:latin typeface="微软雅黑" panose="020B0503020204020204" pitchFamily="34" charset="-122"/>
                <a:ea typeface="微软雅黑" panose="020B0503020204020204" pitchFamily="34" charset="-122"/>
              </a:rPr>
              <a:t>由阿姆斯特丹广告公司</a:t>
            </a:r>
            <a:r>
              <a:rPr lang="en-US" altLang="zh-CN" sz="1200" b="0" i="0" dirty="0">
                <a:solidFill>
                  <a:srgbClr val="333333"/>
                </a:solidFill>
                <a:effectLst/>
                <a:latin typeface="微软雅黑" panose="020B0503020204020204" pitchFamily="34" charset="-122"/>
                <a:ea typeface="微软雅黑" panose="020B0503020204020204" pitchFamily="34" charset="-122"/>
              </a:rPr>
              <a:t>J Walter Thompson</a:t>
            </a:r>
            <a:r>
              <a:rPr lang="zh-CN" altLang="en-US" sz="1200" b="0" i="0" dirty="0">
                <a:solidFill>
                  <a:srgbClr val="333333"/>
                </a:solidFill>
                <a:effectLst/>
                <a:latin typeface="微软雅黑" panose="020B0503020204020204" pitchFamily="34" charset="-122"/>
                <a:ea typeface="微软雅黑" panose="020B0503020204020204" pitchFamily="34" charset="-122"/>
              </a:rPr>
              <a:t>与</a:t>
            </a:r>
            <a:r>
              <a:rPr lang="en-US" altLang="zh-CN" sz="1200" b="0" i="0" dirty="0">
                <a:solidFill>
                  <a:srgbClr val="333333"/>
                </a:solidFill>
                <a:effectLst/>
                <a:latin typeface="微软雅黑" panose="020B0503020204020204" pitchFamily="34" charset="-122"/>
                <a:ea typeface="微软雅黑" panose="020B0503020204020204" pitchFamily="34" charset="-122"/>
              </a:rPr>
              <a:t>ING Bank</a:t>
            </a:r>
            <a:r>
              <a:rPr lang="zh-CN" altLang="en-US" sz="1200" b="0" i="0" dirty="0">
                <a:solidFill>
                  <a:srgbClr val="333333"/>
                </a:solidFill>
                <a:effectLst/>
                <a:latin typeface="微软雅黑" panose="020B0503020204020204" pitchFamily="34" charset="-122"/>
                <a:ea typeface="微软雅黑" panose="020B0503020204020204" pitchFamily="34" charset="-122"/>
              </a:rPr>
              <a:t>共同合作完成，并利用了微软</a:t>
            </a:r>
            <a:r>
              <a:rPr lang="en-US" altLang="zh-CN" sz="1200" b="0" i="0" dirty="0">
                <a:solidFill>
                  <a:srgbClr val="333333"/>
                </a:solidFill>
                <a:effectLst/>
                <a:latin typeface="微软雅黑" panose="020B0503020204020204" pitchFamily="34" charset="-122"/>
                <a:ea typeface="微软雅黑" panose="020B0503020204020204" pitchFamily="34" charset="-122"/>
              </a:rPr>
              <a:t>Azure</a:t>
            </a:r>
            <a:r>
              <a:rPr lang="zh-CN" altLang="en-US" sz="1200" b="0" i="0" dirty="0">
                <a:solidFill>
                  <a:srgbClr val="333333"/>
                </a:solidFill>
                <a:effectLst/>
                <a:latin typeface="微软雅黑" panose="020B0503020204020204" pitchFamily="34" charset="-122"/>
                <a:ea typeface="微软雅黑" panose="020B0503020204020204" pitchFamily="34" charset="-122"/>
              </a:rPr>
              <a:t>做技术支持。该团队在画作中重现了伦勃朗的画风和笔触，成功“复活”了荷兰艺术家伦勃朗</a:t>
            </a:r>
            <a:endParaRPr lang="zh-CN" altLang="en-US" sz="1200" dirty="0">
              <a:latin typeface="微软雅黑" panose="020B0503020204020204" pitchFamily="34" charset="-122"/>
              <a:ea typeface="微软雅黑" panose="020B0503020204020204" pitchFamily="34" charset="-122"/>
            </a:endParaRPr>
          </a:p>
        </p:txBody>
      </p:sp>
      <p:pic>
        <p:nvPicPr>
          <p:cNvPr id="11266" name="Picture 2" descr="荷兰国际集团 的图像结果">
            <a:extLst>
              <a:ext uri="{FF2B5EF4-FFF2-40B4-BE49-F238E27FC236}">
                <a16:creationId xmlns:a16="http://schemas.microsoft.com/office/drawing/2014/main" id="{764D0F73-E6D8-40CF-B8CC-EA2D9F7CC65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58568" y="1128636"/>
            <a:ext cx="1142536" cy="1261696"/>
          </a:xfrm>
          <a:prstGeom prst="rect">
            <a:avLst/>
          </a:prstGeom>
          <a:noFill/>
          <a:extLst>
            <a:ext uri="{909E8E84-426E-40DD-AFC4-6F175D3DCCD1}">
              <a14:hiddenFill xmlns:a14="http://schemas.microsoft.com/office/drawing/2010/main">
                <a:solidFill>
                  <a:srgbClr val="FFFFFF"/>
                </a:solidFill>
              </a14:hiddenFill>
            </a:ext>
          </a:extLst>
        </p:spPr>
      </p:pic>
      <p:sp>
        <p:nvSpPr>
          <p:cNvPr id="17" name="椭圆 16">
            <a:extLst>
              <a:ext uri="{FF2B5EF4-FFF2-40B4-BE49-F238E27FC236}">
                <a16:creationId xmlns:a16="http://schemas.microsoft.com/office/drawing/2014/main" id="{DA5EBCA2-F512-4D9A-B3EC-68FCA961854F}"/>
              </a:ext>
            </a:extLst>
          </p:cNvPr>
          <p:cNvSpPr/>
          <p:nvPr/>
        </p:nvSpPr>
        <p:spPr>
          <a:xfrm>
            <a:off x="472793" y="299315"/>
            <a:ext cx="621956" cy="621958"/>
          </a:xfrm>
          <a:prstGeom prst="ellipse">
            <a:avLst/>
          </a:prstGeom>
          <a:solidFill>
            <a:srgbClr val="38866A"/>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00">
              <a:solidFill>
                <a:srgbClr val="013AAB"/>
              </a:solidFill>
              <a:effectLst>
                <a:outerShdw blurRad="50800" dist="38100" dir="2700000" algn="tl" rotWithShape="0">
                  <a:prstClr val="black">
                    <a:alpha val="40000"/>
                  </a:prstClr>
                </a:outerShdw>
              </a:effectLst>
              <a:latin typeface="方正清刻本悦宋简体" panose="02000000000000000000" pitchFamily="2" charset="-122"/>
              <a:ea typeface="方正清刻本悦宋简体" panose="02000000000000000000" pitchFamily="2" charset="-122"/>
            </a:endParaRPr>
          </a:p>
        </p:txBody>
      </p:sp>
      <p:sp>
        <p:nvSpPr>
          <p:cNvPr id="18" name="文本框 17">
            <a:extLst>
              <a:ext uri="{FF2B5EF4-FFF2-40B4-BE49-F238E27FC236}">
                <a16:creationId xmlns:a16="http://schemas.microsoft.com/office/drawing/2014/main" id="{1CDD6108-D484-4BE3-AF33-99E4E174CCCA}"/>
              </a:ext>
            </a:extLst>
          </p:cNvPr>
          <p:cNvSpPr txBox="1"/>
          <p:nvPr/>
        </p:nvSpPr>
        <p:spPr>
          <a:xfrm>
            <a:off x="396336" y="256351"/>
            <a:ext cx="774870" cy="707886"/>
          </a:xfrm>
          <a:prstGeom prst="rect">
            <a:avLst/>
          </a:prstGeom>
          <a:noFill/>
        </p:spPr>
        <p:txBody>
          <a:bodyPr wrap="square" rtlCol="0">
            <a:spAutoFit/>
          </a:bodyPr>
          <a:lstStyle>
            <a:defPPr>
              <a:defRPr lang="zh-CN"/>
            </a:defPPr>
            <a:lvl1pPr algn="ctr">
              <a:defRPr sz="6000" b="1">
                <a:blipFill dpi="0" rotWithShape="1">
                  <a:blip r:embed="rId6"/>
                  <a:srcRect/>
                  <a:stretch>
                    <a:fillRect/>
                  </a:stretch>
                </a:blipFill>
              </a:defRPr>
            </a:lvl1pPr>
          </a:lstStyle>
          <a:p>
            <a:r>
              <a:rPr lang="en-US" altLang="zh-CN" sz="4000" b="0" dirty="0">
                <a:solidFill>
                  <a:srgbClr val="FEFEFE"/>
                </a:solidFill>
                <a:latin typeface="方正清刻本悦宋简体" panose="02000000000000000000" pitchFamily="2" charset="-122"/>
                <a:ea typeface="方正清刻本悦宋简体" panose="02000000000000000000" pitchFamily="2" charset="-122"/>
                <a:cs typeface="Arial" panose="020B0604020202020204" pitchFamily="34" charset="0"/>
              </a:rPr>
              <a:t>2</a:t>
            </a:r>
            <a:endParaRPr lang="zh-CN" altLang="en-US" sz="4000" b="0" dirty="0">
              <a:solidFill>
                <a:srgbClr val="FEFEFE"/>
              </a:solidFill>
              <a:latin typeface="方正清刻本悦宋简体" panose="02000000000000000000" pitchFamily="2" charset="-122"/>
              <a:ea typeface="方正清刻本悦宋简体" panose="02000000000000000000" pitchFamily="2" charset="-122"/>
              <a:cs typeface="Arial" panose="020B0604020202020204" pitchFamily="34" charset="0"/>
            </a:endParaRPr>
          </a:p>
        </p:txBody>
      </p:sp>
      <p:sp>
        <p:nvSpPr>
          <p:cNvPr id="19" name="矩形 18">
            <a:extLst>
              <a:ext uri="{FF2B5EF4-FFF2-40B4-BE49-F238E27FC236}">
                <a16:creationId xmlns:a16="http://schemas.microsoft.com/office/drawing/2014/main" id="{52B808FC-1E3E-4CCB-A88A-EA856D98E826}"/>
              </a:ext>
            </a:extLst>
          </p:cNvPr>
          <p:cNvSpPr/>
          <p:nvPr/>
        </p:nvSpPr>
        <p:spPr>
          <a:xfrm>
            <a:off x="1171206" y="67834"/>
            <a:ext cx="3794494" cy="653897"/>
          </a:xfrm>
          <a:prstGeom prst="rect">
            <a:avLst/>
          </a:prstGeom>
        </p:spPr>
        <p:txBody>
          <a:bodyPr wrap="square">
            <a:spAutoFit/>
          </a:bodyPr>
          <a:lstStyle/>
          <a:p>
            <a:pPr>
              <a:lnSpc>
                <a:spcPct val="175000"/>
              </a:lnSpc>
            </a:pPr>
            <a:r>
              <a:rPr lang="zh-CN" altLang="en-US" sz="2400" dirty="0">
                <a:solidFill>
                  <a:srgbClr val="38866A"/>
                </a:solidFill>
                <a:latin typeface="方正清刻本悦宋简体" panose="02000000000000000000" pitchFamily="2" charset="-122"/>
                <a:ea typeface="方正清刻本悦宋简体" panose="02000000000000000000" pitchFamily="2" charset="-122"/>
              </a:rPr>
              <a:t>荷兰的创新性产业</a:t>
            </a:r>
          </a:p>
        </p:txBody>
      </p:sp>
      <p:sp>
        <p:nvSpPr>
          <p:cNvPr id="20" name="文本框 19">
            <a:extLst>
              <a:ext uri="{FF2B5EF4-FFF2-40B4-BE49-F238E27FC236}">
                <a16:creationId xmlns:a16="http://schemas.microsoft.com/office/drawing/2014/main" id="{84FD4CFB-968B-4837-97C1-1AAFCC8F1423}"/>
              </a:ext>
            </a:extLst>
          </p:cNvPr>
          <p:cNvSpPr txBox="1"/>
          <p:nvPr/>
        </p:nvSpPr>
        <p:spPr>
          <a:xfrm>
            <a:off x="1113971" y="650164"/>
            <a:ext cx="5022106" cy="307777"/>
          </a:xfrm>
          <a:prstGeom prst="snip1Rect">
            <a:avLst>
              <a:gd name="adj" fmla="val 0"/>
            </a:avLst>
          </a:prstGeom>
          <a:noFill/>
          <a:ln w="28575">
            <a:noFill/>
          </a:ln>
        </p:spPr>
        <p:txBody>
          <a:bodyPr wrap="square" rtlCol="0">
            <a:spAutoFit/>
          </a:bodyPr>
          <a:lstStyle/>
          <a:p>
            <a:r>
              <a:rPr lang="en-US" altLang="zh-CN" sz="1400" dirty="0">
                <a:solidFill>
                  <a:srgbClr val="38866A"/>
                </a:solidFill>
                <a:latin typeface="方正清刻本悦宋简体" panose="02000000000000000000" pitchFamily="2" charset="-122"/>
                <a:ea typeface="方正清刻本悦宋简体" panose="02000000000000000000" pitchFamily="2" charset="-122"/>
                <a:cs typeface="Arial" panose="020B0604020202020204" pitchFamily="34" charset="0"/>
              </a:rPr>
              <a:t> </a:t>
            </a:r>
            <a:r>
              <a:rPr lang="en-US" altLang="zh-CN" sz="1400" b="0" dirty="0">
                <a:solidFill>
                  <a:srgbClr val="38866A"/>
                </a:solidFill>
                <a:latin typeface="方正清刻本悦宋简体" panose="02000000000000000000" pitchFamily="2" charset="-122"/>
                <a:ea typeface="方正清刻本悦宋简体" panose="02000000000000000000" pitchFamily="2" charset="-122"/>
                <a:cs typeface="Arial" panose="020B0604020202020204" pitchFamily="34" charset="0"/>
              </a:rPr>
              <a:t>Innovative companies in the Netherlands</a:t>
            </a:r>
          </a:p>
        </p:txBody>
      </p:sp>
    </p:spTree>
    <p:extLst>
      <p:ext uri="{BB962C8B-B14F-4D97-AF65-F5344CB8AC3E}">
        <p14:creationId xmlns:p14="http://schemas.microsoft.com/office/powerpoint/2010/main" val="35742930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Rectangle 4"/>
          <p:cNvSpPr/>
          <p:nvPr/>
        </p:nvSpPr>
        <p:spPr>
          <a:xfrm>
            <a:off x="1402847" y="2493468"/>
            <a:ext cx="4647091" cy="1423263"/>
          </a:xfrm>
          <a:prstGeom prst="rect">
            <a:avLst/>
          </a:prstGeom>
          <a:solidFill>
            <a:srgbClr val="38866A"/>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33"/>
          <p:cNvSpPr/>
          <p:nvPr/>
        </p:nvSpPr>
        <p:spPr>
          <a:xfrm>
            <a:off x="6049938" y="2496543"/>
            <a:ext cx="4647091" cy="1423263"/>
          </a:xfrm>
          <a:prstGeom prst="rect">
            <a:avLst/>
          </a:prstGeom>
          <a:solidFill>
            <a:srgbClr val="4BB38E"/>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Rectangle 34"/>
          <p:cNvSpPr/>
          <p:nvPr/>
        </p:nvSpPr>
        <p:spPr>
          <a:xfrm>
            <a:off x="1402847" y="3916731"/>
            <a:ext cx="4647091" cy="1423263"/>
          </a:xfrm>
          <a:prstGeom prst="rect">
            <a:avLst/>
          </a:prstGeom>
          <a:solidFill>
            <a:srgbClr val="4BB38E"/>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35"/>
          <p:cNvSpPr/>
          <p:nvPr/>
        </p:nvSpPr>
        <p:spPr>
          <a:xfrm>
            <a:off x="6049938" y="3916731"/>
            <a:ext cx="4647091" cy="1423263"/>
          </a:xfrm>
          <a:prstGeom prst="rect">
            <a:avLst/>
          </a:prstGeom>
          <a:solidFill>
            <a:srgbClr val="38866A"/>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6"/>
          <p:cNvSpPr/>
          <p:nvPr/>
        </p:nvSpPr>
        <p:spPr>
          <a:xfrm>
            <a:off x="4626487" y="2492507"/>
            <a:ext cx="2847859" cy="2847488"/>
          </a:xfrm>
          <a:prstGeom prst="ellipse">
            <a:avLst/>
          </a:prstGeom>
          <a:solidFill>
            <a:schemeClr val="bg1">
              <a:alpha val="59000"/>
            </a:schemeClr>
          </a:solidFill>
          <a:ln w="38100" cmpd="sng">
            <a:noFill/>
          </a:ln>
          <a:effectLst/>
        </p:spPr>
        <p:style>
          <a:lnRef idx="1">
            <a:schemeClr val="accent1"/>
          </a:lnRef>
          <a:fillRef idx="3">
            <a:schemeClr val="accent1"/>
          </a:fillRef>
          <a:effectRef idx="2">
            <a:schemeClr val="accent1"/>
          </a:effectRef>
          <a:fontRef idx="minor">
            <a:schemeClr val="lt1"/>
          </a:fontRef>
        </p:style>
        <p:txBody>
          <a:bodyPr lIns="243852" tIns="121926" rIns="243852" bIns="121926" rtlCol="0" anchor="ctr"/>
          <a:lstStyle/>
          <a:p>
            <a:pPr algn="ctr"/>
            <a:endParaRPr lang="en-US"/>
          </a:p>
        </p:txBody>
      </p:sp>
      <p:cxnSp>
        <p:nvCxnSpPr>
          <p:cNvPr id="17" name="Straight Connector 3"/>
          <p:cNvCxnSpPr>
            <a:stCxn id="16" idx="4"/>
            <a:endCxn id="16" idx="0"/>
          </p:cNvCxnSpPr>
          <p:nvPr/>
        </p:nvCxnSpPr>
        <p:spPr>
          <a:xfrm flipV="1">
            <a:off x="6050418" y="2492507"/>
            <a:ext cx="0" cy="2847488"/>
          </a:xfrm>
          <a:prstGeom prst="line">
            <a:avLst/>
          </a:prstGeom>
          <a:ln w="38100" cmpd="sng">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47"/>
          <p:cNvCxnSpPr/>
          <p:nvPr/>
        </p:nvCxnSpPr>
        <p:spPr>
          <a:xfrm>
            <a:off x="4626487" y="3916731"/>
            <a:ext cx="2847859" cy="0"/>
          </a:xfrm>
          <a:prstGeom prst="line">
            <a:avLst/>
          </a:prstGeom>
          <a:ln w="38100"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9" name="Freeform 260"/>
          <p:cNvSpPr>
            <a:spLocks noChangeArrowheads="1"/>
          </p:cNvSpPr>
          <p:nvPr/>
        </p:nvSpPr>
        <p:spPr bwMode="auto">
          <a:xfrm>
            <a:off x="5299086" y="3016227"/>
            <a:ext cx="447928" cy="597159"/>
          </a:xfrm>
          <a:custGeom>
            <a:avLst/>
            <a:gdLst>
              <a:gd name="T0" fmla="*/ 594 w 595"/>
              <a:gd name="T1" fmla="*/ 242 h 795"/>
              <a:gd name="T2" fmla="*/ 577 w 595"/>
              <a:gd name="T3" fmla="*/ 259 h 795"/>
              <a:gd name="T4" fmla="*/ 218 w 595"/>
              <a:gd name="T5" fmla="*/ 409 h 795"/>
              <a:gd name="T6" fmla="*/ 209 w 595"/>
              <a:gd name="T7" fmla="*/ 409 h 795"/>
              <a:gd name="T8" fmla="*/ 201 w 595"/>
              <a:gd name="T9" fmla="*/ 401 h 795"/>
              <a:gd name="T10" fmla="*/ 193 w 595"/>
              <a:gd name="T11" fmla="*/ 384 h 795"/>
              <a:gd name="T12" fmla="*/ 193 w 595"/>
              <a:gd name="T13" fmla="*/ 117 h 795"/>
              <a:gd name="T14" fmla="*/ 201 w 595"/>
              <a:gd name="T15" fmla="*/ 100 h 795"/>
              <a:gd name="T16" fmla="*/ 218 w 595"/>
              <a:gd name="T17" fmla="*/ 100 h 795"/>
              <a:gd name="T18" fmla="*/ 577 w 595"/>
              <a:gd name="T19" fmla="*/ 217 h 795"/>
              <a:gd name="T20" fmla="*/ 594 w 595"/>
              <a:gd name="T21" fmla="*/ 242 h 795"/>
              <a:gd name="T22" fmla="*/ 251 w 595"/>
              <a:gd name="T23" fmla="*/ 719 h 795"/>
              <a:gd name="T24" fmla="*/ 126 w 595"/>
              <a:gd name="T25" fmla="*/ 794 h 795"/>
              <a:gd name="T26" fmla="*/ 0 w 595"/>
              <a:gd name="T27" fmla="*/ 719 h 795"/>
              <a:gd name="T28" fmla="*/ 92 w 595"/>
              <a:gd name="T29" fmla="*/ 652 h 795"/>
              <a:gd name="T30" fmla="*/ 92 w 595"/>
              <a:gd name="T31" fmla="*/ 92 h 795"/>
              <a:gd name="T32" fmla="*/ 101 w 595"/>
              <a:gd name="T33" fmla="*/ 83 h 795"/>
              <a:gd name="T34" fmla="*/ 75 w 595"/>
              <a:gd name="T35" fmla="*/ 42 h 795"/>
              <a:gd name="T36" fmla="*/ 126 w 595"/>
              <a:gd name="T37" fmla="*/ 0 h 795"/>
              <a:gd name="T38" fmla="*/ 142 w 595"/>
              <a:gd name="T39" fmla="*/ 0 h 795"/>
              <a:gd name="T40" fmla="*/ 193 w 595"/>
              <a:gd name="T41" fmla="*/ 42 h 795"/>
              <a:gd name="T42" fmla="*/ 159 w 595"/>
              <a:gd name="T43" fmla="*/ 92 h 795"/>
              <a:gd name="T44" fmla="*/ 159 w 595"/>
              <a:gd name="T45" fmla="*/ 652 h 795"/>
              <a:gd name="T46" fmla="*/ 251 w 595"/>
              <a:gd name="T47" fmla="*/ 719 h 795"/>
              <a:gd name="T48" fmla="*/ 226 w 595"/>
              <a:gd name="T49" fmla="*/ 719 h 795"/>
              <a:gd name="T50" fmla="*/ 159 w 595"/>
              <a:gd name="T51" fmla="*/ 677 h 795"/>
              <a:gd name="T52" fmla="*/ 159 w 595"/>
              <a:gd name="T53" fmla="*/ 719 h 795"/>
              <a:gd name="T54" fmla="*/ 126 w 595"/>
              <a:gd name="T55" fmla="*/ 752 h 795"/>
              <a:gd name="T56" fmla="*/ 92 w 595"/>
              <a:gd name="T57" fmla="*/ 719 h 795"/>
              <a:gd name="T58" fmla="*/ 92 w 595"/>
              <a:gd name="T59" fmla="*/ 677 h 795"/>
              <a:gd name="T60" fmla="*/ 25 w 595"/>
              <a:gd name="T61" fmla="*/ 719 h 795"/>
              <a:gd name="T62" fmla="*/ 126 w 595"/>
              <a:gd name="T63" fmla="*/ 777 h 795"/>
              <a:gd name="T64" fmla="*/ 226 w 595"/>
              <a:gd name="T65" fmla="*/ 719 h 795"/>
              <a:gd name="T66" fmla="*/ 226 w 595"/>
              <a:gd name="T67" fmla="*/ 719 h 795"/>
              <a:gd name="T68" fmla="*/ 226 w 595"/>
              <a:gd name="T69" fmla="*/ 719 h 7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95" h="795">
                <a:moveTo>
                  <a:pt x="594" y="242"/>
                </a:moveTo>
                <a:cubicBezTo>
                  <a:pt x="594" y="251"/>
                  <a:pt x="586" y="259"/>
                  <a:pt x="577" y="259"/>
                </a:cubicBezTo>
                <a:cubicBezTo>
                  <a:pt x="218" y="409"/>
                  <a:pt x="218" y="409"/>
                  <a:pt x="218" y="409"/>
                </a:cubicBezTo>
                <a:lnTo>
                  <a:pt x="209" y="409"/>
                </a:lnTo>
                <a:cubicBezTo>
                  <a:pt x="209" y="409"/>
                  <a:pt x="201" y="409"/>
                  <a:pt x="201" y="401"/>
                </a:cubicBezTo>
                <a:cubicBezTo>
                  <a:pt x="193" y="401"/>
                  <a:pt x="193" y="393"/>
                  <a:pt x="193" y="384"/>
                </a:cubicBezTo>
                <a:cubicBezTo>
                  <a:pt x="193" y="117"/>
                  <a:pt x="193" y="117"/>
                  <a:pt x="193" y="117"/>
                </a:cubicBezTo>
                <a:cubicBezTo>
                  <a:pt x="193" y="108"/>
                  <a:pt x="193" y="108"/>
                  <a:pt x="201" y="100"/>
                </a:cubicBezTo>
                <a:cubicBezTo>
                  <a:pt x="201" y="100"/>
                  <a:pt x="209" y="100"/>
                  <a:pt x="218" y="100"/>
                </a:cubicBezTo>
                <a:cubicBezTo>
                  <a:pt x="577" y="217"/>
                  <a:pt x="577" y="217"/>
                  <a:pt x="577" y="217"/>
                </a:cubicBezTo>
                <a:cubicBezTo>
                  <a:pt x="586" y="225"/>
                  <a:pt x="594" y="234"/>
                  <a:pt x="594" y="242"/>
                </a:cubicBezTo>
                <a:close/>
                <a:moveTo>
                  <a:pt x="251" y="719"/>
                </a:moveTo>
                <a:cubicBezTo>
                  <a:pt x="251" y="760"/>
                  <a:pt x="193" y="794"/>
                  <a:pt x="126" y="794"/>
                </a:cubicBezTo>
                <a:cubicBezTo>
                  <a:pt x="59" y="794"/>
                  <a:pt x="0" y="760"/>
                  <a:pt x="0" y="719"/>
                </a:cubicBezTo>
                <a:cubicBezTo>
                  <a:pt x="0" y="685"/>
                  <a:pt x="42" y="660"/>
                  <a:pt x="92" y="652"/>
                </a:cubicBezTo>
                <a:cubicBezTo>
                  <a:pt x="92" y="92"/>
                  <a:pt x="92" y="92"/>
                  <a:pt x="92" y="92"/>
                </a:cubicBezTo>
                <a:lnTo>
                  <a:pt x="101" y="83"/>
                </a:lnTo>
                <a:cubicBezTo>
                  <a:pt x="84" y="75"/>
                  <a:pt x="75" y="67"/>
                  <a:pt x="75" y="42"/>
                </a:cubicBezTo>
                <a:cubicBezTo>
                  <a:pt x="75" y="16"/>
                  <a:pt x="92" y="0"/>
                  <a:pt x="126" y="0"/>
                </a:cubicBezTo>
                <a:cubicBezTo>
                  <a:pt x="142" y="0"/>
                  <a:pt x="142" y="0"/>
                  <a:pt x="142" y="0"/>
                </a:cubicBezTo>
                <a:cubicBezTo>
                  <a:pt x="168" y="0"/>
                  <a:pt x="193" y="16"/>
                  <a:pt x="193" y="42"/>
                </a:cubicBezTo>
                <a:cubicBezTo>
                  <a:pt x="193" y="67"/>
                  <a:pt x="176" y="83"/>
                  <a:pt x="159" y="92"/>
                </a:cubicBezTo>
                <a:cubicBezTo>
                  <a:pt x="159" y="652"/>
                  <a:pt x="159" y="652"/>
                  <a:pt x="159" y="652"/>
                </a:cubicBezTo>
                <a:cubicBezTo>
                  <a:pt x="209" y="660"/>
                  <a:pt x="251" y="685"/>
                  <a:pt x="251" y="719"/>
                </a:cubicBezTo>
                <a:close/>
                <a:moveTo>
                  <a:pt x="226" y="719"/>
                </a:moveTo>
                <a:cubicBezTo>
                  <a:pt x="226" y="702"/>
                  <a:pt x="201" y="677"/>
                  <a:pt x="159" y="677"/>
                </a:cubicBezTo>
                <a:cubicBezTo>
                  <a:pt x="159" y="719"/>
                  <a:pt x="159" y="719"/>
                  <a:pt x="159" y="719"/>
                </a:cubicBezTo>
                <a:cubicBezTo>
                  <a:pt x="159" y="736"/>
                  <a:pt x="142" y="752"/>
                  <a:pt x="126" y="752"/>
                </a:cubicBezTo>
                <a:cubicBezTo>
                  <a:pt x="109" y="752"/>
                  <a:pt x="92" y="736"/>
                  <a:pt x="92" y="719"/>
                </a:cubicBezTo>
                <a:cubicBezTo>
                  <a:pt x="92" y="677"/>
                  <a:pt x="92" y="677"/>
                  <a:pt x="92" y="677"/>
                </a:cubicBezTo>
                <a:cubicBezTo>
                  <a:pt x="59" y="677"/>
                  <a:pt x="25" y="702"/>
                  <a:pt x="25" y="719"/>
                </a:cubicBezTo>
                <a:cubicBezTo>
                  <a:pt x="25" y="752"/>
                  <a:pt x="75" y="777"/>
                  <a:pt x="126" y="777"/>
                </a:cubicBezTo>
                <a:cubicBezTo>
                  <a:pt x="184" y="777"/>
                  <a:pt x="226" y="752"/>
                  <a:pt x="226" y="719"/>
                </a:cubicBezTo>
                <a:close/>
                <a:moveTo>
                  <a:pt x="226" y="719"/>
                </a:moveTo>
                <a:lnTo>
                  <a:pt x="226" y="719"/>
                </a:lnTo>
                <a:close/>
              </a:path>
            </a:pathLst>
          </a:custGeom>
          <a:solidFill>
            <a:srgbClr val="38866A"/>
          </a:solidFill>
          <a:ln>
            <a:noFill/>
          </a:ln>
          <a:effectLst/>
        </p:spPr>
        <p:txBody>
          <a:bodyPr wrap="none" anchor="ctr"/>
          <a:lstStyle/>
          <a:p>
            <a:pPr>
              <a:defRPr/>
            </a:pPr>
            <a:endParaRPr lang="en-US"/>
          </a:p>
        </p:txBody>
      </p:sp>
      <p:grpSp>
        <p:nvGrpSpPr>
          <p:cNvPr id="20" name="Group 70"/>
          <p:cNvGrpSpPr/>
          <p:nvPr/>
        </p:nvGrpSpPr>
        <p:grpSpPr>
          <a:xfrm>
            <a:off x="6401330" y="4200227"/>
            <a:ext cx="502369" cy="535589"/>
            <a:chOff x="1588" y="1588"/>
            <a:chExt cx="984250" cy="1049337"/>
          </a:xfrm>
          <a:solidFill>
            <a:srgbClr val="38866A"/>
          </a:solidFill>
        </p:grpSpPr>
        <p:sp>
          <p:nvSpPr>
            <p:cNvPr id="28" name="Freeform 23"/>
            <p:cNvSpPr>
              <a:spLocks noEditPoints="1"/>
            </p:cNvSpPr>
            <p:nvPr/>
          </p:nvSpPr>
          <p:spPr bwMode="auto">
            <a:xfrm>
              <a:off x="592138" y="395288"/>
              <a:ext cx="393700" cy="655637"/>
            </a:xfrm>
            <a:custGeom>
              <a:avLst/>
              <a:gdLst>
                <a:gd name="T0" fmla="*/ 52 w 104"/>
                <a:gd name="T1" fmla="*/ 0 h 173"/>
                <a:gd name="T2" fmla="*/ 0 w 104"/>
                <a:gd name="T3" fmla="*/ 52 h 173"/>
                <a:gd name="T4" fmla="*/ 17 w 104"/>
                <a:gd name="T5" fmla="*/ 90 h 173"/>
                <a:gd name="T6" fmla="*/ 17 w 104"/>
                <a:gd name="T7" fmla="*/ 173 h 173"/>
                <a:gd name="T8" fmla="*/ 52 w 104"/>
                <a:gd name="T9" fmla="*/ 139 h 173"/>
                <a:gd name="T10" fmla="*/ 87 w 104"/>
                <a:gd name="T11" fmla="*/ 173 h 173"/>
                <a:gd name="T12" fmla="*/ 87 w 104"/>
                <a:gd name="T13" fmla="*/ 90 h 173"/>
                <a:gd name="T14" fmla="*/ 104 w 104"/>
                <a:gd name="T15" fmla="*/ 52 h 173"/>
                <a:gd name="T16" fmla="*/ 52 w 104"/>
                <a:gd name="T17" fmla="*/ 0 h 173"/>
                <a:gd name="T18" fmla="*/ 52 w 104"/>
                <a:gd name="T19" fmla="*/ 87 h 173"/>
                <a:gd name="T20" fmla="*/ 17 w 104"/>
                <a:gd name="T21" fmla="*/ 52 h 173"/>
                <a:gd name="T22" fmla="*/ 52 w 104"/>
                <a:gd name="T23" fmla="*/ 17 h 173"/>
                <a:gd name="T24" fmla="*/ 87 w 104"/>
                <a:gd name="T25" fmla="*/ 52 h 173"/>
                <a:gd name="T26" fmla="*/ 52 w 104"/>
                <a:gd name="T27" fmla="*/ 87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4" h="173">
                  <a:moveTo>
                    <a:pt x="52" y="0"/>
                  </a:moveTo>
                  <a:cubicBezTo>
                    <a:pt x="23" y="0"/>
                    <a:pt x="0" y="23"/>
                    <a:pt x="0" y="52"/>
                  </a:cubicBezTo>
                  <a:cubicBezTo>
                    <a:pt x="0" y="67"/>
                    <a:pt x="7" y="81"/>
                    <a:pt x="17" y="90"/>
                  </a:cubicBezTo>
                  <a:cubicBezTo>
                    <a:pt x="17" y="173"/>
                    <a:pt x="17" y="173"/>
                    <a:pt x="17" y="173"/>
                  </a:cubicBezTo>
                  <a:cubicBezTo>
                    <a:pt x="52" y="139"/>
                    <a:pt x="52" y="139"/>
                    <a:pt x="52" y="139"/>
                  </a:cubicBezTo>
                  <a:cubicBezTo>
                    <a:pt x="87" y="173"/>
                    <a:pt x="87" y="173"/>
                    <a:pt x="87" y="173"/>
                  </a:cubicBezTo>
                  <a:cubicBezTo>
                    <a:pt x="87" y="90"/>
                    <a:pt x="87" y="90"/>
                    <a:pt x="87" y="90"/>
                  </a:cubicBezTo>
                  <a:cubicBezTo>
                    <a:pt x="97" y="81"/>
                    <a:pt x="104" y="67"/>
                    <a:pt x="104" y="52"/>
                  </a:cubicBezTo>
                  <a:cubicBezTo>
                    <a:pt x="104" y="23"/>
                    <a:pt x="81" y="0"/>
                    <a:pt x="52" y="0"/>
                  </a:cubicBezTo>
                  <a:close/>
                  <a:moveTo>
                    <a:pt x="52" y="87"/>
                  </a:moveTo>
                  <a:cubicBezTo>
                    <a:pt x="33" y="87"/>
                    <a:pt x="17" y="71"/>
                    <a:pt x="17" y="52"/>
                  </a:cubicBezTo>
                  <a:cubicBezTo>
                    <a:pt x="17" y="33"/>
                    <a:pt x="33" y="17"/>
                    <a:pt x="52" y="17"/>
                  </a:cubicBezTo>
                  <a:cubicBezTo>
                    <a:pt x="71" y="17"/>
                    <a:pt x="87" y="33"/>
                    <a:pt x="87" y="52"/>
                  </a:cubicBezTo>
                  <a:cubicBezTo>
                    <a:pt x="87" y="71"/>
                    <a:pt x="71" y="87"/>
                    <a:pt x="52" y="87"/>
                  </a:cubicBezTo>
                  <a:close/>
                </a:path>
              </a:pathLst>
            </a:custGeom>
            <a:grpFill/>
            <a:ln>
              <a:noFill/>
            </a:ln>
          </p:spPr>
          <p:txBody>
            <a:bodyPr vert="horz" wrap="square" lIns="91440" tIns="45720" rIns="91440" bIns="45720" numCol="1" anchor="t" anchorCtr="0" compatLnSpc="1"/>
            <a:lstStyle/>
            <a:p>
              <a:endParaRPr lang="id-ID" b="1"/>
            </a:p>
          </p:txBody>
        </p:sp>
        <p:sp>
          <p:nvSpPr>
            <p:cNvPr id="29" name="Freeform 24"/>
            <p:cNvSpPr/>
            <p:nvPr/>
          </p:nvSpPr>
          <p:spPr bwMode="auto">
            <a:xfrm>
              <a:off x="1588" y="1588"/>
              <a:ext cx="852488" cy="1049337"/>
            </a:xfrm>
            <a:custGeom>
              <a:avLst/>
              <a:gdLst>
                <a:gd name="T0" fmla="*/ 277 w 537"/>
                <a:gd name="T1" fmla="*/ 580 h 661"/>
                <a:gd name="T2" fmla="*/ 83 w 537"/>
                <a:gd name="T3" fmla="*/ 580 h 661"/>
                <a:gd name="T4" fmla="*/ 83 w 537"/>
                <a:gd name="T5" fmla="*/ 84 h 661"/>
                <a:gd name="T6" fmla="*/ 312 w 537"/>
                <a:gd name="T7" fmla="*/ 84 h 661"/>
                <a:gd name="T8" fmla="*/ 437 w 537"/>
                <a:gd name="T9" fmla="*/ 208 h 661"/>
                <a:gd name="T10" fmla="*/ 537 w 537"/>
                <a:gd name="T11" fmla="*/ 208 h 661"/>
                <a:gd name="T12" fmla="*/ 537 w 537"/>
                <a:gd name="T13" fmla="*/ 189 h 661"/>
                <a:gd name="T14" fmla="*/ 348 w 537"/>
                <a:gd name="T15" fmla="*/ 0 h 661"/>
                <a:gd name="T16" fmla="*/ 0 w 537"/>
                <a:gd name="T17" fmla="*/ 0 h 661"/>
                <a:gd name="T18" fmla="*/ 0 w 537"/>
                <a:gd name="T19" fmla="*/ 661 h 661"/>
                <a:gd name="T20" fmla="*/ 355 w 537"/>
                <a:gd name="T21" fmla="*/ 661 h 661"/>
                <a:gd name="T22" fmla="*/ 279 w 537"/>
                <a:gd name="T23" fmla="*/ 580 h 661"/>
                <a:gd name="T24" fmla="*/ 277 w 537"/>
                <a:gd name="T25" fmla="*/ 580 h 6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37" h="661">
                  <a:moveTo>
                    <a:pt x="277" y="580"/>
                  </a:moveTo>
                  <a:lnTo>
                    <a:pt x="83" y="580"/>
                  </a:lnTo>
                  <a:lnTo>
                    <a:pt x="83" y="84"/>
                  </a:lnTo>
                  <a:lnTo>
                    <a:pt x="312" y="84"/>
                  </a:lnTo>
                  <a:lnTo>
                    <a:pt x="437" y="208"/>
                  </a:lnTo>
                  <a:lnTo>
                    <a:pt x="537" y="208"/>
                  </a:lnTo>
                  <a:lnTo>
                    <a:pt x="537" y="189"/>
                  </a:lnTo>
                  <a:lnTo>
                    <a:pt x="348" y="0"/>
                  </a:lnTo>
                  <a:lnTo>
                    <a:pt x="0" y="0"/>
                  </a:lnTo>
                  <a:lnTo>
                    <a:pt x="0" y="661"/>
                  </a:lnTo>
                  <a:lnTo>
                    <a:pt x="355" y="661"/>
                  </a:lnTo>
                  <a:lnTo>
                    <a:pt x="279" y="580"/>
                  </a:lnTo>
                  <a:lnTo>
                    <a:pt x="277" y="580"/>
                  </a:lnTo>
                  <a:close/>
                </a:path>
              </a:pathLst>
            </a:custGeom>
            <a:grpFill/>
            <a:ln>
              <a:noFill/>
            </a:ln>
          </p:spPr>
          <p:txBody>
            <a:bodyPr vert="horz" wrap="square" lIns="91440" tIns="45720" rIns="91440" bIns="45720" numCol="1" anchor="t" anchorCtr="0" compatLnSpc="1"/>
            <a:lstStyle/>
            <a:p>
              <a:endParaRPr lang="id-ID" b="1"/>
            </a:p>
          </p:txBody>
        </p:sp>
        <p:sp>
          <p:nvSpPr>
            <p:cNvPr id="30" name="Rectangle 25"/>
            <p:cNvSpPr>
              <a:spLocks noChangeArrowheads="1"/>
            </p:cNvSpPr>
            <p:nvPr/>
          </p:nvSpPr>
          <p:spPr bwMode="auto">
            <a:xfrm>
              <a:off x="198438" y="331788"/>
              <a:ext cx="330200" cy="63500"/>
            </a:xfrm>
            <a:prstGeom prst="rect">
              <a:avLst/>
            </a:prstGeom>
            <a:grpFill/>
            <a:ln>
              <a:noFill/>
            </a:ln>
          </p:spPr>
          <p:txBody>
            <a:bodyPr vert="horz" wrap="square" lIns="91440" tIns="45720" rIns="91440" bIns="45720" numCol="1" anchor="t" anchorCtr="0" compatLnSpc="1"/>
            <a:lstStyle/>
            <a:p>
              <a:endParaRPr lang="id-ID" b="1"/>
            </a:p>
          </p:txBody>
        </p:sp>
        <p:sp>
          <p:nvSpPr>
            <p:cNvPr id="31" name="Rectangle 26"/>
            <p:cNvSpPr>
              <a:spLocks noChangeArrowheads="1"/>
            </p:cNvSpPr>
            <p:nvPr/>
          </p:nvSpPr>
          <p:spPr bwMode="auto">
            <a:xfrm>
              <a:off x="198438" y="460375"/>
              <a:ext cx="330200" cy="68262"/>
            </a:xfrm>
            <a:prstGeom prst="rect">
              <a:avLst/>
            </a:prstGeom>
            <a:grpFill/>
            <a:ln>
              <a:noFill/>
            </a:ln>
          </p:spPr>
          <p:txBody>
            <a:bodyPr vert="horz" wrap="square" lIns="91440" tIns="45720" rIns="91440" bIns="45720" numCol="1" anchor="t" anchorCtr="0" compatLnSpc="1"/>
            <a:lstStyle/>
            <a:p>
              <a:endParaRPr lang="id-ID" b="1"/>
            </a:p>
          </p:txBody>
        </p:sp>
        <p:sp>
          <p:nvSpPr>
            <p:cNvPr id="32" name="Rectangle 27"/>
            <p:cNvSpPr>
              <a:spLocks noChangeArrowheads="1"/>
            </p:cNvSpPr>
            <p:nvPr/>
          </p:nvSpPr>
          <p:spPr bwMode="auto">
            <a:xfrm>
              <a:off x="198438" y="592138"/>
              <a:ext cx="330200" cy="65087"/>
            </a:xfrm>
            <a:prstGeom prst="rect">
              <a:avLst/>
            </a:prstGeom>
            <a:grpFill/>
            <a:ln>
              <a:noFill/>
            </a:ln>
          </p:spPr>
          <p:txBody>
            <a:bodyPr vert="horz" wrap="square" lIns="91440" tIns="45720" rIns="91440" bIns="45720" numCol="1" anchor="t" anchorCtr="0" compatLnSpc="1"/>
            <a:lstStyle/>
            <a:p>
              <a:endParaRPr lang="id-ID" b="1"/>
            </a:p>
          </p:txBody>
        </p:sp>
      </p:grpSp>
      <p:grpSp>
        <p:nvGrpSpPr>
          <p:cNvPr id="21" name="Group 76"/>
          <p:cNvGrpSpPr/>
          <p:nvPr/>
        </p:nvGrpSpPr>
        <p:grpSpPr>
          <a:xfrm>
            <a:off x="6323212" y="3116667"/>
            <a:ext cx="536022" cy="536021"/>
            <a:chOff x="6350" y="4763"/>
            <a:chExt cx="3371851" cy="3371850"/>
          </a:xfrm>
          <a:solidFill>
            <a:srgbClr val="4BB38E"/>
          </a:solidFill>
        </p:grpSpPr>
        <p:sp>
          <p:nvSpPr>
            <p:cNvPr id="23" name="Freeform 5"/>
            <p:cNvSpPr>
              <a:spLocks noEditPoints="1"/>
            </p:cNvSpPr>
            <p:nvPr/>
          </p:nvSpPr>
          <p:spPr bwMode="auto">
            <a:xfrm>
              <a:off x="989013" y="4763"/>
              <a:ext cx="2389188" cy="2393950"/>
            </a:xfrm>
            <a:custGeom>
              <a:avLst/>
              <a:gdLst>
                <a:gd name="T0" fmla="*/ 444 w 635"/>
                <a:gd name="T1" fmla="*/ 64 h 636"/>
                <a:gd name="T2" fmla="*/ 259 w 635"/>
                <a:gd name="T3" fmla="*/ 178 h 636"/>
                <a:gd name="T4" fmla="*/ 21 w 635"/>
                <a:gd name="T5" fmla="*/ 416 h 636"/>
                <a:gd name="T6" fmla="*/ 21 w 635"/>
                <a:gd name="T7" fmla="*/ 495 h 636"/>
                <a:gd name="T8" fmla="*/ 140 w 635"/>
                <a:gd name="T9" fmla="*/ 614 h 636"/>
                <a:gd name="T10" fmla="*/ 219 w 635"/>
                <a:gd name="T11" fmla="*/ 614 h 636"/>
                <a:gd name="T12" fmla="*/ 457 w 635"/>
                <a:gd name="T13" fmla="*/ 376 h 636"/>
                <a:gd name="T14" fmla="*/ 571 w 635"/>
                <a:gd name="T15" fmla="*/ 191 h 636"/>
                <a:gd name="T16" fmla="*/ 635 w 635"/>
                <a:gd name="T17" fmla="*/ 0 h 636"/>
                <a:gd name="T18" fmla="*/ 444 w 635"/>
                <a:gd name="T19" fmla="*/ 64 h 636"/>
                <a:gd name="T20" fmla="*/ 279 w 635"/>
                <a:gd name="T21" fmla="*/ 475 h 636"/>
                <a:gd name="T22" fmla="*/ 160 w 635"/>
                <a:gd name="T23" fmla="*/ 475 h 636"/>
                <a:gd name="T24" fmla="*/ 160 w 635"/>
                <a:gd name="T25" fmla="*/ 356 h 636"/>
                <a:gd name="T26" fmla="*/ 279 w 635"/>
                <a:gd name="T27" fmla="*/ 356 h 636"/>
                <a:gd name="T28" fmla="*/ 279 w 635"/>
                <a:gd name="T29" fmla="*/ 475 h 636"/>
                <a:gd name="T30" fmla="*/ 437 w 635"/>
                <a:gd name="T31" fmla="*/ 317 h 636"/>
                <a:gd name="T32" fmla="*/ 318 w 635"/>
                <a:gd name="T33" fmla="*/ 317 h 636"/>
                <a:gd name="T34" fmla="*/ 318 w 635"/>
                <a:gd name="T35" fmla="*/ 198 h 636"/>
                <a:gd name="T36" fmla="*/ 437 w 635"/>
                <a:gd name="T37" fmla="*/ 198 h 636"/>
                <a:gd name="T38" fmla="*/ 437 w 635"/>
                <a:gd name="T39" fmla="*/ 317 h 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35" h="636">
                  <a:moveTo>
                    <a:pt x="444" y="64"/>
                  </a:moveTo>
                  <a:cubicBezTo>
                    <a:pt x="386" y="83"/>
                    <a:pt x="302" y="135"/>
                    <a:pt x="259" y="178"/>
                  </a:cubicBezTo>
                  <a:cubicBezTo>
                    <a:pt x="21" y="416"/>
                    <a:pt x="21" y="416"/>
                    <a:pt x="21" y="416"/>
                  </a:cubicBezTo>
                  <a:cubicBezTo>
                    <a:pt x="0" y="438"/>
                    <a:pt x="0" y="473"/>
                    <a:pt x="21" y="495"/>
                  </a:cubicBezTo>
                  <a:cubicBezTo>
                    <a:pt x="140" y="614"/>
                    <a:pt x="140" y="614"/>
                    <a:pt x="140" y="614"/>
                  </a:cubicBezTo>
                  <a:cubicBezTo>
                    <a:pt x="162" y="636"/>
                    <a:pt x="198" y="636"/>
                    <a:pt x="219" y="614"/>
                  </a:cubicBezTo>
                  <a:cubicBezTo>
                    <a:pt x="457" y="376"/>
                    <a:pt x="457" y="376"/>
                    <a:pt x="457" y="376"/>
                  </a:cubicBezTo>
                  <a:cubicBezTo>
                    <a:pt x="500" y="333"/>
                    <a:pt x="552" y="249"/>
                    <a:pt x="571" y="191"/>
                  </a:cubicBezTo>
                  <a:cubicBezTo>
                    <a:pt x="635" y="0"/>
                    <a:pt x="635" y="0"/>
                    <a:pt x="635" y="0"/>
                  </a:cubicBezTo>
                  <a:lnTo>
                    <a:pt x="444" y="64"/>
                  </a:lnTo>
                  <a:close/>
                  <a:moveTo>
                    <a:pt x="279" y="475"/>
                  </a:moveTo>
                  <a:cubicBezTo>
                    <a:pt x="246" y="508"/>
                    <a:pt x="193" y="508"/>
                    <a:pt x="160" y="475"/>
                  </a:cubicBezTo>
                  <a:cubicBezTo>
                    <a:pt x="127" y="442"/>
                    <a:pt x="127" y="389"/>
                    <a:pt x="160" y="356"/>
                  </a:cubicBezTo>
                  <a:cubicBezTo>
                    <a:pt x="193" y="324"/>
                    <a:pt x="246" y="324"/>
                    <a:pt x="279" y="356"/>
                  </a:cubicBezTo>
                  <a:cubicBezTo>
                    <a:pt x="311" y="389"/>
                    <a:pt x="311" y="442"/>
                    <a:pt x="279" y="475"/>
                  </a:cubicBezTo>
                  <a:close/>
                  <a:moveTo>
                    <a:pt x="437" y="317"/>
                  </a:moveTo>
                  <a:cubicBezTo>
                    <a:pt x="404" y="350"/>
                    <a:pt x="351" y="350"/>
                    <a:pt x="318" y="317"/>
                  </a:cubicBezTo>
                  <a:cubicBezTo>
                    <a:pt x="285" y="284"/>
                    <a:pt x="285" y="231"/>
                    <a:pt x="318" y="198"/>
                  </a:cubicBezTo>
                  <a:cubicBezTo>
                    <a:pt x="351" y="165"/>
                    <a:pt x="404" y="165"/>
                    <a:pt x="437" y="198"/>
                  </a:cubicBezTo>
                  <a:cubicBezTo>
                    <a:pt x="470" y="231"/>
                    <a:pt x="470" y="284"/>
                    <a:pt x="437" y="317"/>
                  </a:cubicBezTo>
                  <a:close/>
                </a:path>
              </a:pathLst>
            </a:custGeom>
            <a:grpFill/>
            <a:ln>
              <a:noFill/>
            </a:ln>
          </p:spPr>
          <p:txBody>
            <a:bodyPr vert="horz" wrap="square" lIns="91440" tIns="45720" rIns="91440" bIns="45720" numCol="1" anchor="t" anchorCtr="0" compatLnSpc="1"/>
            <a:lstStyle/>
            <a:p>
              <a:endParaRPr lang="id-ID"/>
            </a:p>
          </p:txBody>
        </p:sp>
        <p:sp>
          <p:nvSpPr>
            <p:cNvPr id="24" name="Freeform 78"/>
            <p:cNvSpPr/>
            <p:nvPr/>
          </p:nvSpPr>
          <p:spPr bwMode="auto">
            <a:xfrm>
              <a:off x="93663" y="960438"/>
              <a:ext cx="1125538" cy="990600"/>
            </a:xfrm>
            <a:custGeom>
              <a:avLst/>
              <a:gdLst>
                <a:gd name="T0" fmla="*/ 101 w 299"/>
                <a:gd name="T1" fmla="*/ 241 h 263"/>
                <a:gd name="T2" fmla="*/ 299 w 299"/>
                <a:gd name="T3" fmla="*/ 43 h 263"/>
                <a:gd name="T4" fmla="*/ 141 w 299"/>
                <a:gd name="T5" fmla="*/ 43 h 263"/>
                <a:gd name="T6" fmla="*/ 22 w 299"/>
                <a:gd name="T7" fmla="*/ 162 h 263"/>
                <a:gd name="T8" fmla="*/ 22 w 299"/>
                <a:gd name="T9" fmla="*/ 241 h 263"/>
                <a:gd name="T10" fmla="*/ 101 w 299"/>
                <a:gd name="T11" fmla="*/ 241 h 263"/>
              </a:gdLst>
              <a:ahLst/>
              <a:cxnLst>
                <a:cxn ang="0">
                  <a:pos x="T0" y="T1"/>
                </a:cxn>
                <a:cxn ang="0">
                  <a:pos x="T2" y="T3"/>
                </a:cxn>
                <a:cxn ang="0">
                  <a:pos x="T4" y="T5"/>
                </a:cxn>
                <a:cxn ang="0">
                  <a:pos x="T6" y="T7"/>
                </a:cxn>
                <a:cxn ang="0">
                  <a:pos x="T8" y="T9"/>
                </a:cxn>
                <a:cxn ang="0">
                  <a:pos x="T10" y="T11"/>
                </a:cxn>
              </a:cxnLst>
              <a:rect l="0" t="0" r="r" b="b"/>
              <a:pathLst>
                <a:path w="299" h="263">
                  <a:moveTo>
                    <a:pt x="101" y="241"/>
                  </a:moveTo>
                  <a:cubicBezTo>
                    <a:pt x="299" y="43"/>
                    <a:pt x="299" y="43"/>
                    <a:pt x="299" y="43"/>
                  </a:cubicBezTo>
                  <a:cubicBezTo>
                    <a:pt x="255" y="0"/>
                    <a:pt x="184" y="0"/>
                    <a:pt x="141" y="43"/>
                  </a:cubicBezTo>
                  <a:cubicBezTo>
                    <a:pt x="22" y="162"/>
                    <a:pt x="22" y="162"/>
                    <a:pt x="22" y="162"/>
                  </a:cubicBezTo>
                  <a:cubicBezTo>
                    <a:pt x="0" y="184"/>
                    <a:pt x="0" y="219"/>
                    <a:pt x="22" y="241"/>
                  </a:cubicBezTo>
                  <a:cubicBezTo>
                    <a:pt x="43" y="263"/>
                    <a:pt x="79" y="263"/>
                    <a:pt x="101" y="241"/>
                  </a:cubicBezTo>
                  <a:close/>
                </a:path>
              </a:pathLst>
            </a:custGeom>
            <a:grpFill/>
            <a:ln>
              <a:noFill/>
            </a:ln>
          </p:spPr>
          <p:txBody>
            <a:bodyPr vert="horz" wrap="square" lIns="91440" tIns="45720" rIns="91440" bIns="45720" numCol="1" anchor="t" anchorCtr="0" compatLnSpc="1"/>
            <a:lstStyle/>
            <a:p>
              <a:endParaRPr lang="id-ID"/>
            </a:p>
          </p:txBody>
        </p:sp>
        <p:sp>
          <p:nvSpPr>
            <p:cNvPr id="25" name="Freeform 79"/>
            <p:cNvSpPr/>
            <p:nvPr/>
          </p:nvSpPr>
          <p:spPr bwMode="auto">
            <a:xfrm>
              <a:off x="1433513" y="2165351"/>
              <a:ext cx="992188" cy="1123950"/>
            </a:xfrm>
            <a:custGeom>
              <a:avLst/>
              <a:gdLst>
                <a:gd name="T0" fmla="*/ 22 w 264"/>
                <a:gd name="T1" fmla="*/ 198 h 299"/>
                <a:gd name="T2" fmla="*/ 22 w 264"/>
                <a:gd name="T3" fmla="*/ 277 h 299"/>
                <a:gd name="T4" fmla="*/ 101 w 264"/>
                <a:gd name="T5" fmla="*/ 277 h 299"/>
                <a:gd name="T6" fmla="*/ 220 w 264"/>
                <a:gd name="T7" fmla="*/ 159 h 299"/>
                <a:gd name="T8" fmla="*/ 220 w 264"/>
                <a:gd name="T9" fmla="*/ 0 h 299"/>
                <a:gd name="T10" fmla="*/ 22 w 264"/>
                <a:gd name="T11" fmla="*/ 198 h 299"/>
              </a:gdLst>
              <a:ahLst/>
              <a:cxnLst>
                <a:cxn ang="0">
                  <a:pos x="T0" y="T1"/>
                </a:cxn>
                <a:cxn ang="0">
                  <a:pos x="T2" y="T3"/>
                </a:cxn>
                <a:cxn ang="0">
                  <a:pos x="T4" y="T5"/>
                </a:cxn>
                <a:cxn ang="0">
                  <a:pos x="T6" y="T7"/>
                </a:cxn>
                <a:cxn ang="0">
                  <a:pos x="T8" y="T9"/>
                </a:cxn>
                <a:cxn ang="0">
                  <a:pos x="T10" y="T11"/>
                </a:cxn>
              </a:cxnLst>
              <a:rect l="0" t="0" r="r" b="b"/>
              <a:pathLst>
                <a:path w="264" h="299">
                  <a:moveTo>
                    <a:pt x="22" y="198"/>
                  </a:moveTo>
                  <a:cubicBezTo>
                    <a:pt x="0" y="220"/>
                    <a:pt x="0" y="256"/>
                    <a:pt x="22" y="277"/>
                  </a:cubicBezTo>
                  <a:cubicBezTo>
                    <a:pt x="44" y="299"/>
                    <a:pt x="80" y="299"/>
                    <a:pt x="101" y="277"/>
                  </a:cubicBezTo>
                  <a:cubicBezTo>
                    <a:pt x="220" y="159"/>
                    <a:pt x="220" y="159"/>
                    <a:pt x="220" y="159"/>
                  </a:cubicBezTo>
                  <a:cubicBezTo>
                    <a:pt x="264" y="115"/>
                    <a:pt x="264" y="44"/>
                    <a:pt x="220" y="0"/>
                  </a:cubicBezTo>
                  <a:lnTo>
                    <a:pt x="22" y="198"/>
                  </a:lnTo>
                  <a:close/>
                </a:path>
              </a:pathLst>
            </a:custGeom>
            <a:grpFill/>
            <a:ln>
              <a:noFill/>
            </a:ln>
          </p:spPr>
          <p:txBody>
            <a:bodyPr vert="horz" wrap="square" lIns="91440" tIns="45720" rIns="91440" bIns="45720" numCol="1" anchor="t" anchorCtr="0" compatLnSpc="1"/>
            <a:lstStyle/>
            <a:p>
              <a:endParaRPr lang="id-ID"/>
            </a:p>
          </p:txBody>
        </p:sp>
        <p:sp>
          <p:nvSpPr>
            <p:cNvPr id="26" name="Freeform 80"/>
            <p:cNvSpPr/>
            <p:nvPr/>
          </p:nvSpPr>
          <p:spPr bwMode="auto">
            <a:xfrm>
              <a:off x="804863" y="2017713"/>
              <a:ext cx="560388" cy="561975"/>
            </a:xfrm>
            <a:custGeom>
              <a:avLst/>
              <a:gdLst>
                <a:gd name="T0" fmla="*/ 11 w 149"/>
                <a:gd name="T1" fmla="*/ 19 h 149"/>
                <a:gd name="T2" fmla="*/ 11 w 149"/>
                <a:gd name="T3" fmla="*/ 59 h 149"/>
                <a:gd name="T4" fmla="*/ 90 w 149"/>
                <a:gd name="T5" fmla="*/ 138 h 149"/>
                <a:gd name="T6" fmla="*/ 130 w 149"/>
                <a:gd name="T7" fmla="*/ 138 h 149"/>
                <a:gd name="T8" fmla="*/ 149 w 149"/>
                <a:gd name="T9" fmla="*/ 118 h 149"/>
                <a:gd name="T10" fmla="*/ 31 w 149"/>
                <a:gd name="T11" fmla="*/ 0 h 149"/>
                <a:gd name="T12" fmla="*/ 11 w 149"/>
                <a:gd name="T13" fmla="*/ 19 h 149"/>
              </a:gdLst>
              <a:ahLst/>
              <a:cxnLst>
                <a:cxn ang="0">
                  <a:pos x="T0" y="T1"/>
                </a:cxn>
                <a:cxn ang="0">
                  <a:pos x="T2" y="T3"/>
                </a:cxn>
                <a:cxn ang="0">
                  <a:pos x="T4" y="T5"/>
                </a:cxn>
                <a:cxn ang="0">
                  <a:pos x="T6" y="T7"/>
                </a:cxn>
                <a:cxn ang="0">
                  <a:pos x="T8" y="T9"/>
                </a:cxn>
                <a:cxn ang="0">
                  <a:pos x="T10" y="T11"/>
                </a:cxn>
                <a:cxn ang="0">
                  <a:pos x="T12" y="T13"/>
                </a:cxn>
              </a:cxnLst>
              <a:rect l="0" t="0" r="r" b="b"/>
              <a:pathLst>
                <a:path w="149" h="149">
                  <a:moveTo>
                    <a:pt x="11" y="19"/>
                  </a:moveTo>
                  <a:cubicBezTo>
                    <a:pt x="0" y="30"/>
                    <a:pt x="0" y="48"/>
                    <a:pt x="11" y="59"/>
                  </a:cubicBezTo>
                  <a:cubicBezTo>
                    <a:pt x="90" y="138"/>
                    <a:pt x="90" y="138"/>
                    <a:pt x="90" y="138"/>
                  </a:cubicBezTo>
                  <a:cubicBezTo>
                    <a:pt x="101" y="149"/>
                    <a:pt x="119" y="149"/>
                    <a:pt x="130" y="138"/>
                  </a:cubicBezTo>
                  <a:cubicBezTo>
                    <a:pt x="149" y="118"/>
                    <a:pt x="149" y="118"/>
                    <a:pt x="149" y="118"/>
                  </a:cubicBezTo>
                  <a:cubicBezTo>
                    <a:pt x="31" y="0"/>
                    <a:pt x="31" y="0"/>
                    <a:pt x="31" y="0"/>
                  </a:cubicBezTo>
                  <a:lnTo>
                    <a:pt x="11" y="19"/>
                  </a:lnTo>
                  <a:close/>
                </a:path>
              </a:pathLst>
            </a:custGeom>
            <a:grpFill/>
            <a:ln>
              <a:noFill/>
            </a:ln>
          </p:spPr>
          <p:txBody>
            <a:bodyPr vert="horz" wrap="square" lIns="91440" tIns="45720" rIns="91440" bIns="45720" numCol="1" anchor="t" anchorCtr="0" compatLnSpc="1"/>
            <a:lstStyle/>
            <a:p>
              <a:endParaRPr lang="id-ID"/>
            </a:p>
          </p:txBody>
        </p:sp>
        <p:sp>
          <p:nvSpPr>
            <p:cNvPr id="27" name="Freeform 81"/>
            <p:cNvSpPr/>
            <p:nvPr/>
          </p:nvSpPr>
          <p:spPr bwMode="auto">
            <a:xfrm>
              <a:off x="6350" y="2322513"/>
              <a:ext cx="1054100" cy="1054100"/>
            </a:xfrm>
            <a:custGeom>
              <a:avLst/>
              <a:gdLst>
                <a:gd name="T0" fmla="*/ 0 w 280"/>
                <a:gd name="T1" fmla="*/ 280 h 280"/>
                <a:gd name="T2" fmla="*/ 224 w 280"/>
                <a:gd name="T3" fmla="*/ 56 h 280"/>
                <a:gd name="T4" fmla="*/ 0 w 280"/>
                <a:gd name="T5" fmla="*/ 280 h 280"/>
              </a:gdLst>
              <a:ahLst/>
              <a:cxnLst>
                <a:cxn ang="0">
                  <a:pos x="T0" y="T1"/>
                </a:cxn>
                <a:cxn ang="0">
                  <a:pos x="T2" y="T3"/>
                </a:cxn>
                <a:cxn ang="0">
                  <a:pos x="T4" y="T5"/>
                </a:cxn>
              </a:cxnLst>
              <a:rect l="0" t="0" r="r" b="b"/>
              <a:pathLst>
                <a:path w="280" h="280">
                  <a:moveTo>
                    <a:pt x="0" y="280"/>
                  </a:moveTo>
                  <a:cubicBezTo>
                    <a:pt x="112" y="224"/>
                    <a:pt x="280" y="112"/>
                    <a:pt x="224" y="56"/>
                  </a:cubicBezTo>
                  <a:cubicBezTo>
                    <a:pt x="168" y="0"/>
                    <a:pt x="56" y="168"/>
                    <a:pt x="0" y="280"/>
                  </a:cubicBezTo>
                  <a:close/>
                </a:path>
              </a:pathLst>
            </a:custGeom>
            <a:grpFill/>
            <a:ln>
              <a:noFill/>
            </a:ln>
          </p:spPr>
          <p:txBody>
            <a:bodyPr vert="horz" wrap="square" lIns="91440" tIns="45720" rIns="91440" bIns="45720" numCol="1" anchor="t" anchorCtr="0" compatLnSpc="1"/>
            <a:lstStyle/>
            <a:p>
              <a:endParaRPr lang="id-ID"/>
            </a:p>
          </p:txBody>
        </p:sp>
      </p:grpSp>
      <p:sp>
        <p:nvSpPr>
          <p:cNvPr id="22" name="Freeform 170"/>
          <p:cNvSpPr>
            <a:spLocks noChangeArrowheads="1"/>
          </p:cNvSpPr>
          <p:nvPr/>
        </p:nvSpPr>
        <p:spPr bwMode="auto">
          <a:xfrm>
            <a:off x="5186171" y="4164696"/>
            <a:ext cx="479086" cy="565217"/>
          </a:xfrm>
          <a:custGeom>
            <a:avLst/>
            <a:gdLst>
              <a:gd name="T0" fmla="*/ 283 w 391"/>
              <a:gd name="T1" fmla="*/ 178 h 463"/>
              <a:gd name="T2" fmla="*/ 283 w 391"/>
              <a:gd name="T3" fmla="*/ 178 h 463"/>
              <a:gd name="T4" fmla="*/ 319 w 391"/>
              <a:gd name="T5" fmla="*/ 18 h 463"/>
              <a:gd name="T6" fmla="*/ 204 w 391"/>
              <a:gd name="T7" fmla="*/ 134 h 463"/>
              <a:gd name="T8" fmla="*/ 98 w 391"/>
              <a:gd name="T9" fmla="*/ 231 h 463"/>
              <a:gd name="T10" fmla="*/ 98 w 391"/>
              <a:gd name="T11" fmla="*/ 400 h 463"/>
              <a:gd name="T12" fmla="*/ 310 w 391"/>
              <a:gd name="T13" fmla="*/ 462 h 463"/>
              <a:gd name="T14" fmla="*/ 390 w 391"/>
              <a:gd name="T15" fmla="*/ 222 h 463"/>
              <a:gd name="T16" fmla="*/ 283 w 391"/>
              <a:gd name="T17" fmla="*/ 178 h 463"/>
              <a:gd name="T18" fmla="*/ 71 w 391"/>
              <a:gd name="T19" fmla="*/ 178 h 463"/>
              <a:gd name="T20" fmla="*/ 71 w 391"/>
              <a:gd name="T21" fmla="*/ 178 h 463"/>
              <a:gd name="T22" fmla="*/ 0 w 391"/>
              <a:gd name="T23" fmla="*/ 257 h 463"/>
              <a:gd name="T24" fmla="*/ 0 w 391"/>
              <a:gd name="T25" fmla="*/ 372 h 463"/>
              <a:gd name="T26" fmla="*/ 71 w 391"/>
              <a:gd name="T27" fmla="*/ 453 h 463"/>
              <a:gd name="T28" fmla="*/ 44 w 391"/>
              <a:gd name="T29" fmla="*/ 400 h 463"/>
              <a:gd name="T30" fmla="*/ 44 w 391"/>
              <a:gd name="T31" fmla="*/ 240 h 463"/>
              <a:gd name="T32" fmla="*/ 71 w 391"/>
              <a:gd name="T33" fmla="*/ 178 h 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1" h="463">
                <a:moveTo>
                  <a:pt x="283" y="178"/>
                </a:moveTo>
                <a:lnTo>
                  <a:pt x="283" y="178"/>
                </a:lnTo>
                <a:cubicBezTo>
                  <a:pt x="283" y="169"/>
                  <a:pt x="373" y="89"/>
                  <a:pt x="319" y="18"/>
                </a:cubicBezTo>
                <a:cubicBezTo>
                  <a:pt x="310" y="0"/>
                  <a:pt x="266" y="98"/>
                  <a:pt x="204" y="134"/>
                </a:cubicBezTo>
                <a:cubicBezTo>
                  <a:pt x="169" y="160"/>
                  <a:pt x="98" y="204"/>
                  <a:pt x="98" y="231"/>
                </a:cubicBezTo>
                <a:cubicBezTo>
                  <a:pt x="98" y="400"/>
                  <a:pt x="98" y="400"/>
                  <a:pt x="98" y="400"/>
                </a:cubicBezTo>
                <a:cubicBezTo>
                  <a:pt x="98" y="435"/>
                  <a:pt x="213" y="462"/>
                  <a:pt x="310" y="462"/>
                </a:cubicBezTo>
                <a:cubicBezTo>
                  <a:pt x="345" y="462"/>
                  <a:pt x="390" y="249"/>
                  <a:pt x="390" y="222"/>
                </a:cubicBezTo>
                <a:cubicBezTo>
                  <a:pt x="390" y="187"/>
                  <a:pt x="292" y="187"/>
                  <a:pt x="283" y="178"/>
                </a:cubicBezTo>
                <a:close/>
                <a:moveTo>
                  <a:pt x="71" y="178"/>
                </a:moveTo>
                <a:lnTo>
                  <a:pt x="71" y="178"/>
                </a:lnTo>
                <a:cubicBezTo>
                  <a:pt x="54" y="178"/>
                  <a:pt x="0" y="187"/>
                  <a:pt x="0" y="257"/>
                </a:cubicBezTo>
                <a:cubicBezTo>
                  <a:pt x="0" y="372"/>
                  <a:pt x="0" y="372"/>
                  <a:pt x="0" y="372"/>
                </a:cubicBezTo>
                <a:cubicBezTo>
                  <a:pt x="0" y="444"/>
                  <a:pt x="54" y="453"/>
                  <a:pt x="71" y="453"/>
                </a:cubicBezTo>
                <a:cubicBezTo>
                  <a:pt x="89" y="453"/>
                  <a:pt x="44" y="435"/>
                  <a:pt x="44" y="400"/>
                </a:cubicBezTo>
                <a:cubicBezTo>
                  <a:pt x="44" y="240"/>
                  <a:pt x="44" y="240"/>
                  <a:pt x="44" y="240"/>
                </a:cubicBezTo>
                <a:cubicBezTo>
                  <a:pt x="44" y="196"/>
                  <a:pt x="89" y="178"/>
                  <a:pt x="71" y="178"/>
                </a:cubicBezTo>
                <a:close/>
              </a:path>
            </a:pathLst>
          </a:custGeom>
          <a:solidFill>
            <a:srgbClr val="4BB38E"/>
          </a:solidFill>
          <a:ln>
            <a:noFill/>
          </a:ln>
          <a:effectLst/>
        </p:spPr>
        <p:txBody>
          <a:bodyPr wrap="none" anchor="ctr"/>
          <a:lstStyle/>
          <a:p>
            <a:endParaRPr lang="en-US" b="1"/>
          </a:p>
        </p:txBody>
      </p:sp>
      <p:sp>
        <p:nvSpPr>
          <p:cNvPr id="33" name="文本框 32"/>
          <p:cNvSpPr txBox="1"/>
          <p:nvPr/>
        </p:nvSpPr>
        <p:spPr>
          <a:xfrm>
            <a:off x="1443162" y="4368763"/>
            <a:ext cx="3528506" cy="994568"/>
          </a:xfrm>
          <a:prstGeom prst="rect">
            <a:avLst/>
          </a:prstGeom>
          <a:noFill/>
        </p:spPr>
        <p:txBody>
          <a:bodyPr wrap="square" rtlCol="0">
            <a:spAutoFit/>
          </a:bodyPr>
          <a:lstStyle/>
          <a:p>
            <a:pPr algn="ctr">
              <a:lnSpc>
                <a:spcPct val="125000"/>
              </a:lnSpc>
            </a:pPr>
            <a:r>
              <a:rPr lang="zh-CN" altLang="zh-CN" sz="1200" dirty="0">
                <a:solidFill>
                  <a:schemeClr val="bg1"/>
                </a:solidFill>
                <a:effectLst/>
                <a:latin typeface="微软雅黑" panose="020B0503020204020204" pitchFamily="34" charset="-122"/>
                <a:ea typeface="微软雅黑" panose="020B0503020204020204" pitchFamily="34" charset="-122"/>
                <a:cs typeface="Segoe UI" panose="020B0502040204020203" pitchFamily="34" charset="0"/>
              </a:rPr>
              <a:t>世界上唯一能生产</a:t>
            </a:r>
            <a:r>
              <a:rPr lang="en-US" altLang="zh-CN" sz="1200" dirty="0">
                <a:solidFill>
                  <a:schemeClr val="bg1"/>
                </a:solidFill>
                <a:effectLst/>
                <a:latin typeface="微软雅黑" panose="020B0503020204020204" pitchFamily="34" charset="-122"/>
                <a:ea typeface="微软雅黑" panose="020B0503020204020204" pitchFamily="34" charset="-122"/>
              </a:rPr>
              <a:t>EUV</a:t>
            </a:r>
            <a:r>
              <a:rPr lang="zh-CN" altLang="zh-CN" sz="1200" dirty="0">
                <a:solidFill>
                  <a:schemeClr val="bg1"/>
                </a:solidFill>
                <a:effectLst/>
                <a:latin typeface="微软雅黑" panose="020B0503020204020204" pitchFamily="34" charset="-122"/>
                <a:ea typeface="微软雅黑" panose="020B0503020204020204" pitchFamily="34" charset="-122"/>
                <a:cs typeface="Segoe UI" panose="020B0502040204020203" pitchFamily="34" charset="0"/>
              </a:rPr>
              <a:t>（极紫外光）光刻机制造商，他们的</a:t>
            </a:r>
            <a:r>
              <a:rPr lang="en-US" altLang="zh-CN" sz="1200" dirty="0">
                <a:solidFill>
                  <a:schemeClr val="bg1"/>
                </a:solidFill>
                <a:effectLst/>
                <a:latin typeface="微软雅黑" panose="020B0503020204020204" pitchFamily="34" charset="-122"/>
                <a:ea typeface="微软雅黑" panose="020B0503020204020204" pitchFamily="34" charset="-122"/>
              </a:rPr>
              <a:t>DUV</a:t>
            </a:r>
            <a:r>
              <a:rPr lang="zh-CN" altLang="zh-CN" sz="1200" dirty="0">
                <a:solidFill>
                  <a:schemeClr val="bg1"/>
                </a:solidFill>
                <a:effectLst/>
                <a:latin typeface="微软雅黑" panose="020B0503020204020204" pitchFamily="34" charset="-122"/>
                <a:ea typeface="微软雅黑" panose="020B0503020204020204" pitchFamily="34" charset="-122"/>
                <a:cs typeface="Segoe UI" panose="020B0502040204020203" pitchFamily="34" charset="0"/>
              </a:rPr>
              <a:t>（深紫外线）系统是业界的</a:t>
            </a:r>
            <a:r>
              <a:rPr lang="en-US" altLang="zh-CN" sz="1200" dirty="0">
                <a:solidFill>
                  <a:schemeClr val="bg1"/>
                </a:solidFill>
                <a:effectLst/>
                <a:latin typeface="微软雅黑" panose="020B0503020204020204" pitchFamily="34" charset="-122"/>
                <a:ea typeface="微软雅黑" panose="020B0503020204020204" pitchFamily="34" charset="-122"/>
              </a:rPr>
              <a:t>“</a:t>
            </a:r>
            <a:r>
              <a:rPr lang="zh-CN" altLang="zh-CN" sz="1200" dirty="0">
                <a:solidFill>
                  <a:schemeClr val="bg1"/>
                </a:solidFill>
                <a:effectLst/>
                <a:latin typeface="微软雅黑" panose="020B0503020204020204" pitchFamily="34" charset="-122"/>
                <a:ea typeface="微软雅黑" panose="020B0503020204020204" pitchFamily="34" charset="-122"/>
                <a:cs typeface="Segoe UI" panose="020B0502040204020203" pitchFamily="34" charset="0"/>
              </a:rPr>
              <a:t>主力军</a:t>
            </a:r>
            <a:r>
              <a:rPr lang="en-US" altLang="zh-CN" sz="1200" dirty="0">
                <a:solidFill>
                  <a:schemeClr val="bg1"/>
                </a:solidFill>
                <a:effectLst/>
                <a:latin typeface="微软雅黑" panose="020B0503020204020204" pitchFamily="34" charset="-122"/>
                <a:ea typeface="微软雅黑" panose="020B0503020204020204" pitchFamily="34" charset="-122"/>
              </a:rPr>
              <a:t>”</a:t>
            </a:r>
            <a:r>
              <a:rPr lang="zh-CN" altLang="zh-CN" sz="1200" dirty="0">
                <a:solidFill>
                  <a:schemeClr val="bg1"/>
                </a:solidFill>
                <a:effectLst/>
                <a:latin typeface="微软雅黑" panose="020B0503020204020204" pitchFamily="34" charset="-122"/>
                <a:ea typeface="微软雅黑" panose="020B0503020204020204" pitchFamily="34" charset="-122"/>
                <a:cs typeface="Segoe UI" panose="020B0502040204020203" pitchFamily="34" charset="0"/>
              </a:rPr>
              <a:t>，提供浸润式和干式光刻解决方案，帮助制造各种半导体节点和技术的芯片</a:t>
            </a:r>
            <a:endParaRPr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34" name="文本框 33"/>
          <p:cNvSpPr txBox="1"/>
          <p:nvPr/>
        </p:nvSpPr>
        <p:spPr>
          <a:xfrm>
            <a:off x="1966911" y="4163094"/>
            <a:ext cx="2230569" cy="338554"/>
          </a:xfrm>
          <a:prstGeom prst="rect">
            <a:avLst/>
          </a:prstGeom>
          <a:noFill/>
        </p:spPr>
        <p:txBody>
          <a:bodyPr wrap="square" rtlCol="0">
            <a:spAutoFit/>
          </a:bodyPr>
          <a:lstStyle/>
          <a:p>
            <a:pPr algn="ctr"/>
            <a:r>
              <a:rPr lang="zh-CN" altLang="en-US" sz="1600" b="1" dirty="0">
                <a:solidFill>
                  <a:schemeClr val="bg1"/>
                </a:solidFill>
                <a:latin typeface="微软雅黑" panose="020B0503020204020204" pitchFamily="34" charset="-122"/>
                <a:ea typeface="微软雅黑" panose="020B0503020204020204" pitchFamily="34" charset="-122"/>
              </a:rPr>
              <a:t>光刻机</a:t>
            </a:r>
          </a:p>
        </p:txBody>
      </p:sp>
      <p:sp>
        <p:nvSpPr>
          <p:cNvPr id="35" name="文本框 34"/>
          <p:cNvSpPr txBox="1"/>
          <p:nvPr/>
        </p:nvSpPr>
        <p:spPr>
          <a:xfrm>
            <a:off x="1966911" y="3043526"/>
            <a:ext cx="2230570" cy="763735"/>
          </a:xfrm>
          <a:prstGeom prst="rect">
            <a:avLst/>
          </a:prstGeom>
          <a:noFill/>
        </p:spPr>
        <p:txBody>
          <a:bodyPr wrap="square" rtlCol="0">
            <a:spAutoFit/>
          </a:bodyPr>
          <a:lstStyle/>
          <a:p>
            <a:pPr algn="ctr">
              <a:lnSpc>
                <a:spcPct val="125000"/>
              </a:lnSpc>
            </a:pPr>
            <a:r>
              <a:rPr lang="zh-CN" altLang="zh-CN" sz="120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是</a:t>
            </a:r>
            <a:r>
              <a:rPr lang="zh-CN" altLang="zh-CN" sz="1200" dirty="0">
                <a:solidFill>
                  <a:schemeClr val="bg1"/>
                </a:solidFill>
                <a:effectLst/>
                <a:latin typeface="微软雅黑" panose="020B0503020204020204" pitchFamily="34" charset="-122"/>
                <a:ea typeface="微软雅黑" panose="020B0503020204020204" pitchFamily="34" charset="-122"/>
                <a:cs typeface="Helvetica" panose="020B0604020202020204" pitchFamily="34" charset="0"/>
              </a:rPr>
              <a:t>全球最大的</a:t>
            </a:r>
            <a:r>
              <a:rPr lang="en-US" altLang="zh-CN" sz="1200" dirty="0">
                <a:solidFill>
                  <a:schemeClr val="bg1"/>
                </a:solidFill>
                <a:effectLst/>
                <a:latin typeface="微软雅黑" panose="020B0503020204020204" pitchFamily="34" charset="-122"/>
                <a:ea typeface="微软雅黑" panose="020B0503020204020204" pitchFamily="34" charset="-122"/>
                <a:cs typeface="Helvetica" panose="020B0604020202020204" pitchFamily="34" charset="0"/>
              </a:rPr>
              <a:t>半导体</a:t>
            </a:r>
            <a:r>
              <a:rPr lang="zh-CN" altLang="zh-CN" sz="1200" dirty="0">
                <a:solidFill>
                  <a:schemeClr val="bg1"/>
                </a:solidFill>
                <a:effectLst/>
                <a:latin typeface="微软雅黑" panose="020B0503020204020204" pitchFamily="34" charset="-122"/>
                <a:ea typeface="微软雅黑" panose="020B0503020204020204" pitchFamily="34" charset="-122"/>
                <a:cs typeface="Helvetica" panose="020B0604020202020204" pitchFamily="34" charset="0"/>
              </a:rPr>
              <a:t>设备制造商之一，总部位于荷兰埃因霍温。是全球光刻技术的领导者</a:t>
            </a:r>
            <a:r>
              <a:rPr lang="zh-CN" altLang="en-US" sz="1200" dirty="0">
                <a:solidFill>
                  <a:schemeClr val="bg1"/>
                </a:solidFill>
                <a:effectLst/>
                <a:latin typeface="微软雅黑" panose="020B0503020204020204" pitchFamily="34" charset="-122"/>
                <a:ea typeface="微软雅黑" panose="020B0503020204020204" pitchFamily="34" charset="-122"/>
                <a:cs typeface="Helvetica" panose="020B0604020202020204" pitchFamily="34" charset="0"/>
              </a:rPr>
              <a:t>。</a:t>
            </a:r>
            <a:endParaRPr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36" name="文本框 35"/>
          <p:cNvSpPr txBox="1"/>
          <p:nvPr/>
        </p:nvSpPr>
        <p:spPr>
          <a:xfrm>
            <a:off x="1966911" y="2778113"/>
            <a:ext cx="2230569" cy="338554"/>
          </a:xfrm>
          <a:prstGeom prst="rect">
            <a:avLst/>
          </a:prstGeom>
          <a:noFill/>
        </p:spPr>
        <p:txBody>
          <a:bodyPr wrap="square" rtlCol="0">
            <a:spAutoFit/>
          </a:bodyPr>
          <a:lstStyle/>
          <a:p>
            <a:pPr algn="ctr"/>
            <a:r>
              <a:rPr lang="zh-CN" altLang="en-US" sz="1600" b="1" dirty="0">
                <a:solidFill>
                  <a:schemeClr val="bg1"/>
                </a:solidFill>
                <a:latin typeface="微软雅黑" panose="020B0503020204020204" pitchFamily="34" charset="-122"/>
                <a:ea typeface="微软雅黑" panose="020B0503020204020204" pitchFamily="34" charset="-122"/>
              </a:rPr>
              <a:t>简介</a:t>
            </a:r>
          </a:p>
        </p:txBody>
      </p:sp>
      <p:sp>
        <p:nvSpPr>
          <p:cNvPr id="37" name="文本框 36"/>
          <p:cNvSpPr txBox="1"/>
          <p:nvPr/>
        </p:nvSpPr>
        <p:spPr>
          <a:xfrm>
            <a:off x="7591840" y="4384968"/>
            <a:ext cx="2894149" cy="763735"/>
          </a:xfrm>
          <a:prstGeom prst="rect">
            <a:avLst/>
          </a:prstGeom>
          <a:noFill/>
        </p:spPr>
        <p:txBody>
          <a:bodyPr wrap="square" rtlCol="0">
            <a:spAutoFit/>
          </a:bodyPr>
          <a:lstStyle/>
          <a:p>
            <a:pPr algn="ctr">
              <a:lnSpc>
                <a:spcPct val="125000"/>
              </a:lnSpc>
            </a:pPr>
            <a:r>
              <a:rPr lang="zh-CN" altLang="zh-CN" sz="1200" dirty="0">
                <a:solidFill>
                  <a:schemeClr val="bg1"/>
                </a:solidFill>
                <a:effectLst/>
                <a:latin typeface="微软雅黑" panose="020B0503020204020204" pitchFamily="34" charset="-122"/>
                <a:ea typeface="微软雅黑" panose="020B0503020204020204" pitchFamily="34" charset="-122"/>
                <a:cs typeface="Segoe UI" panose="020B0502040204020203" pitchFamily="34" charset="0"/>
              </a:rPr>
              <a:t>世界上最大、最先进的软件公司之一。如果没有他们研发的软件，他们的光刻系统就不可能制造出如此微影的芯片。</a:t>
            </a:r>
            <a:endParaRPr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38" name="文本框 37"/>
          <p:cNvSpPr txBox="1"/>
          <p:nvPr/>
        </p:nvSpPr>
        <p:spPr>
          <a:xfrm>
            <a:off x="7903353" y="4163094"/>
            <a:ext cx="2230569" cy="338554"/>
          </a:xfrm>
          <a:prstGeom prst="rect">
            <a:avLst/>
          </a:prstGeom>
          <a:noFill/>
        </p:spPr>
        <p:txBody>
          <a:bodyPr wrap="square" rtlCol="0">
            <a:spAutoFit/>
          </a:bodyPr>
          <a:lstStyle/>
          <a:p>
            <a:pPr algn="ctr"/>
            <a:r>
              <a:rPr lang="zh-CN" altLang="en-US" sz="1600" b="1" dirty="0">
                <a:solidFill>
                  <a:schemeClr val="bg1"/>
                </a:solidFill>
                <a:latin typeface="微软雅黑" panose="020B0503020204020204" pitchFamily="34" charset="-122"/>
                <a:ea typeface="微软雅黑" panose="020B0503020204020204" pitchFamily="34" charset="-122"/>
              </a:rPr>
              <a:t>软件</a:t>
            </a:r>
          </a:p>
        </p:txBody>
      </p:sp>
      <p:sp>
        <p:nvSpPr>
          <p:cNvPr id="39" name="文本框 38"/>
          <p:cNvSpPr txBox="1"/>
          <p:nvPr/>
        </p:nvSpPr>
        <p:spPr>
          <a:xfrm>
            <a:off x="7903352" y="3043526"/>
            <a:ext cx="2533493" cy="763735"/>
          </a:xfrm>
          <a:prstGeom prst="rect">
            <a:avLst/>
          </a:prstGeom>
          <a:noFill/>
        </p:spPr>
        <p:txBody>
          <a:bodyPr wrap="square" rtlCol="0">
            <a:spAutoFit/>
          </a:bodyPr>
          <a:lstStyle/>
          <a:p>
            <a:pPr algn="ctr">
              <a:lnSpc>
                <a:spcPct val="125000"/>
              </a:lnSpc>
            </a:pPr>
            <a:r>
              <a:rPr lang="en-US" altLang="zh-CN" sz="1200" dirty="0">
                <a:solidFill>
                  <a:schemeClr val="bg1"/>
                </a:solidFill>
                <a:effectLst/>
                <a:latin typeface="微软雅黑" panose="020B0503020204020204" pitchFamily="34" charset="-122"/>
                <a:ea typeface="微软雅黑" panose="020B0503020204020204" pitchFamily="34" charset="-122"/>
              </a:rPr>
              <a:t>2021</a:t>
            </a:r>
            <a:r>
              <a:rPr lang="zh-CN" altLang="zh-CN" sz="1200" dirty="0">
                <a:solidFill>
                  <a:schemeClr val="bg1"/>
                </a:solidFill>
                <a:effectLst/>
                <a:latin typeface="微软雅黑" panose="020B0503020204020204" pitchFamily="34" charset="-122"/>
                <a:ea typeface="微软雅黑" panose="020B0503020204020204" pitchFamily="34" charset="-122"/>
                <a:cs typeface="Helvetica" panose="020B0604020202020204" pitchFamily="34" charset="0"/>
              </a:rPr>
              <a:t>年</a:t>
            </a:r>
            <a:r>
              <a:rPr lang="en-US" altLang="zh-CN" sz="1200" dirty="0">
                <a:solidFill>
                  <a:schemeClr val="bg1"/>
                </a:solidFill>
                <a:effectLst/>
                <a:latin typeface="微软雅黑" panose="020B0503020204020204" pitchFamily="34" charset="-122"/>
                <a:ea typeface="微软雅黑" panose="020B0503020204020204" pitchFamily="34" charset="-122"/>
              </a:rPr>
              <a:t>ASML</a:t>
            </a:r>
            <a:r>
              <a:rPr lang="zh-CN" altLang="zh-CN" sz="1200" dirty="0">
                <a:solidFill>
                  <a:schemeClr val="bg1"/>
                </a:solidFill>
                <a:effectLst/>
                <a:latin typeface="微软雅黑" panose="020B0503020204020204" pitchFamily="34" charset="-122"/>
                <a:ea typeface="微软雅黑" panose="020B0503020204020204" pitchFamily="34" charset="-122"/>
                <a:cs typeface="Helvetica" panose="020B0604020202020204" pitchFamily="34" charset="0"/>
              </a:rPr>
              <a:t>的净销售额达到</a:t>
            </a:r>
            <a:r>
              <a:rPr lang="en-US" altLang="zh-CN" sz="1200" dirty="0">
                <a:solidFill>
                  <a:schemeClr val="bg1"/>
                </a:solidFill>
                <a:effectLst/>
                <a:latin typeface="微软雅黑" panose="020B0503020204020204" pitchFamily="34" charset="-122"/>
                <a:ea typeface="微软雅黑" panose="020B0503020204020204" pitchFamily="34" charset="-122"/>
              </a:rPr>
              <a:t>186</a:t>
            </a:r>
            <a:r>
              <a:rPr lang="zh-CN" altLang="zh-CN" sz="1200" dirty="0">
                <a:solidFill>
                  <a:schemeClr val="bg1"/>
                </a:solidFill>
                <a:effectLst/>
                <a:latin typeface="微软雅黑" panose="020B0503020204020204" pitchFamily="34" charset="-122"/>
                <a:ea typeface="微软雅黑" panose="020B0503020204020204" pitchFamily="34" charset="-122"/>
                <a:cs typeface="Helvetica" panose="020B0604020202020204" pitchFamily="34" charset="0"/>
              </a:rPr>
              <a:t>亿欧元，</a:t>
            </a:r>
            <a:r>
              <a:rPr lang="zh-CN" altLang="zh-CN" sz="1200" dirty="0">
                <a:solidFill>
                  <a:schemeClr val="bg1"/>
                </a:solidFill>
                <a:effectLst/>
                <a:latin typeface="微软雅黑" panose="020B0503020204020204" pitchFamily="34" charset="-122"/>
                <a:ea typeface="微软雅黑" panose="020B0503020204020204" pitchFamily="34" charset="-122"/>
                <a:cs typeface="Segoe UI" panose="020B0502040204020203" pitchFamily="34" charset="0"/>
              </a:rPr>
              <a:t>净收入</a:t>
            </a:r>
            <a:r>
              <a:rPr lang="zh-CN" altLang="en-US" sz="1200" dirty="0">
                <a:solidFill>
                  <a:schemeClr val="bg1"/>
                </a:solidFill>
                <a:effectLst/>
                <a:latin typeface="微软雅黑" panose="020B0503020204020204" pitchFamily="34" charset="-122"/>
                <a:ea typeface="微软雅黑" panose="020B0503020204020204" pitchFamily="34" charset="-122"/>
                <a:cs typeface="Segoe UI" panose="020B0502040204020203" pitchFamily="34" charset="0"/>
              </a:rPr>
              <a:t>达</a:t>
            </a:r>
            <a:r>
              <a:rPr lang="zh-CN" altLang="zh-CN" sz="1200" dirty="0">
                <a:solidFill>
                  <a:schemeClr val="bg1"/>
                </a:solidFill>
                <a:effectLst/>
                <a:latin typeface="微软雅黑" panose="020B0503020204020204" pitchFamily="34" charset="-122"/>
                <a:ea typeface="微软雅黑" panose="020B0503020204020204" pitchFamily="34" charset="-122"/>
                <a:cs typeface="Segoe UI" panose="020B0502040204020203" pitchFamily="34" charset="0"/>
              </a:rPr>
              <a:t>到</a:t>
            </a:r>
            <a:r>
              <a:rPr lang="en-US" altLang="zh-CN" sz="1200" dirty="0">
                <a:solidFill>
                  <a:schemeClr val="bg1"/>
                </a:solidFill>
                <a:effectLst/>
                <a:latin typeface="微软雅黑" panose="020B0503020204020204" pitchFamily="34" charset="-122"/>
                <a:ea typeface="微软雅黑" panose="020B0503020204020204" pitchFamily="34" charset="-122"/>
              </a:rPr>
              <a:t>59</a:t>
            </a:r>
            <a:r>
              <a:rPr lang="zh-CN" altLang="zh-CN" sz="1200" dirty="0">
                <a:solidFill>
                  <a:schemeClr val="bg1"/>
                </a:solidFill>
                <a:effectLst/>
                <a:latin typeface="微软雅黑" panose="020B0503020204020204" pitchFamily="34" charset="-122"/>
                <a:ea typeface="微软雅黑" panose="020B0503020204020204" pitchFamily="34" charset="-122"/>
                <a:cs typeface="Segoe UI" panose="020B0502040204020203" pitchFamily="34" charset="0"/>
              </a:rPr>
              <a:t>亿欧元，在研发方面的投资增加到</a:t>
            </a:r>
            <a:r>
              <a:rPr lang="en-US" altLang="zh-CN" sz="1200" dirty="0">
                <a:solidFill>
                  <a:schemeClr val="bg1"/>
                </a:solidFill>
                <a:effectLst/>
                <a:latin typeface="微软雅黑" panose="020B0503020204020204" pitchFamily="34" charset="-122"/>
                <a:ea typeface="微软雅黑" panose="020B0503020204020204" pitchFamily="34" charset="-122"/>
              </a:rPr>
              <a:t> 25 </a:t>
            </a:r>
            <a:r>
              <a:rPr lang="zh-CN" altLang="zh-CN" sz="1200" dirty="0">
                <a:solidFill>
                  <a:schemeClr val="bg1"/>
                </a:solidFill>
                <a:effectLst/>
                <a:latin typeface="微软雅黑" panose="020B0503020204020204" pitchFamily="34" charset="-122"/>
                <a:ea typeface="微软雅黑" panose="020B0503020204020204" pitchFamily="34" charset="-122"/>
                <a:cs typeface="Segoe UI" panose="020B0502040204020203" pitchFamily="34" charset="0"/>
              </a:rPr>
              <a:t>亿欧元。</a:t>
            </a:r>
            <a:endParaRPr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40" name="文本框 39"/>
          <p:cNvSpPr txBox="1"/>
          <p:nvPr/>
        </p:nvSpPr>
        <p:spPr>
          <a:xfrm>
            <a:off x="7903353" y="2778113"/>
            <a:ext cx="2230569" cy="338554"/>
          </a:xfrm>
          <a:prstGeom prst="rect">
            <a:avLst/>
          </a:prstGeom>
          <a:noFill/>
        </p:spPr>
        <p:txBody>
          <a:bodyPr wrap="square" rtlCol="0">
            <a:spAutoFit/>
          </a:bodyPr>
          <a:lstStyle/>
          <a:p>
            <a:pPr algn="ctr"/>
            <a:r>
              <a:rPr lang="zh-CN" altLang="en-US" sz="1600" b="1" dirty="0">
                <a:solidFill>
                  <a:schemeClr val="bg1"/>
                </a:solidFill>
                <a:latin typeface="微软雅黑" panose="020B0503020204020204" pitchFamily="34" charset="-122"/>
                <a:ea typeface="微软雅黑" panose="020B0503020204020204" pitchFamily="34" charset="-122"/>
              </a:rPr>
              <a:t>营收</a:t>
            </a:r>
          </a:p>
        </p:txBody>
      </p:sp>
      <p:pic>
        <p:nvPicPr>
          <p:cNvPr id="5" name="图片 4" descr="中山大学logo"/>
          <p:cNvPicPr>
            <a:picLocks noChangeAspect="1"/>
          </p:cNvPicPr>
          <p:nvPr/>
        </p:nvPicPr>
        <p:blipFill>
          <a:blip r:embed="rId3"/>
          <a:stretch>
            <a:fillRect/>
          </a:stretch>
        </p:blipFill>
        <p:spPr>
          <a:xfrm>
            <a:off x="10894695" y="256540"/>
            <a:ext cx="953135" cy="953135"/>
          </a:xfrm>
          <a:prstGeom prst="rect">
            <a:avLst/>
          </a:prstGeom>
        </p:spPr>
      </p:pic>
      <p:sp>
        <p:nvSpPr>
          <p:cNvPr id="41" name="文本框 40">
            <a:extLst>
              <a:ext uri="{FF2B5EF4-FFF2-40B4-BE49-F238E27FC236}">
                <a16:creationId xmlns:a16="http://schemas.microsoft.com/office/drawing/2014/main" id="{5A446973-DB20-415D-A62D-2CFA5939F502}"/>
              </a:ext>
            </a:extLst>
          </p:cNvPr>
          <p:cNvSpPr txBox="1"/>
          <p:nvPr/>
        </p:nvSpPr>
        <p:spPr>
          <a:xfrm>
            <a:off x="302286" y="1552284"/>
            <a:ext cx="2599207" cy="369332"/>
          </a:xfrm>
          <a:prstGeom prst="rect">
            <a:avLst/>
          </a:prstGeom>
          <a:noFill/>
        </p:spPr>
        <p:txBody>
          <a:bodyPr wrap="square" rtlCol="0">
            <a:spAutoFit/>
          </a:bodyPr>
          <a:lstStyle/>
          <a:p>
            <a:pPr algn="r"/>
            <a:r>
              <a:rPr lang="zh-CN" altLang="en-US" b="1" dirty="0">
                <a:latin typeface="微软雅黑" panose="020B0503020204020204" pitchFamily="34" charset="-122"/>
                <a:ea typeface="微软雅黑" panose="020B0503020204020204" pitchFamily="34" charset="-122"/>
              </a:rPr>
              <a:t>阿斯麦（</a:t>
            </a:r>
            <a:r>
              <a:rPr lang="en-US" altLang="zh-CN" b="1" dirty="0">
                <a:latin typeface="微软雅黑" panose="020B0503020204020204" pitchFamily="34" charset="-122"/>
                <a:ea typeface="微软雅黑" panose="020B0503020204020204" pitchFamily="34" charset="-122"/>
              </a:rPr>
              <a:t>ASML</a:t>
            </a:r>
            <a:r>
              <a:rPr lang="zh-CN" altLang="en-US" b="1" dirty="0">
                <a:latin typeface="微软雅黑" panose="020B0503020204020204" pitchFamily="34" charset="-122"/>
                <a:ea typeface="微软雅黑" panose="020B0503020204020204" pitchFamily="34" charset="-122"/>
              </a:rPr>
              <a:t>）</a:t>
            </a:r>
            <a:endParaRPr lang="zh-CN" altLang="en-US"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12292" name="Picture 4" descr="查看源图像">
            <a:extLst>
              <a:ext uri="{FF2B5EF4-FFF2-40B4-BE49-F238E27FC236}">
                <a16:creationId xmlns:a16="http://schemas.microsoft.com/office/drawing/2014/main" id="{220EAF89-D9B2-4BFD-92C6-D18BCDCFC87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924822" y="804052"/>
            <a:ext cx="1676831" cy="1676831"/>
          </a:xfrm>
          <a:prstGeom prst="rect">
            <a:avLst/>
          </a:prstGeom>
          <a:noFill/>
          <a:extLst>
            <a:ext uri="{909E8E84-426E-40DD-AFC4-6F175D3DCCD1}">
              <a14:hiddenFill xmlns:a14="http://schemas.microsoft.com/office/drawing/2010/main">
                <a:solidFill>
                  <a:srgbClr val="FFFFFF"/>
                </a:solidFill>
              </a14:hiddenFill>
            </a:ext>
          </a:extLst>
        </p:spPr>
      </p:pic>
      <p:sp>
        <p:nvSpPr>
          <p:cNvPr id="42" name="椭圆 41">
            <a:extLst>
              <a:ext uri="{FF2B5EF4-FFF2-40B4-BE49-F238E27FC236}">
                <a16:creationId xmlns:a16="http://schemas.microsoft.com/office/drawing/2014/main" id="{984A843A-97DB-48E1-98F9-650D63080F7E}"/>
              </a:ext>
            </a:extLst>
          </p:cNvPr>
          <p:cNvSpPr/>
          <p:nvPr/>
        </p:nvSpPr>
        <p:spPr>
          <a:xfrm>
            <a:off x="472793" y="299315"/>
            <a:ext cx="621956" cy="621958"/>
          </a:xfrm>
          <a:prstGeom prst="ellipse">
            <a:avLst/>
          </a:prstGeom>
          <a:solidFill>
            <a:srgbClr val="38866A"/>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00">
              <a:solidFill>
                <a:srgbClr val="013AAB"/>
              </a:solidFill>
              <a:effectLst>
                <a:outerShdw blurRad="50800" dist="38100" dir="2700000" algn="tl" rotWithShape="0">
                  <a:prstClr val="black">
                    <a:alpha val="40000"/>
                  </a:prstClr>
                </a:outerShdw>
              </a:effectLst>
              <a:latin typeface="方正清刻本悦宋简体" panose="02000000000000000000" pitchFamily="2" charset="-122"/>
              <a:ea typeface="方正清刻本悦宋简体" panose="02000000000000000000" pitchFamily="2" charset="-122"/>
            </a:endParaRPr>
          </a:p>
        </p:txBody>
      </p:sp>
      <p:sp>
        <p:nvSpPr>
          <p:cNvPr id="43" name="文本框 42">
            <a:extLst>
              <a:ext uri="{FF2B5EF4-FFF2-40B4-BE49-F238E27FC236}">
                <a16:creationId xmlns:a16="http://schemas.microsoft.com/office/drawing/2014/main" id="{BA528547-FEDE-4FD7-A422-E2980C9D865A}"/>
              </a:ext>
            </a:extLst>
          </p:cNvPr>
          <p:cNvSpPr txBox="1"/>
          <p:nvPr/>
        </p:nvSpPr>
        <p:spPr>
          <a:xfrm>
            <a:off x="396336" y="256351"/>
            <a:ext cx="774870" cy="707886"/>
          </a:xfrm>
          <a:prstGeom prst="rect">
            <a:avLst/>
          </a:prstGeom>
          <a:noFill/>
        </p:spPr>
        <p:txBody>
          <a:bodyPr wrap="square" rtlCol="0">
            <a:spAutoFit/>
          </a:bodyPr>
          <a:lstStyle>
            <a:defPPr>
              <a:defRPr lang="zh-CN"/>
            </a:defPPr>
            <a:lvl1pPr algn="ctr">
              <a:defRPr sz="6000" b="1">
                <a:blipFill dpi="0" rotWithShape="1">
                  <a:blip r:embed="rId5"/>
                  <a:srcRect/>
                  <a:stretch>
                    <a:fillRect/>
                  </a:stretch>
                </a:blipFill>
              </a:defRPr>
            </a:lvl1pPr>
          </a:lstStyle>
          <a:p>
            <a:r>
              <a:rPr lang="en-US" altLang="zh-CN" sz="4000" b="0" dirty="0">
                <a:solidFill>
                  <a:srgbClr val="FEFEFE"/>
                </a:solidFill>
                <a:latin typeface="方正清刻本悦宋简体" panose="02000000000000000000" pitchFamily="2" charset="-122"/>
                <a:ea typeface="方正清刻本悦宋简体" panose="02000000000000000000" pitchFamily="2" charset="-122"/>
                <a:cs typeface="Arial" panose="020B0604020202020204" pitchFamily="34" charset="0"/>
              </a:rPr>
              <a:t>2</a:t>
            </a:r>
            <a:endParaRPr lang="zh-CN" altLang="en-US" sz="4000" b="0" dirty="0">
              <a:solidFill>
                <a:srgbClr val="FEFEFE"/>
              </a:solidFill>
              <a:latin typeface="方正清刻本悦宋简体" panose="02000000000000000000" pitchFamily="2" charset="-122"/>
              <a:ea typeface="方正清刻本悦宋简体" panose="02000000000000000000" pitchFamily="2" charset="-122"/>
              <a:cs typeface="Arial" panose="020B0604020202020204" pitchFamily="34" charset="0"/>
            </a:endParaRPr>
          </a:p>
        </p:txBody>
      </p:sp>
      <p:sp>
        <p:nvSpPr>
          <p:cNvPr id="44" name="矩形 43">
            <a:extLst>
              <a:ext uri="{FF2B5EF4-FFF2-40B4-BE49-F238E27FC236}">
                <a16:creationId xmlns:a16="http://schemas.microsoft.com/office/drawing/2014/main" id="{6FE4F9A1-4DC0-45C7-AF28-1CEF9B49C923}"/>
              </a:ext>
            </a:extLst>
          </p:cNvPr>
          <p:cNvSpPr/>
          <p:nvPr/>
        </p:nvSpPr>
        <p:spPr>
          <a:xfrm>
            <a:off x="1171206" y="67834"/>
            <a:ext cx="3794494" cy="653897"/>
          </a:xfrm>
          <a:prstGeom prst="rect">
            <a:avLst/>
          </a:prstGeom>
        </p:spPr>
        <p:txBody>
          <a:bodyPr wrap="square">
            <a:spAutoFit/>
          </a:bodyPr>
          <a:lstStyle/>
          <a:p>
            <a:pPr>
              <a:lnSpc>
                <a:spcPct val="175000"/>
              </a:lnSpc>
            </a:pPr>
            <a:r>
              <a:rPr lang="zh-CN" altLang="en-US" sz="2400" dirty="0">
                <a:solidFill>
                  <a:srgbClr val="38866A"/>
                </a:solidFill>
                <a:latin typeface="方正清刻本悦宋简体" panose="02000000000000000000" pitchFamily="2" charset="-122"/>
                <a:ea typeface="方正清刻本悦宋简体" panose="02000000000000000000" pitchFamily="2" charset="-122"/>
              </a:rPr>
              <a:t>荷兰的创新性产业</a:t>
            </a:r>
          </a:p>
        </p:txBody>
      </p:sp>
      <p:sp>
        <p:nvSpPr>
          <p:cNvPr id="45" name="文本框 44">
            <a:extLst>
              <a:ext uri="{FF2B5EF4-FFF2-40B4-BE49-F238E27FC236}">
                <a16:creationId xmlns:a16="http://schemas.microsoft.com/office/drawing/2014/main" id="{99A77274-0F4A-41C7-AB00-19A57E624B25}"/>
              </a:ext>
            </a:extLst>
          </p:cNvPr>
          <p:cNvSpPr txBox="1"/>
          <p:nvPr/>
        </p:nvSpPr>
        <p:spPr>
          <a:xfrm>
            <a:off x="1113971" y="650164"/>
            <a:ext cx="5022106" cy="307777"/>
          </a:xfrm>
          <a:prstGeom prst="snip1Rect">
            <a:avLst>
              <a:gd name="adj" fmla="val 0"/>
            </a:avLst>
          </a:prstGeom>
          <a:noFill/>
          <a:ln w="28575">
            <a:noFill/>
          </a:ln>
        </p:spPr>
        <p:txBody>
          <a:bodyPr wrap="square" rtlCol="0">
            <a:spAutoFit/>
          </a:bodyPr>
          <a:lstStyle/>
          <a:p>
            <a:r>
              <a:rPr lang="en-US" altLang="zh-CN" sz="1400" dirty="0">
                <a:solidFill>
                  <a:srgbClr val="38866A"/>
                </a:solidFill>
                <a:latin typeface="方正清刻本悦宋简体" panose="02000000000000000000" pitchFamily="2" charset="-122"/>
                <a:ea typeface="方正清刻本悦宋简体" panose="02000000000000000000" pitchFamily="2" charset="-122"/>
                <a:cs typeface="Arial" panose="020B0604020202020204" pitchFamily="34" charset="0"/>
              </a:rPr>
              <a:t> </a:t>
            </a:r>
            <a:r>
              <a:rPr lang="en-US" altLang="zh-CN" sz="1400" b="0" dirty="0">
                <a:solidFill>
                  <a:srgbClr val="38866A"/>
                </a:solidFill>
                <a:latin typeface="方正清刻本悦宋简体" panose="02000000000000000000" pitchFamily="2" charset="-122"/>
                <a:ea typeface="方正清刻本悦宋简体" panose="02000000000000000000" pitchFamily="2" charset="-122"/>
                <a:cs typeface="Arial" panose="020B0604020202020204" pitchFamily="34" charset="0"/>
              </a:rPr>
              <a:t>Innovative companies in the Netherlands</a:t>
            </a:r>
          </a:p>
        </p:txBody>
      </p:sp>
    </p:spTree>
    <p:extLst>
      <p:ext uri="{BB962C8B-B14F-4D97-AF65-F5344CB8AC3E}">
        <p14:creationId xmlns:p14="http://schemas.microsoft.com/office/powerpoint/2010/main" val="38497359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077" y="0"/>
            <a:ext cx="12192000" cy="6858000"/>
          </a:xfrm>
          <a:prstGeom prst="rect">
            <a:avLst/>
          </a:prstGeom>
        </p:spPr>
      </p:pic>
      <p:grpSp>
        <p:nvGrpSpPr>
          <p:cNvPr id="11" name="组合 10"/>
          <p:cNvGrpSpPr/>
          <p:nvPr/>
        </p:nvGrpSpPr>
        <p:grpSpPr>
          <a:xfrm>
            <a:off x="3734814" y="2467430"/>
            <a:ext cx="4715640" cy="3360350"/>
            <a:chOff x="3402435" y="2032168"/>
            <a:chExt cx="5529895" cy="3940587"/>
          </a:xfrm>
        </p:grpSpPr>
        <p:sp>
          <p:nvSpPr>
            <p:cNvPr id="12" name="AutoShape 5"/>
            <p:cNvSpPr/>
            <p:nvPr/>
          </p:nvSpPr>
          <p:spPr bwMode="auto">
            <a:xfrm>
              <a:off x="3799106" y="2032168"/>
              <a:ext cx="2191193" cy="1872907"/>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2147483647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9599" y="21600"/>
                  </a:moveTo>
                  <a:cubicBezTo>
                    <a:pt x="0" y="14674"/>
                    <a:pt x="0" y="14674"/>
                    <a:pt x="0" y="14674"/>
                  </a:cubicBezTo>
                  <a:cubicBezTo>
                    <a:pt x="4517" y="6100"/>
                    <a:pt x="12282" y="577"/>
                    <a:pt x="20894" y="0"/>
                  </a:cubicBezTo>
                  <a:cubicBezTo>
                    <a:pt x="21599" y="13190"/>
                    <a:pt x="21599" y="13190"/>
                    <a:pt x="21599" y="13190"/>
                  </a:cubicBezTo>
                  <a:cubicBezTo>
                    <a:pt x="16517" y="13520"/>
                    <a:pt x="12141" y="16818"/>
                    <a:pt x="9599" y="21600"/>
                  </a:cubicBezTo>
                  <a:close/>
                </a:path>
              </a:pathLst>
            </a:custGeom>
            <a:solidFill>
              <a:srgbClr val="38866A"/>
            </a:solidFill>
            <a:ln>
              <a:noFill/>
            </a:ln>
          </p:spPr>
          <p:txBody>
            <a:bodyPr lIns="45719" tIns="45719" rIns="45719" bIns="45719"/>
            <a:lstStyle/>
            <a:p>
              <a:endParaRPr lang="zh-CN" altLang="en-US" sz="1600"/>
            </a:p>
          </p:txBody>
        </p:sp>
        <p:sp>
          <p:nvSpPr>
            <p:cNvPr id="13" name="AutoShape 6"/>
            <p:cNvSpPr/>
            <p:nvPr/>
          </p:nvSpPr>
          <p:spPr bwMode="auto">
            <a:xfrm>
              <a:off x="7449908" y="3470399"/>
              <a:ext cx="1320654" cy="2473853"/>
            </a:xfrm>
            <a:custGeom>
              <a:avLst/>
              <a:gdLst>
                <a:gd name="T0" fmla="*/ 10026 w 20053"/>
                <a:gd name="T1" fmla="*/ 10800 h 21600"/>
                <a:gd name="T2" fmla="*/ 10026 w 20053"/>
                <a:gd name="T3" fmla="*/ 10800 h 21600"/>
                <a:gd name="T4" fmla="*/ 10026 w 20053"/>
                <a:gd name="T5" fmla="*/ 10800 h 21600"/>
                <a:gd name="T6" fmla="*/ 10026 w 20053"/>
                <a:gd name="T7" fmla="*/ 10800 h 21600"/>
              </a:gdLst>
              <a:ahLst/>
              <a:cxnLst>
                <a:cxn ang="0">
                  <a:pos x="T0" y="T1"/>
                </a:cxn>
                <a:cxn ang="0">
                  <a:pos x="T2" y="T3"/>
                </a:cxn>
                <a:cxn ang="0">
                  <a:pos x="T4" y="T5"/>
                </a:cxn>
                <a:cxn ang="0">
                  <a:pos x="T6" y="T7"/>
                </a:cxn>
              </a:cxnLst>
              <a:rect l="0" t="0" r="r" b="b"/>
              <a:pathLst>
                <a:path w="20053" h="21600">
                  <a:moveTo>
                    <a:pt x="0" y="4619"/>
                  </a:moveTo>
                  <a:cubicBezTo>
                    <a:pt x="15413" y="0"/>
                    <a:pt x="15413" y="0"/>
                    <a:pt x="15413" y="0"/>
                  </a:cubicBezTo>
                  <a:cubicBezTo>
                    <a:pt x="21599" y="6742"/>
                    <a:pt x="21599" y="14857"/>
                    <a:pt x="15413" y="21599"/>
                  </a:cubicBezTo>
                  <a:cubicBezTo>
                    <a:pt x="0" y="16980"/>
                    <a:pt x="0" y="16980"/>
                    <a:pt x="0" y="16980"/>
                  </a:cubicBezTo>
                  <a:cubicBezTo>
                    <a:pt x="1736" y="15169"/>
                    <a:pt x="2605" y="13047"/>
                    <a:pt x="2605" y="10800"/>
                  </a:cubicBezTo>
                  <a:cubicBezTo>
                    <a:pt x="2605" y="8552"/>
                    <a:pt x="1736" y="6492"/>
                    <a:pt x="0" y="4619"/>
                  </a:cubicBezTo>
                  <a:close/>
                </a:path>
              </a:pathLst>
            </a:custGeom>
            <a:solidFill>
              <a:srgbClr val="38866A"/>
            </a:solidFill>
            <a:ln>
              <a:noFill/>
            </a:ln>
            <a:effectLst/>
          </p:spPr>
          <p:txBody>
            <a:bodyPr lIns="45719" tIns="45719" rIns="45719" bIns="45719"/>
            <a:lstStyle/>
            <a:p>
              <a:pPr algn="l" defTabSz="914400">
                <a:lnSpc>
                  <a:spcPct val="100000"/>
                </a:lnSpc>
                <a:defRPr/>
              </a:pPr>
              <a:endParaRPr lang="es-ES" sz="1600" b="0">
                <a:solidFill>
                  <a:srgbClr val="000000"/>
                </a:solidFill>
                <a:latin typeface="Calibri" panose="020F0502020204030204" charset="0"/>
                <a:ea typeface="MS PGothic" panose="020B0600070205080204" charset="-128"/>
                <a:cs typeface="Calibri" panose="020F0502020204030204" charset="0"/>
                <a:sym typeface="Calibri" panose="020F0502020204030204" charset="0"/>
              </a:endParaRPr>
            </a:p>
          </p:txBody>
        </p:sp>
        <p:sp>
          <p:nvSpPr>
            <p:cNvPr id="14" name="AutoShape 7"/>
            <p:cNvSpPr/>
            <p:nvPr/>
          </p:nvSpPr>
          <p:spPr bwMode="auto">
            <a:xfrm>
              <a:off x="6167258" y="2036394"/>
              <a:ext cx="2197132" cy="185984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13292"/>
                  </a:moveTo>
                  <a:cubicBezTo>
                    <a:pt x="562" y="0"/>
                    <a:pt x="562" y="0"/>
                    <a:pt x="562" y="0"/>
                  </a:cubicBezTo>
                  <a:cubicBezTo>
                    <a:pt x="9216" y="498"/>
                    <a:pt x="17026" y="5981"/>
                    <a:pt x="21600" y="14538"/>
                  </a:cubicBezTo>
                  <a:cubicBezTo>
                    <a:pt x="12031" y="21600"/>
                    <a:pt x="12031" y="21600"/>
                    <a:pt x="12031" y="21600"/>
                  </a:cubicBezTo>
                  <a:cubicBezTo>
                    <a:pt x="9498" y="16864"/>
                    <a:pt x="5065" y="13624"/>
                    <a:pt x="0" y="13292"/>
                  </a:cubicBezTo>
                  <a:close/>
                </a:path>
              </a:pathLst>
            </a:custGeom>
            <a:solidFill>
              <a:srgbClr val="4BB38E"/>
            </a:solidFill>
            <a:ln>
              <a:noFill/>
            </a:ln>
            <a:effectLst/>
          </p:spPr>
          <p:txBody>
            <a:bodyPr lIns="45719" tIns="45719" rIns="45719" bIns="45719"/>
            <a:lstStyle/>
            <a:p>
              <a:pPr algn="l" defTabSz="914400">
                <a:lnSpc>
                  <a:spcPct val="100000"/>
                </a:lnSpc>
                <a:defRPr/>
              </a:pPr>
              <a:endParaRPr lang="es-ES" sz="1600" b="0">
                <a:solidFill>
                  <a:srgbClr val="000000"/>
                </a:solidFill>
                <a:latin typeface="Calibri" panose="020F0502020204030204" charset="0"/>
                <a:ea typeface="MS PGothic" panose="020B0600070205080204" charset="-128"/>
                <a:cs typeface="Calibri" panose="020F0502020204030204" charset="0"/>
                <a:sym typeface="Calibri" panose="020F0502020204030204" charset="0"/>
              </a:endParaRPr>
            </a:p>
          </p:txBody>
        </p:sp>
        <p:sp>
          <p:nvSpPr>
            <p:cNvPr id="15" name="AutoShape 8"/>
            <p:cNvSpPr/>
            <p:nvPr/>
          </p:nvSpPr>
          <p:spPr bwMode="auto">
            <a:xfrm>
              <a:off x="3402435" y="3498902"/>
              <a:ext cx="1326592" cy="2473853"/>
            </a:xfrm>
            <a:custGeom>
              <a:avLst/>
              <a:gdLst>
                <a:gd name="T0" fmla="*/ 2147483647 w 20023"/>
                <a:gd name="T1" fmla="*/ 2147483647 h 21600"/>
                <a:gd name="T2" fmla="*/ 2147483647 w 20023"/>
                <a:gd name="T3" fmla="*/ 2147483647 h 21600"/>
                <a:gd name="T4" fmla="*/ 2147483647 w 20023"/>
                <a:gd name="T5" fmla="*/ 2147483647 h 21600"/>
                <a:gd name="T6" fmla="*/ 2147483647 w 20023"/>
                <a:gd name="T7" fmla="*/ 2147483647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023" h="21600">
                  <a:moveTo>
                    <a:pt x="20023" y="16855"/>
                  </a:moveTo>
                  <a:cubicBezTo>
                    <a:pt x="4794" y="21599"/>
                    <a:pt x="4794" y="21599"/>
                    <a:pt x="4794" y="21599"/>
                  </a:cubicBezTo>
                  <a:cubicBezTo>
                    <a:pt x="-1470" y="14857"/>
                    <a:pt x="-1577" y="6804"/>
                    <a:pt x="4363" y="0"/>
                  </a:cubicBezTo>
                  <a:cubicBezTo>
                    <a:pt x="19806" y="4494"/>
                    <a:pt x="19806" y="4494"/>
                    <a:pt x="19806" y="4494"/>
                  </a:cubicBezTo>
                  <a:cubicBezTo>
                    <a:pt x="18187" y="6305"/>
                    <a:pt x="17323" y="8365"/>
                    <a:pt x="17323" y="10550"/>
                  </a:cubicBezTo>
                  <a:cubicBezTo>
                    <a:pt x="17323" y="12860"/>
                    <a:pt x="18295" y="14982"/>
                    <a:pt x="20023" y="16855"/>
                  </a:cubicBezTo>
                  <a:close/>
                </a:path>
              </a:pathLst>
            </a:custGeom>
            <a:solidFill>
              <a:srgbClr val="4BB38E"/>
            </a:solidFill>
            <a:ln>
              <a:noFill/>
            </a:ln>
          </p:spPr>
          <p:txBody>
            <a:bodyPr lIns="45719" tIns="45719" rIns="45719" bIns="45719"/>
            <a:lstStyle/>
            <a:p>
              <a:endParaRPr lang="zh-CN" altLang="en-US" sz="1600"/>
            </a:p>
          </p:txBody>
        </p:sp>
        <p:sp>
          <p:nvSpPr>
            <p:cNvPr id="16" name="AutoShape 10"/>
            <p:cNvSpPr/>
            <p:nvPr/>
          </p:nvSpPr>
          <p:spPr bwMode="auto">
            <a:xfrm>
              <a:off x="4551931" y="2698433"/>
              <a:ext cx="1197140" cy="45605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p:spPr>
          <p:txBody>
            <a:bodyPr lIns="0" tIns="0" rIns="0" bIns="0" anchor="ctr"/>
            <a:lstStyle>
              <a:lvl1pPr eaLnBrk="0">
                <a:defRPr sz="2500" b="1">
                  <a:solidFill>
                    <a:srgbClr val="FFFFFF"/>
                  </a:solidFill>
                  <a:latin typeface="Lato" pitchFamily="34" charset="0"/>
                  <a:ea typeface="MS PGothic" panose="020B0600070205080204" charset="-128"/>
                  <a:sym typeface="Lato" pitchFamily="34" charset="0"/>
                </a:defRPr>
              </a:lvl1pPr>
              <a:lvl2pPr marL="742950" indent="-285750" eaLnBrk="0">
                <a:defRPr sz="2500" b="1">
                  <a:solidFill>
                    <a:srgbClr val="FFFFFF"/>
                  </a:solidFill>
                  <a:latin typeface="Lato" pitchFamily="34" charset="0"/>
                  <a:ea typeface="MS PGothic" panose="020B0600070205080204" charset="-128"/>
                  <a:sym typeface="Lato" pitchFamily="34" charset="0"/>
                </a:defRPr>
              </a:lvl2pPr>
              <a:lvl3pPr marL="1143000" indent="-228600" eaLnBrk="0">
                <a:defRPr sz="2500" b="1">
                  <a:solidFill>
                    <a:srgbClr val="FFFFFF"/>
                  </a:solidFill>
                  <a:latin typeface="Lato" pitchFamily="34" charset="0"/>
                  <a:ea typeface="MS PGothic" panose="020B0600070205080204" charset="-128"/>
                  <a:sym typeface="Lato" pitchFamily="34" charset="0"/>
                </a:defRPr>
              </a:lvl3pPr>
              <a:lvl4pPr marL="1600200" indent="-228600" eaLnBrk="0">
                <a:defRPr sz="2500" b="1">
                  <a:solidFill>
                    <a:srgbClr val="FFFFFF"/>
                  </a:solidFill>
                  <a:latin typeface="Lato" pitchFamily="34" charset="0"/>
                  <a:ea typeface="MS PGothic" panose="020B0600070205080204" charset="-128"/>
                  <a:sym typeface="Lato" pitchFamily="34" charset="0"/>
                </a:defRPr>
              </a:lvl4pPr>
              <a:lvl5pPr marL="2057400" indent="-228600" eaLnBrk="0">
                <a:defRPr sz="2500" b="1">
                  <a:solidFill>
                    <a:srgbClr val="FFFFFF"/>
                  </a:solidFill>
                  <a:latin typeface="Lato" pitchFamily="34" charset="0"/>
                  <a:ea typeface="MS PGothic" panose="020B0600070205080204" charset="-128"/>
                  <a:sym typeface="Lato" pitchFamily="34" charset="0"/>
                </a:defRPr>
              </a:lvl5pPr>
              <a:lvl6pPr marL="2514600" indent="-228600" algn="ctr" defTabSz="825500" eaLnBrk="0" fontAlgn="base" hangingPunct="0">
                <a:lnSpc>
                  <a:spcPct val="130000"/>
                </a:lnSpc>
                <a:spcBef>
                  <a:spcPct val="0"/>
                </a:spcBef>
                <a:spcAft>
                  <a:spcPct val="0"/>
                </a:spcAft>
                <a:defRPr sz="2500" b="1">
                  <a:solidFill>
                    <a:srgbClr val="FFFFFF"/>
                  </a:solidFill>
                  <a:latin typeface="Lato" pitchFamily="34" charset="0"/>
                  <a:ea typeface="MS PGothic" panose="020B0600070205080204" charset="-128"/>
                  <a:sym typeface="Lato" pitchFamily="34" charset="0"/>
                </a:defRPr>
              </a:lvl6pPr>
              <a:lvl7pPr marL="2971800" indent="-228600" algn="ctr" defTabSz="825500" eaLnBrk="0" fontAlgn="base" hangingPunct="0">
                <a:lnSpc>
                  <a:spcPct val="130000"/>
                </a:lnSpc>
                <a:spcBef>
                  <a:spcPct val="0"/>
                </a:spcBef>
                <a:spcAft>
                  <a:spcPct val="0"/>
                </a:spcAft>
                <a:defRPr sz="2500" b="1">
                  <a:solidFill>
                    <a:srgbClr val="FFFFFF"/>
                  </a:solidFill>
                  <a:latin typeface="Lato" pitchFamily="34" charset="0"/>
                  <a:ea typeface="MS PGothic" panose="020B0600070205080204" charset="-128"/>
                  <a:sym typeface="Lato" pitchFamily="34" charset="0"/>
                </a:defRPr>
              </a:lvl7pPr>
              <a:lvl8pPr marL="3429000" indent="-228600" algn="ctr" defTabSz="825500" eaLnBrk="0" fontAlgn="base" hangingPunct="0">
                <a:lnSpc>
                  <a:spcPct val="130000"/>
                </a:lnSpc>
                <a:spcBef>
                  <a:spcPct val="0"/>
                </a:spcBef>
                <a:spcAft>
                  <a:spcPct val="0"/>
                </a:spcAft>
                <a:defRPr sz="2500" b="1">
                  <a:solidFill>
                    <a:srgbClr val="FFFFFF"/>
                  </a:solidFill>
                  <a:latin typeface="Lato" pitchFamily="34" charset="0"/>
                  <a:ea typeface="MS PGothic" panose="020B0600070205080204" charset="-128"/>
                  <a:sym typeface="Lato" pitchFamily="34" charset="0"/>
                </a:defRPr>
              </a:lvl8pPr>
              <a:lvl9pPr marL="3886200" indent="-228600" algn="ctr" defTabSz="825500" eaLnBrk="0" fontAlgn="base" hangingPunct="0">
                <a:lnSpc>
                  <a:spcPct val="130000"/>
                </a:lnSpc>
                <a:spcBef>
                  <a:spcPct val="0"/>
                </a:spcBef>
                <a:spcAft>
                  <a:spcPct val="0"/>
                </a:spcAft>
                <a:defRPr sz="2500" b="1">
                  <a:solidFill>
                    <a:srgbClr val="FFFFFF"/>
                  </a:solidFill>
                  <a:latin typeface="Lato" pitchFamily="34" charset="0"/>
                  <a:ea typeface="MS PGothic" panose="020B0600070205080204" charset="-128"/>
                  <a:sym typeface="Lato" pitchFamily="34" charset="0"/>
                </a:defRPr>
              </a:lvl9pPr>
            </a:lstStyle>
            <a:p>
              <a:pPr eaLnBrk="1">
                <a:lnSpc>
                  <a:spcPct val="160000"/>
                </a:lnSpc>
              </a:pPr>
              <a:r>
                <a:rPr lang="es-ES" altLang="zh-CN" sz="2800" b="0" dirty="0"/>
                <a:t>63</a:t>
              </a:r>
              <a:r>
                <a:rPr lang="es-ES" altLang="zh-CN" sz="2800" dirty="0"/>
                <a:t>%</a:t>
              </a:r>
              <a:endParaRPr lang="es-ES" altLang="zh-CN" sz="1800" dirty="0"/>
            </a:p>
          </p:txBody>
        </p:sp>
        <p:sp>
          <p:nvSpPr>
            <p:cNvPr id="17" name="AutoShape 11"/>
            <p:cNvSpPr/>
            <p:nvPr/>
          </p:nvSpPr>
          <p:spPr bwMode="auto">
            <a:xfrm>
              <a:off x="6780189" y="2701997"/>
              <a:ext cx="1197140" cy="45605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p:spPr>
          <p:txBody>
            <a:bodyPr lIns="0" tIns="0" rIns="0" bIns="0" anchor="ctr"/>
            <a:lstStyle>
              <a:lvl1pPr eaLnBrk="0">
                <a:defRPr sz="2500" b="1">
                  <a:solidFill>
                    <a:srgbClr val="FFFFFF"/>
                  </a:solidFill>
                  <a:latin typeface="Lato" pitchFamily="34" charset="0"/>
                  <a:ea typeface="MS PGothic" panose="020B0600070205080204" charset="-128"/>
                  <a:sym typeface="Lato" pitchFamily="34" charset="0"/>
                </a:defRPr>
              </a:lvl1pPr>
              <a:lvl2pPr marL="742950" indent="-285750" eaLnBrk="0">
                <a:defRPr sz="2500" b="1">
                  <a:solidFill>
                    <a:srgbClr val="FFFFFF"/>
                  </a:solidFill>
                  <a:latin typeface="Lato" pitchFamily="34" charset="0"/>
                  <a:ea typeface="MS PGothic" panose="020B0600070205080204" charset="-128"/>
                  <a:sym typeface="Lato" pitchFamily="34" charset="0"/>
                </a:defRPr>
              </a:lvl2pPr>
              <a:lvl3pPr marL="1143000" indent="-228600" eaLnBrk="0">
                <a:defRPr sz="2500" b="1">
                  <a:solidFill>
                    <a:srgbClr val="FFFFFF"/>
                  </a:solidFill>
                  <a:latin typeface="Lato" pitchFamily="34" charset="0"/>
                  <a:ea typeface="MS PGothic" panose="020B0600070205080204" charset="-128"/>
                  <a:sym typeface="Lato" pitchFamily="34" charset="0"/>
                </a:defRPr>
              </a:lvl3pPr>
              <a:lvl4pPr marL="1600200" indent="-228600" eaLnBrk="0">
                <a:defRPr sz="2500" b="1">
                  <a:solidFill>
                    <a:srgbClr val="FFFFFF"/>
                  </a:solidFill>
                  <a:latin typeface="Lato" pitchFamily="34" charset="0"/>
                  <a:ea typeface="MS PGothic" panose="020B0600070205080204" charset="-128"/>
                  <a:sym typeface="Lato" pitchFamily="34" charset="0"/>
                </a:defRPr>
              </a:lvl4pPr>
              <a:lvl5pPr marL="2057400" indent="-228600" eaLnBrk="0">
                <a:defRPr sz="2500" b="1">
                  <a:solidFill>
                    <a:srgbClr val="FFFFFF"/>
                  </a:solidFill>
                  <a:latin typeface="Lato" pitchFamily="34" charset="0"/>
                  <a:ea typeface="MS PGothic" panose="020B0600070205080204" charset="-128"/>
                  <a:sym typeface="Lato" pitchFamily="34" charset="0"/>
                </a:defRPr>
              </a:lvl5pPr>
              <a:lvl6pPr marL="2514600" indent="-228600" algn="ctr" defTabSz="825500" eaLnBrk="0" fontAlgn="base" hangingPunct="0">
                <a:lnSpc>
                  <a:spcPct val="130000"/>
                </a:lnSpc>
                <a:spcBef>
                  <a:spcPct val="0"/>
                </a:spcBef>
                <a:spcAft>
                  <a:spcPct val="0"/>
                </a:spcAft>
                <a:defRPr sz="2500" b="1">
                  <a:solidFill>
                    <a:srgbClr val="FFFFFF"/>
                  </a:solidFill>
                  <a:latin typeface="Lato" pitchFamily="34" charset="0"/>
                  <a:ea typeface="MS PGothic" panose="020B0600070205080204" charset="-128"/>
                  <a:sym typeface="Lato" pitchFamily="34" charset="0"/>
                </a:defRPr>
              </a:lvl6pPr>
              <a:lvl7pPr marL="2971800" indent="-228600" algn="ctr" defTabSz="825500" eaLnBrk="0" fontAlgn="base" hangingPunct="0">
                <a:lnSpc>
                  <a:spcPct val="130000"/>
                </a:lnSpc>
                <a:spcBef>
                  <a:spcPct val="0"/>
                </a:spcBef>
                <a:spcAft>
                  <a:spcPct val="0"/>
                </a:spcAft>
                <a:defRPr sz="2500" b="1">
                  <a:solidFill>
                    <a:srgbClr val="FFFFFF"/>
                  </a:solidFill>
                  <a:latin typeface="Lato" pitchFamily="34" charset="0"/>
                  <a:ea typeface="MS PGothic" panose="020B0600070205080204" charset="-128"/>
                  <a:sym typeface="Lato" pitchFamily="34" charset="0"/>
                </a:defRPr>
              </a:lvl7pPr>
              <a:lvl8pPr marL="3429000" indent="-228600" algn="ctr" defTabSz="825500" eaLnBrk="0" fontAlgn="base" hangingPunct="0">
                <a:lnSpc>
                  <a:spcPct val="130000"/>
                </a:lnSpc>
                <a:spcBef>
                  <a:spcPct val="0"/>
                </a:spcBef>
                <a:spcAft>
                  <a:spcPct val="0"/>
                </a:spcAft>
                <a:defRPr sz="2500" b="1">
                  <a:solidFill>
                    <a:srgbClr val="FFFFFF"/>
                  </a:solidFill>
                  <a:latin typeface="Lato" pitchFamily="34" charset="0"/>
                  <a:ea typeface="MS PGothic" panose="020B0600070205080204" charset="-128"/>
                  <a:sym typeface="Lato" pitchFamily="34" charset="0"/>
                </a:defRPr>
              </a:lvl8pPr>
              <a:lvl9pPr marL="3886200" indent="-228600" algn="ctr" defTabSz="825500" eaLnBrk="0" fontAlgn="base" hangingPunct="0">
                <a:lnSpc>
                  <a:spcPct val="130000"/>
                </a:lnSpc>
                <a:spcBef>
                  <a:spcPct val="0"/>
                </a:spcBef>
                <a:spcAft>
                  <a:spcPct val="0"/>
                </a:spcAft>
                <a:defRPr sz="2500" b="1">
                  <a:solidFill>
                    <a:srgbClr val="FFFFFF"/>
                  </a:solidFill>
                  <a:latin typeface="Lato" pitchFamily="34" charset="0"/>
                  <a:ea typeface="MS PGothic" panose="020B0600070205080204" charset="-128"/>
                  <a:sym typeface="Lato" pitchFamily="34" charset="0"/>
                </a:defRPr>
              </a:lvl9pPr>
            </a:lstStyle>
            <a:p>
              <a:pPr eaLnBrk="1">
                <a:lnSpc>
                  <a:spcPct val="160000"/>
                </a:lnSpc>
              </a:pPr>
              <a:r>
                <a:rPr lang="es-ES" altLang="zh-CN" sz="2800" b="0" dirty="0"/>
                <a:t>91</a:t>
              </a:r>
              <a:r>
                <a:rPr lang="es-ES" altLang="zh-CN" sz="2800" dirty="0"/>
                <a:t>%</a:t>
              </a:r>
              <a:endParaRPr lang="es-ES" altLang="zh-CN" sz="1800" dirty="0"/>
            </a:p>
          </p:txBody>
        </p:sp>
        <p:sp>
          <p:nvSpPr>
            <p:cNvPr id="18" name="AutoShape 12"/>
            <p:cNvSpPr/>
            <p:nvPr/>
          </p:nvSpPr>
          <p:spPr bwMode="auto">
            <a:xfrm>
              <a:off x="7736377" y="4508396"/>
              <a:ext cx="1195953" cy="45605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p:spPr>
          <p:txBody>
            <a:bodyPr lIns="0" tIns="0" rIns="0" bIns="0" anchor="ctr"/>
            <a:lstStyle>
              <a:lvl1pPr eaLnBrk="0">
                <a:defRPr sz="2500" b="1">
                  <a:solidFill>
                    <a:srgbClr val="FFFFFF"/>
                  </a:solidFill>
                  <a:latin typeface="Lato" pitchFamily="34" charset="0"/>
                  <a:ea typeface="MS PGothic" panose="020B0600070205080204" charset="-128"/>
                  <a:sym typeface="Lato" pitchFamily="34" charset="0"/>
                </a:defRPr>
              </a:lvl1pPr>
              <a:lvl2pPr marL="742950" indent="-285750" eaLnBrk="0">
                <a:defRPr sz="2500" b="1">
                  <a:solidFill>
                    <a:srgbClr val="FFFFFF"/>
                  </a:solidFill>
                  <a:latin typeface="Lato" pitchFamily="34" charset="0"/>
                  <a:ea typeface="MS PGothic" panose="020B0600070205080204" charset="-128"/>
                  <a:sym typeface="Lato" pitchFamily="34" charset="0"/>
                </a:defRPr>
              </a:lvl2pPr>
              <a:lvl3pPr marL="1143000" indent="-228600" eaLnBrk="0">
                <a:defRPr sz="2500" b="1">
                  <a:solidFill>
                    <a:srgbClr val="FFFFFF"/>
                  </a:solidFill>
                  <a:latin typeface="Lato" pitchFamily="34" charset="0"/>
                  <a:ea typeface="MS PGothic" panose="020B0600070205080204" charset="-128"/>
                  <a:sym typeface="Lato" pitchFamily="34" charset="0"/>
                </a:defRPr>
              </a:lvl3pPr>
              <a:lvl4pPr marL="1600200" indent="-228600" eaLnBrk="0">
                <a:defRPr sz="2500" b="1">
                  <a:solidFill>
                    <a:srgbClr val="FFFFFF"/>
                  </a:solidFill>
                  <a:latin typeface="Lato" pitchFamily="34" charset="0"/>
                  <a:ea typeface="MS PGothic" panose="020B0600070205080204" charset="-128"/>
                  <a:sym typeface="Lato" pitchFamily="34" charset="0"/>
                </a:defRPr>
              </a:lvl4pPr>
              <a:lvl5pPr marL="2057400" indent="-228600" eaLnBrk="0">
                <a:defRPr sz="2500" b="1">
                  <a:solidFill>
                    <a:srgbClr val="FFFFFF"/>
                  </a:solidFill>
                  <a:latin typeface="Lato" pitchFamily="34" charset="0"/>
                  <a:ea typeface="MS PGothic" panose="020B0600070205080204" charset="-128"/>
                  <a:sym typeface="Lato" pitchFamily="34" charset="0"/>
                </a:defRPr>
              </a:lvl5pPr>
              <a:lvl6pPr marL="2514600" indent="-228600" algn="ctr" defTabSz="825500" eaLnBrk="0" fontAlgn="base" hangingPunct="0">
                <a:lnSpc>
                  <a:spcPct val="130000"/>
                </a:lnSpc>
                <a:spcBef>
                  <a:spcPct val="0"/>
                </a:spcBef>
                <a:spcAft>
                  <a:spcPct val="0"/>
                </a:spcAft>
                <a:defRPr sz="2500" b="1">
                  <a:solidFill>
                    <a:srgbClr val="FFFFFF"/>
                  </a:solidFill>
                  <a:latin typeface="Lato" pitchFamily="34" charset="0"/>
                  <a:ea typeface="MS PGothic" panose="020B0600070205080204" charset="-128"/>
                  <a:sym typeface="Lato" pitchFamily="34" charset="0"/>
                </a:defRPr>
              </a:lvl6pPr>
              <a:lvl7pPr marL="2971800" indent="-228600" algn="ctr" defTabSz="825500" eaLnBrk="0" fontAlgn="base" hangingPunct="0">
                <a:lnSpc>
                  <a:spcPct val="130000"/>
                </a:lnSpc>
                <a:spcBef>
                  <a:spcPct val="0"/>
                </a:spcBef>
                <a:spcAft>
                  <a:spcPct val="0"/>
                </a:spcAft>
                <a:defRPr sz="2500" b="1">
                  <a:solidFill>
                    <a:srgbClr val="FFFFFF"/>
                  </a:solidFill>
                  <a:latin typeface="Lato" pitchFamily="34" charset="0"/>
                  <a:ea typeface="MS PGothic" panose="020B0600070205080204" charset="-128"/>
                  <a:sym typeface="Lato" pitchFamily="34" charset="0"/>
                </a:defRPr>
              </a:lvl7pPr>
              <a:lvl8pPr marL="3429000" indent="-228600" algn="ctr" defTabSz="825500" eaLnBrk="0" fontAlgn="base" hangingPunct="0">
                <a:lnSpc>
                  <a:spcPct val="130000"/>
                </a:lnSpc>
                <a:spcBef>
                  <a:spcPct val="0"/>
                </a:spcBef>
                <a:spcAft>
                  <a:spcPct val="0"/>
                </a:spcAft>
                <a:defRPr sz="2500" b="1">
                  <a:solidFill>
                    <a:srgbClr val="FFFFFF"/>
                  </a:solidFill>
                  <a:latin typeface="Lato" pitchFamily="34" charset="0"/>
                  <a:ea typeface="MS PGothic" panose="020B0600070205080204" charset="-128"/>
                  <a:sym typeface="Lato" pitchFamily="34" charset="0"/>
                </a:defRPr>
              </a:lvl8pPr>
              <a:lvl9pPr marL="3886200" indent="-228600" algn="ctr" defTabSz="825500" eaLnBrk="0" fontAlgn="base" hangingPunct="0">
                <a:lnSpc>
                  <a:spcPct val="130000"/>
                </a:lnSpc>
                <a:spcBef>
                  <a:spcPct val="0"/>
                </a:spcBef>
                <a:spcAft>
                  <a:spcPct val="0"/>
                </a:spcAft>
                <a:defRPr sz="2500" b="1">
                  <a:solidFill>
                    <a:srgbClr val="FFFFFF"/>
                  </a:solidFill>
                  <a:latin typeface="Lato" pitchFamily="34" charset="0"/>
                  <a:ea typeface="MS PGothic" panose="020B0600070205080204" charset="-128"/>
                  <a:sym typeface="Lato" pitchFamily="34" charset="0"/>
                </a:defRPr>
              </a:lvl9pPr>
            </a:lstStyle>
            <a:p>
              <a:pPr eaLnBrk="1">
                <a:lnSpc>
                  <a:spcPct val="160000"/>
                </a:lnSpc>
              </a:pPr>
              <a:r>
                <a:rPr lang="es-ES" altLang="zh-CN" sz="2800" b="0" dirty="0"/>
                <a:t>25</a:t>
              </a:r>
              <a:r>
                <a:rPr lang="zh-CN" altLang="en-US" sz="2800" b="0" dirty="0"/>
                <a:t>亿</a:t>
              </a:r>
              <a:endParaRPr lang="es-ES" altLang="zh-CN" sz="1800" dirty="0"/>
            </a:p>
          </p:txBody>
        </p:sp>
        <p:sp>
          <p:nvSpPr>
            <p:cNvPr id="19" name="AutoShape 13"/>
            <p:cNvSpPr/>
            <p:nvPr/>
          </p:nvSpPr>
          <p:spPr bwMode="auto">
            <a:xfrm>
              <a:off x="3620145" y="4476330"/>
              <a:ext cx="1195952" cy="45605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p:spPr>
          <p:txBody>
            <a:bodyPr lIns="0" tIns="0" rIns="0" bIns="0" anchor="ctr"/>
            <a:lstStyle>
              <a:lvl1pPr eaLnBrk="0">
                <a:defRPr sz="2500" b="1">
                  <a:solidFill>
                    <a:srgbClr val="FFFFFF"/>
                  </a:solidFill>
                  <a:latin typeface="Lato" pitchFamily="34" charset="0"/>
                  <a:ea typeface="MS PGothic" panose="020B0600070205080204" charset="-128"/>
                  <a:sym typeface="Lato" pitchFamily="34" charset="0"/>
                </a:defRPr>
              </a:lvl1pPr>
              <a:lvl2pPr marL="742950" indent="-285750" eaLnBrk="0">
                <a:defRPr sz="2500" b="1">
                  <a:solidFill>
                    <a:srgbClr val="FFFFFF"/>
                  </a:solidFill>
                  <a:latin typeface="Lato" pitchFamily="34" charset="0"/>
                  <a:ea typeface="MS PGothic" panose="020B0600070205080204" charset="-128"/>
                  <a:sym typeface="Lato" pitchFamily="34" charset="0"/>
                </a:defRPr>
              </a:lvl2pPr>
              <a:lvl3pPr marL="1143000" indent="-228600" eaLnBrk="0">
                <a:defRPr sz="2500" b="1">
                  <a:solidFill>
                    <a:srgbClr val="FFFFFF"/>
                  </a:solidFill>
                  <a:latin typeface="Lato" pitchFamily="34" charset="0"/>
                  <a:ea typeface="MS PGothic" panose="020B0600070205080204" charset="-128"/>
                  <a:sym typeface="Lato" pitchFamily="34" charset="0"/>
                </a:defRPr>
              </a:lvl3pPr>
              <a:lvl4pPr marL="1600200" indent="-228600" eaLnBrk="0">
                <a:defRPr sz="2500" b="1">
                  <a:solidFill>
                    <a:srgbClr val="FFFFFF"/>
                  </a:solidFill>
                  <a:latin typeface="Lato" pitchFamily="34" charset="0"/>
                  <a:ea typeface="MS PGothic" panose="020B0600070205080204" charset="-128"/>
                  <a:sym typeface="Lato" pitchFamily="34" charset="0"/>
                </a:defRPr>
              </a:lvl4pPr>
              <a:lvl5pPr marL="2057400" indent="-228600" eaLnBrk="0">
                <a:defRPr sz="2500" b="1">
                  <a:solidFill>
                    <a:srgbClr val="FFFFFF"/>
                  </a:solidFill>
                  <a:latin typeface="Lato" pitchFamily="34" charset="0"/>
                  <a:ea typeface="MS PGothic" panose="020B0600070205080204" charset="-128"/>
                  <a:sym typeface="Lato" pitchFamily="34" charset="0"/>
                </a:defRPr>
              </a:lvl5pPr>
              <a:lvl6pPr marL="2514600" indent="-228600" algn="ctr" defTabSz="825500" eaLnBrk="0" fontAlgn="base" hangingPunct="0">
                <a:lnSpc>
                  <a:spcPct val="130000"/>
                </a:lnSpc>
                <a:spcBef>
                  <a:spcPct val="0"/>
                </a:spcBef>
                <a:spcAft>
                  <a:spcPct val="0"/>
                </a:spcAft>
                <a:defRPr sz="2500" b="1">
                  <a:solidFill>
                    <a:srgbClr val="FFFFFF"/>
                  </a:solidFill>
                  <a:latin typeface="Lato" pitchFamily="34" charset="0"/>
                  <a:ea typeface="MS PGothic" panose="020B0600070205080204" charset="-128"/>
                  <a:sym typeface="Lato" pitchFamily="34" charset="0"/>
                </a:defRPr>
              </a:lvl6pPr>
              <a:lvl7pPr marL="2971800" indent="-228600" algn="ctr" defTabSz="825500" eaLnBrk="0" fontAlgn="base" hangingPunct="0">
                <a:lnSpc>
                  <a:spcPct val="130000"/>
                </a:lnSpc>
                <a:spcBef>
                  <a:spcPct val="0"/>
                </a:spcBef>
                <a:spcAft>
                  <a:spcPct val="0"/>
                </a:spcAft>
                <a:defRPr sz="2500" b="1">
                  <a:solidFill>
                    <a:srgbClr val="FFFFFF"/>
                  </a:solidFill>
                  <a:latin typeface="Lato" pitchFamily="34" charset="0"/>
                  <a:ea typeface="MS PGothic" panose="020B0600070205080204" charset="-128"/>
                  <a:sym typeface="Lato" pitchFamily="34" charset="0"/>
                </a:defRPr>
              </a:lvl7pPr>
              <a:lvl8pPr marL="3429000" indent="-228600" algn="ctr" defTabSz="825500" eaLnBrk="0" fontAlgn="base" hangingPunct="0">
                <a:lnSpc>
                  <a:spcPct val="130000"/>
                </a:lnSpc>
                <a:spcBef>
                  <a:spcPct val="0"/>
                </a:spcBef>
                <a:spcAft>
                  <a:spcPct val="0"/>
                </a:spcAft>
                <a:defRPr sz="2500" b="1">
                  <a:solidFill>
                    <a:srgbClr val="FFFFFF"/>
                  </a:solidFill>
                  <a:latin typeface="Lato" pitchFamily="34" charset="0"/>
                  <a:ea typeface="MS PGothic" panose="020B0600070205080204" charset="-128"/>
                  <a:sym typeface="Lato" pitchFamily="34" charset="0"/>
                </a:defRPr>
              </a:lvl8pPr>
              <a:lvl9pPr marL="3886200" indent="-228600" algn="ctr" defTabSz="825500" eaLnBrk="0" fontAlgn="base" hangingPunct="0">
                <a:lnSpc>
                  <a:spcPct val="130000"/>
                </a:lnSpc>
                <a:spcBef>
                  <a:spcPct val="0"/>
                </a:spcBef>
                <a:spcAft>
                  <a:spcPct val="0"/>
                </a:spcAft>
                <a:defRPr sz="2500" b="1">
                  <a:solidFill>
                    <a:srgbClr val="FFFFFF"/>
                  </a:solidFill>
                  <a:latin typeface="Lato" pitchFamily="34" charset="0"/>
                  <a:ea typeface="MS PGothic" panose="020B0600070205080204" charset="-128"/>
                  <a:sym typeface="Lato" pitchFamily="34" charset="0"/>
                </a:defRPr>
              </a:lvl9pPr>
            </a:lstStyle>
            <a:p>
              <a:pPr eaLnBrk="1">
                <a:lnSpc>
                  <a:spcPct val="160000"/>
                </a:lnSpc>
              </a:pPr>
              <a:r>
                <a:rPr lang="es-ES" altLang="zh-CN" sz="2800" b="0" dirty="0"/>
                <a:t>42</a:t>
              </a:r>
              <a:r>
                <a:rPr lang="zh-CN" altLang="en-US" sz="2800" b="0" dirty="0"/>
                <a:t>套</a:t>
              </a:r>
              <a:endParaRPr lang="es-ES" altLang="zh-CN" sz="1800" dirty="0"/>
            </a:p>
          </p:txBody>
        </p:sp>
      </p:grpSp>
      <p:sp>
        <p:nvSpPr>
          <p:cNvPr id="21" name="文本框 20"/>
          <p:cNvSpPr txBox="1"/>
          <p:nvPr/>
        </p:nvSpPr>
        <p:spPr>
          <a:xfrm>
            <a:off x="8559800" y="2750910"/>
            <a:ext cx="2360513" cy="532903"/>
          </a:xfrm>
          <a:prstGeom prst="rect">
            <a:avLst/>
          </a:prstGeom>
          <a:noFill/>
        </p:spPr>
        <p:txBody>
          <a:bodyPr wrap="square" rtlCol="0">
            <a:spAutoFit/>
          </a:bodyPr>
          <a:lstStyle/>
          <a:p>
            <a:pPr>
              <a:lnSpc>
                <a:spcPct val="125000"/>
              </a:lnSpc>
            </a:pP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2021</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年</a:t>
            </a: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ASML</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光刻机销售额占了</a:t>
            </a: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91%</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，尼康占</a:t>
            </a: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3%</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，佳能占</a:t>
            </a: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6%</a:t>
            </a:r>
            <a:endPar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2" name="文本框 21"/>
          <p:cNvSpPr txBox="1"/>
          <p:nvPr/>
        </p:nvSpPr>
        <p:spPr>
          <a:xfrm>
            <a:off x="8571767" y="2467430"/>
            <a:ext cx="1030168" cy="338554"/>
          </a:xfrm>
          <a:prstGeom prst="rect">
            <a:avLst/>
          </a:prstGeom>
          <a:noFill/>
        </p:spPr>
        <p:txBody>
          <a:bodyPr wrap="square" rtlCol="0">
            <a:spAutoFit/>
          </a:bodyPr>
          <a:lstStyle/>
          <a:p>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高收入</a:t>
            </a:r>
          </a:p>
        </p:txBody>
      </p:sp>
      <p:sp>
        <p:nvSpPr>
          <p:cNvPr id="23" name="文本框 22"/>
          <p:cNvSpPr txBox="1"/>
          <p:nvPr/>
        </p:nvSpPr>
        <p:spPr>
          <a:xfrm>
            <a:off x="8587239" y="4302017"/>
            <a:ext cx="2360513" cy="767261"/>
          </a:xfrm>
          <a:prstGeom prst="rect">
            <a:avLst/>
          </a:prstGeom>
          <a:noFill/>
        </p:spPr>
        <p:txBody>
          <a:bodyPr wrap="square" rtlCol="0">
            <a:spAutoFit/>
          </a:bodyPr>
          <a:lstStyle/>
          <a:p>
            <a:pPr>
              <a:lnSpc>
                <a:spcPct val="125000"/>
              </a:lnSpc>
            </a:pP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2021</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年</a:t>
            </a: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ASML</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研发投入</a:t>
            </a:r>
            <a:r>
              <a:rPr lang="es-ES" altLang="zh-CN" sz="1200" dirty="0">
                <a:solidFill>
                  <a:schemeClr val="tx1">
                    <a:lumMod val="75000"/>
                    <a:lumOff val="25000"/>
                  </a:schemeClr>
                </a:solidFill>
                <a:latin typeface="微软雅黑" panose="020B0503020204020204" pitchFamily="34" charset="-122"/>
                <a:ea typeface="微软雅黑" panose="020B0503020204020204" pitchFamily="34" charset="-122"/>
              </a:rPr>
              <a:t>25</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亿欧元，更强的</a:t>
            </a: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EUV</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光刻机和更先进的</a:t>
            </a: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DUV</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光刻系统已经在路上。</a:t>
            </a:r>
            <a:endParaRPr lang="es-ES" altLang="zh-CN" sz="1000" dirty="0"/>
          </a:p>
        </p:txBody>
      </p:sp>
      <p:sp>
        <p:nvSpPr>
          <p:cNvPr id="24" name="文本框 23"/>
          <p:cNvSpPr txBox="1"/>
          <p:nvPr/>
        </p:nvSpPr>
        <p:spPr>
          <a:xfrm>
            <a:off x="8587240" y="4073612"/>
            <a:ext cx="1030168" cy="338554"/>
          </a:xfrm>
          <a:prstGeom prst="rect">
            <a:avLst/>
          </a:prstGeom>
          <a:noFill/>
        </p:spPr>
        <p:txBody>
          <a:bodyPr wrap="square" rtlCol="0">
            <a:spAutoFit/>
          </a:bodyPr>
          <a:lstStyle/>
          <a:p>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研发</a:t>
            </a:r>
          </a:p>
        </p:txBody>
      </p:sp>
      <p:sp>
        <p:nvSpPr>
          <p:cNvPr id="25" name="文本框 24"/>
          <p:cNvSpPr txBox="1"/>
          <p:nvPr/>
        </p:nvSpPr>
        <p:spPr>
          <a:xfrm>
            <a:off x="1094749" y="4302017"/>
            <a:ext cx="2360893" cy="994568"/>
          </a:xfrm>
          <a:prstGeom prst="rect">
            <a:avLst/>
          </a:prstGeom>
          <a:noFill/>
        </p:spPr>
        <p:txBody>
          <a:bodyPr wrap="square" rtlCol="0">
            <a:spAutoFit/>
          </a:bodyPr>
          <a:lstStyle/>
          <a:p>
            <a:pPr algn="ctr">
              <a:lnSpc>
                <a:spcPct val="125000"/>
              </a:lnSpc>
            </a:pP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2021</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年</a:t>
            </a: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ASML</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售出</a:t>
            </a: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EUV</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光刻机</a:t>
            </a: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42</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套，共售出光刻机</a:t>
            </a: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309</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套，一套最先进的</a:t>
            </a: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EUV</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光刻机售价</a:t>
            </a: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1.45</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亿美元</a:t>
            </a:r>
          </a:p>
        </p:txBody>
      </p:sp>
      <p:sp>
        <p:nvSpPr>
          <p:cNvPr id="26" name="文本框 25"/>
          <p:cNvSpPr txBox="1"/>
          <p:nvPr/>
        </p:nvSpPr>
        <p:spPr>
          <a:xfrm>
            <a:off x="2425474" y="4073612"/>
            <a:ext cx="1030168" cy="338554"/>
          </a:xfrm>
          <a:prstGeom prst="rect">
            <a:avLst/>
          </a:prstGeom>
          <a:noFill/>
        </p:spPr>
        <p:txBody>
          <a:bodyPr wrap="square" rtlCol="0">
            <a:spAutoFit/>
          </a:bodyPr>
          <a:lstStyle/>
          <a:p>
            <a:pPr algn="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EUV</a:t>
            </a:r>
            <a:endPar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7" name="文本框 26"/>
          <p:cNvSpPr txBox="1"/>
          <p:nvPr/>
        </p:nvSpPr>
        <p:spPr>
          <a:xfrm>
            <a:off x="1013819" y="2733016"/>
            <a:ext cx="2360893" cy="763735"/>
          </a:xfrm>
          <a:prstGeom prst="rect">
            <a:avLst/>
          </a:prstGeom>
          <a:noFill/>
        </p:spPr>
        <p:txBody>
          <a:bodyPr wrap="square" rtlCol="0">
            <a:spAutoFit/>
          </a:bodyPr>
          <a:lstStyle/>
          <a:p>
            <a:pPr algn="r">
              <a:lnSpc>
                <a:spcPct val="125000"/>
              </a:lnSpc>
            </a:pP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2021</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年，</a:t>
            </a: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ASML</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的光刻机销售量占全球</a:t>
            </a: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63%</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，唯一剩余的两家制造商尼康占</a:t>
            </a: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7%</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，佳能占</a:t>
            </a: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30%</a:t>
            </a:r>
            <a:endPar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8" name="文本框 27"/>
          <p:cNvSpPr txBox="1"/>
          <p:nvPr/>
        </p:nvSpPr>
        <p:spPr>
          <a:xfrm>
            <a:off x="894661" y="2346499"/>
            <a:ext cx="2599207" cy="338554"/>
          </a:xfrm>
          <a:prstGeom prst="rect">
            <a:avLst/>
          </a:prstGeom>
          <a:noFill/>
        </p:spPr>
        <p:txBody>
          <a:bodyPr wrap="square" rtlCol="0">
            <a:spAutoFit/>
          </a:bodyPr>
          <a:lstStyle/>
          <a:p>
            <a:pPr algn="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大份额</a:t>
            </a:r>
          </a:p>
        </p:txBody>
      </p:sp>
      <p:pic>
        <p:nvPicPr>
          <p:cNvPr id="5" name="图片 4" descr="中山大学logo"/>
          <p:cNvPicPr>
            <a:picLocks noChangeAspect="1"/>
          </p:cNvPicPr>
          <p:nvPr/>
        </p:nvPicPr>
        <p:blipFill>
          <a:blip r:embed="rId3"/>
          <a:stretch>
            <a:fillRect/>
          </a:stretch>
        </p:blipFill>
        <p:spPr>
          <a:xfrm>
            <a:off x="10894695" y="256540"/>
            <a:ext cx="953135" cy="953135"/>
          </a:xfrm>
          <a:prstGeom prst="rect">
            <a:avLst/>
          </a:prstGeom>
        </p:spPr>
      </p:pic>
      <p:sp>
        <p:nvSpPr>
          <p:cNvPr id="31" name="文本框 30">
            <a:extLst>
              <a:ext uri="{FF2B5EF4-FFF2-40B4-BE49-F238E27FC236}">
                <a16:creationId xmlns:a16="http://schemas.microsoft.com/office/drawing/2014/main" id="{9B805212-378F-43F0-AF5E-20B15058B9FF}"/>
              </a:ext>
            </a:extLst>
          </p:cNvPr>
          <p:cNvSpPr txBox="1"/>
          <p:nvPr/>
        </p:nvSpPr>
        <p:spPr>
          <a:xfrm>
            <a:off x="574848" y="1370072"/>
            <a:ext cx="7188760" cy="369332"/>
          </a:xfrm>
          <a:prstGeom prst="rect">
            <a:avLst/>
          </a:prstGeom>
          <a:noFill/>
        </p:spPr>
        <p:txBody>
          <a:bodyPr wrap="square" rtlCol="0">
            <a:spAutoFit/>
          </a:bodyPr>
          <a:lstStyle/>
          <a:p>
            <a:pPr algn="r"/>
            <a:r>
              <a:rPr lang="zh-CN" altLang="en-US" b="1" dirty="0">
                <a:latin typeface="微软雅黑" panose="020B0503020204020204" pitchFamily="34" charset="-122"/>
                <a:ea typeface="微软雅黑" panose="020B0503020204020204" pitchFamily="34" charset="-122"/>
              </a:rPr>
              <a:t>阿斯麦（</a:t>
            </a:r>
            <a:r>
              <a:rPr lang="en-US" altLang="zh-CN" b="1" dirty="0">
                <a:latin typeface="微软雅黑" panose="020B0503020204020204" pitchFamily="34" charset="-122"/>
                <a:ea typeface="微软雅黑" panose="020B0503020204020204" pitchFamily="34" charset="-122"/>
              </a:rPr>
              <a:t>ASML</a:t>
            </a:r>
            <a:r>
              <a:rPr lang="zh-CN" altLang="en-US" b="1" dirty="0">
                <a:latin typeface="微软雅黑" panose="020B0503020204020204" pitchFamily="34" charset="-122"/>
                <a:ea typeface="微软雅黑" panose="020B0503020204020204" pitchFamily="34" charset="-122"/>
              </a:rPr>
              <a:t>）</a:t>
            </a:r>
            <a:r>
              <a:rPr lang="en-US" altLang="zh-CN" b="1" dirty="0">
                <a:latin typeface="微软雅黑" panose="020B0503020204020204" pitchFamily="34" charset="-122"/>
                <a:ea typeface="微软雅黑" panose="020B0503020204020204" pitchFamily="34" charset="-122"/>
              </a:rPr>
              <a:t>——</a:t>
            </a:r>
            <a:r>
              <a:rPr lang="zh-CN" altLang="zh-CN" sz="1800" b="1" dirty="0">
                <a:solidFill>
                  <a:srgbClr val="2B2A3E"/>
                </a:solidFill>
                <a:effectLst/>
                <a:latin typeface="微软雅黑" panose="020B0503020204020204" pitchFamily="34" charset="-122"/>
                <a:ea typeface="微软雅黑" panose="020B0503020204020204" pitchFamily="34" charset="-122"/>
                <a:cs typeface="Segoe UI" panose="020B0502040204020203" pitchFamily="34" charset="0"/>
              </a:rPr>
              <a:t>“我们是支撑行业领导者的行业领导者。”</a:t>
            </a:r>
            <a:endParaRPr lang="zh-CN" altLang="en-US"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13316" name="Picture 4" descr="查看源图像">
            <a:extLst>
              <a:ext uri="{FF2B5EF4-FFF2-40B4-BE49-F238E27FC236}">
                <a16:creationId xmlns:a16="http://schemas.microsoft.com/office/drawing/2014/main" id="{3B33A822-2636-4CBC-AE85-61D8E6FA4EA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48209" y="3970539"/>
            <a:ext cx="1430215" cy="1430215"/>
          </a:xfrm>
          <a:prstGeom prst="rect">
            <a:avLst/>
          </a:prstGeom>
          <a:noFill/>
          <a:extLst>
            <a:ext uri="{909E8E84-426E-40DD-AFC4-6F175D3DCCD1}">
              <a14:hiddenFill xmlns:a14="http://schemas.microsoft.com/office/drawing/2010/main">
                <a:solidFill>
                  <a:srgbClr val="FFFFFF"/>
                </a:solidFill>
              </a14:hiddenFill>
            </a:ext>
          </a:extLst>
        </p:spPr>
      </p:pic>
      <p:sp>
        <p:nvSpPr>
          <p:cNvPr id="29" name="椭圆 28">
            <a:extLst>
              <a:ext uri="{FF2B5EF4-FFF2-40B4-BE49-F238E27FC236}">
                <a16:creationId xmlns:a16="http://schemas.microsoft.com/office/drawing/2014/main" id="{EAAC3B14-C276-4FE6-988F-C730FC4DCAC1}"/>
              </a:ext>
            </a:extLst>
          </p:cNvPr>
          <p:cNvSpPr/>
          <p:nvPr/>
        </p:nvSpPr>
        <p:spPr>
          <a:xfrm>
            <a:off x="472793" y="299315"/>
            <a:ext cx="621956" cy="621958"/>
          </a:xfrm>
          <a:prstGeom prst="ellipse">
            <a:avLst/>
          </a:prstGeom>
          <a:solidFill>
            <a:srgbClr val="38866A"/>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00">
              <a:solidFill>
                <a:srgbClr val="013AAB"/>
              </a:solidFill>
              <a:effectLst>
                <a:outerShdw blurRad="50800" dist="38100" dir="2700000" algn="tl" rotWithShape="0">
                  <a:prstClr val="black">
                    <a:alpha val="40000"/>
                  </a:prstClr>
                </a:outerShdw>
              </a:effectLst>
              <a:latin typeface="方正清刻本悦宋简体" panose="02000000000000000000" pitchFamily="2" charset="-122"/>
              <a:ea typeface="方正清刻本悦宋简体" panose="02000000000000000000" pitchFamily="2" charset="-122"/>
            </a:endParaRPr>
          </a:p>
        </p:txBody>
      </p:sp>
      <p:sp>
        <p:nvSpPr>
          <p:cNvPr id="30" name="文本框 29">
            <a:extLst>
              <a:ext uri="{FF2B5EF4-FFF2-40B4-BE49-F238E27FC236}">
                <a16:creationId xmlns:a16="http://schemas.microsoft.com/office/drawing/2014/main" id="{C37C2147-2645-48E6-845A-22A2BA3872F7}"/>
              </a:ext>
            </a:extLst>
          </p:cNvPr>
          <p:cNvSpPr txBox="1"/>
          <p:nvPr/>
        </p:nvSpPr>
        <p:spPr>
          <a:xfrm>
            <a:off x="396336" y="256351"/>
            <a:ext cx="774870" cy="707886"/>
          </a:xfrm>
          <a:prstGeom prst="rect">
            <a:avLst/>
          </a:prstGeom>
          <a:noFill/>
        </p:spPr>
        <p:txBody>
          <a:bodyPr wrap="square" rtlCol="0">
            <a:spAutoFit/>
          </a:bodyPr>
          <a:lstStyle>
            <a:defPPr>
              <a:defRPr lang="zh-CN"/>
            </a:defPPr>
            <a:lvl1pPr algn="ctr">
              <a:defRPr sz="6000" b="1">
                <a:blipFill dpi="0" rotWithShape="1">
                  <a:blip r:embed="rId5"/>
                  <a:srcRect/>
                  <a:stretch>
                    <a:fillRect/>
                  </a:stretch>
                </a:blipFill>
              </a:defRPr>
            </a:lvl1pPr>
          </a:lstStyle>
          <a:p>
            <a:r>
              <a:rPr lang="en-US" altLang="zh-CN" sz="4000" b="0" dirty="0">
                <a:solidFill>
                  <a:srgbClr val="FEFEFE"/>
                </a:solidFill>
                <a:latin typeface="方正清刻本悦宋简体" panose="02000000000000000000" pitchFamily="2" charset="-122"/>
                <a:ea typeface="方正清刻本悦宋简体" panose="02000000000000000000" pitchFamily="2" charset="-122"/>
                <a:cs typeface="Arial" panose="020B0604020202020204" pitchFamily="34" charset="0"/>
              </a:rPr>
              <a:t>2</a:t>
            </a:r>
            <a:endParaRPr lang="zh-CN" altLang="en-US" sz="4000" b="0" dirty="0">
              <a:solidFill>
                <a:srgbClr val="FEFEFE"/>
              </a:solidFill>
              <a:latin typeface="方正清刻本悦宋简体" panose="02000000000000000000" pitchFamily="2" charset="-122"/>
              <a:ea typeface="方正清刻本悦宋简体" panose="02000000000000000000" pitchFamily="2" charset="-122"/>
              <a:cs typeface="Arial" panose="020B0604020202020204" pitchFamily="34" charset="0"/>
            </a:endParaRPr>
          </a:p>
        </p:txBody>
      </p:sp>
      <p:sp>
        <p:nvSpPr>
          <p:cNvPr id="32" name="矩形 31">
            <a:extLst>
              <a:ext uri="{FF2B5EF4-FFF2-40B4-BE49-F238E27FC236}">
                <a16:creationId xmlns:a16="http://schemas.microsoft.com/office/drawing/2014/main" id="{605414BE-18B6-4DEA-B59B-43BE731D06D0}"/>
              </a:ext>
            </a:extLst>
          </p:cNvPr>
          <p:cNvSpPr/>
          <p:nvPr/>
        </p:nvSpPr>
        <p:spPr>
          <a:xfrm>
            <a:off x="1171206" y="67834"/>
            <a:ext cx="3794494" cy="653897"/>
          </a:xfrm>
          <a:prstGeom prst="rect">
            <a:avLst/>
          </a:prstGeom>
        </p:spPr>
        <p:txBody>
          <a:bodyPr wrap="square">
            <a:spAutoFit/>
          </a:bodyPr>
          <a:lstStyle/>
          <a:p>
            <a:pPr>
              <a:lnSpc>
                <a:spcPct val="175000"/>
              </a:lnSpc>
            </a:pPr>
            <a:r>
              <a:rPr lang="zh-CN" altLang="en-US" sz="2400" dirty="0">
                <a:solidFill>
                  <a:srgbClr val="38866A"/>
                </a:solidFill>
                <a:latin typeface="方正清刻本悦宋简体" panose="02000000000000000000" pitchFamily="2" charset="-122"/>
                <a:ea typeface="方正清刻本悦宋简体" panose="02000000000000000000" pitchFamily="2" charset="-122"/>
              </a:rPr>
              <a:t>荷兰的创新性产业</a:t>
            </a:r>
          </a:p>
        </p:txBody>
      </p:sp>
      <p:sp>
        <p:nvSpPr>
          <p:cNvPr id="33" name="文本框 32">
            <a:extLst>
              <a:ext uri="{FF2B5EF4-FFF2-40B4-BE49-F238E27FC236}">
                <a16:creationId xmlns:a16="http://schemas.microsoft.com/office/drawing/2014/main" id="{51095B51-03A5-4922-89BC-765B1C1C8E8A}"/>
              </a:ext>
            </a:extLst>
          </p:cNvPr>
          <p:cNvSpPr txBox="1"/>
          <p:nvPr/>
        </p:nvSpPr>
        <p:spPr>
          <a:xfrm>
            <a:off x="1113971" y="650164"/>
            <a:ext cx="5022106" cy="307777"/>
          </a:xfrm>
          <a:prstGeom prst="snip1Rect">
            <a:avLst>
              <a:gd name="adj" fmla="val 0"/>
            </a:avLst>
          </a:prstGeom>
          <a:noFill/>
          <a:ln w="28575">
            <a:noFill/>
          </a:ln>
        </p:spPr>
        <p:txBody>
          <a:bodyPr wrap="square" rtlCol="0">
            <a:spAutoFit/>
          </a:bodyPr>
          <a:lstStyle/>
          <a:p>
            <a:r>
              <a:rPr lang="en-US" altLang="zh-CN" sz="1400" dirty="0">
                <a:solidFill>
                  <a:srgbClr val="38866A"/>
                </a:solidFill>
                <a:latin typeface="方正清刻本悦宋简体" panose="02000000000000000000" pitchFamily="2" charset="-122"/>
                <a:ea typeface="方正清刻本悦宋简体" panose="02000000000000000000" pitchFamily="2" charset="-122"/>
                <a:cs typeface="Arial" panose="020B0604020202020204" pitchFamily="34" charset="0"/>
              </a:rPr>
              <a:t> </a:t>
            </a:r>
            <a:r>
              <a:rPr lang="en-US" altLang="zh-CN" sz="1400" b="0" dirty="0">
                <a:solidFill>
                  <a:srgbClr val="38866A"/>
                </a:solidFill>
                <a:latin typeface="方正清刻本悦宋简体" panose="02000000000000000000" pitchFamily="2" charset="-122"/>
                <a:ea typeface="方正清刻本悦宋简体" panose="02000000000000000000" pitchFamily="2" charset="-122"/>
                <a:cs typeface="Arial" panose="020B0604020202020204" pitchFamily="34" charset="0"/>
              </a:rPr>
              <a:t>Innovative companies in the Netherlands</a:t>
            </a:r>
          </a:p>
        </p:txBody>
      </p:sp>
    </p:spTree>
    <p:extLst>
      <p:ext uri="{BB962C8B-B14F-4D97-AF65-F5344CB8AC3E}">
        <p14:creationId xmlns:p14="http://schemas.microsoft.com/office/powerpoint/2010/main" val="9887167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1" name="矩形 10"/>
          <p:cNvSpPr/>
          <p:nvPr/>
        </p:nvSpPr>
        <p:spPr>
          <a:xfrm>
            <a:off x="4362192" y="2842469"/>
            <a:ext cx="3877985" cy="836319"/>
          </a:xfrm>
          <a:prstGeom prst="rect">
            <a:avLst/>
          </a:prstGeom>
        </p:spPr>
        <p:txBody>
          <a:bodyPr wrap="none">
            <a:spAutoFit/>
          </a:bodyPr>
          <a:lstStyle/>
          <a:p>
            <a:pPr>
              <a:lnSpc>
                <a:spcPct val="175000"/>
              </a:lnSpc>
            </a:pPr>
            <a:r>
              <a:rPr lang="zh-CN" altLang="en-US" sz="3200" dirty="0">
                <a:solidFill>
                  <a:srgbClr val="38866A"/>
                </a:solidFill>
                <a:latin typeface="方正清刻本悦宋简体" panose="02000000000000000000" pitchFamily="2" charset="-122"/>
                <a:ea typeface="方正清刻本悦宋简体" panose="02000000000000000000" pitchFamily="2" charset="-122"/>
              </a:rPr>
              <a:t>荷兰科技创新的分析</a:t>
            </a:r>
            <a:endParaRPr lang="en-US" altLang="zh-CN" sz="1600" dirty="0">
              <a:solidFill>
                <a:srgbClr val="38866A"/>
              </a:solidFill>
              <a:latin typeface="方正清刻本悦宋简体" panose="02000000000000000000" pitchFamily="2" charset="-122"/>
              <a:ea typeface="方正清刻本悦宋简体" panose="02000000000000000000" pitchFamily="2" charset="-122"/>
            </a:endParaRPr>
          </a:p>
        </p:txBody>
      </p:sp>
      <p:sp>
        <p:nvSpPr>
          <p:cNvPr id="12" name="文本框 11"/>
          <p:cNvSpPr txBox="1"/>
          <p:nvPr/>
        </p:nvSpPr>
        <p:spPr>
          <a:xfrm>
            <a:off x="2794000" y="3653843"/>
            <a:ext cx="7651262" cy="400110"/>
          </a:xfrm>
          <a:prstGeom prst="rect">
            <a:avLst/>
          </a:prstGeom>
          <a:noFill/>
        </p:spPr>
        <p:txBody>
          <a:bodyPr wrap="square" rtlCol="0">
            <a:spAutoFit/>
          </a:bodyPr>
          <a:lstStyle>
            <a:defPPr>
              <a:defRPr lang="zh-CN"/>
            </a:defPPr>
            <a:lvl1pPr algn="ctr">
              <a:defRPr sz="6000" b="1">
                <a:blipFill dpi="0" rotWithShape="1">
                  <a:blip r:embed="rId3"/>
                  <a:srcRect/>
                  <a:stretch>
                    <a:fillRect/>
                  </a:stretch>
                </a:blipFill>
              </a:defRPr>
            </a:lvl1pPr>
          </a:lstStyle>
          <a:p>
            <a:r>
              <a:rPr lang="en-US" altLang="zh-CN" sz="2000" b="0" dirty="0">
                <a:solidFill>
                  <a:srgbClr val="38866A"/>
                </a:solidFill>
                <a:latin typeface="方正清刻本悦宋简体" panose="02000000000000000000" pitchFamily="2" charset="-122"/>
                <a:ea typeface="方正清刻本悦宋简体" panose="02000000000000000000" pitchFamily="2" charset="-122"/>
                <a:cs typeface="Arial" panose="020B0604020202020204" pitchFamily="34" charset="0"/>
              </a:rPr>
              <a:t>Analysis of technological innovation in the Netherlands</a:t>
            </a:r>
          </a:p>
        </p:txBody>
      </p:sp>
      <p:sp>
        <p:nvSpPr>
          <p:cNvPr id="14" name="矩形 13"/>
          <p:cNvSpPr/>
          <p:nvPr/>
        </p:nvSpPr>
        <p:spPr>
          <a:xfrm>
            <a:off x="4556156" y="1559257"/>
            <a:ext cx="3079690" cy="1636538"/>
          </a:xfrm>
          <a:prstGeom prst="rect">
            <a:avLst/>
          </a:prstGeom>
        </p:spPr>
        <p:txBody>
          <a:bodyPr wrap="none">
            <a:spAutoFit/>
          </a:bodyPr>
          <a:lstStyle/>
          <a:p>
            <a:pPr algn="ctr">
              <a:lnSpc>
                <a:spcPct val="175000"/>
              </a:lnSpc>
            </a:pPr>
            <a:r>
              <a:rPr lang="en-US" altLang="zh-CN" sz="6600" dirty="0">
                <a:solidFill>
                  <a:srgbClr val="38866A"/>
                </a:solidFill>
                <a:latin typeface="方正清刻本悦宋简体" panose="02000000000000000000" pitchFamily="2" charset="-122"/>
                <a:ea typeface="方正清刻本悦宋简体" panose="02000000000000000000" pitchFamily="2" charset="-122"/>
              </a:rPr>
              <a:t>PART 03</a:t>
            </a:r>
            <a:endParaRPr lang="zh-CN" altLang="en-US" sz="6600" dirty="0">
              <a:solidFill>
                <a:srgbClr val="38866A"/>
              </a:solidFill>
              <a:latin typeface="方正清刻本悦宋简体" panose="02000000000000000000" pitchFamily="2" charset="-122"/>
              <a:ea typeface="方正清刻本悦宋简体" panose="02000000000000000000" pitchFamily="2" charset="-122"/>
            </a:endParaRPr>
          </a:p>
        </p:txBody>
      </p:sp>
      <p:pic>
        <p:nvPicPr>
          <p:cNvPr id="5" name="图片 4" descr="中山大学logo"/>
          <p:cNvPicPr>
            <a:picLocks noChangeAspect="1"/>
          </p:cNvPicPr>
          <p:nvPr/>
        </p:nvPicPr>
        <p:blipFill>
          <a:blip r:embed="rId4"/>
          <a:stretch>
            <a:fillRect/>
          </a:stretch>
        </p:blipFill>
        <p:spPr>
          <a:xfrm>
            <a:off x="8437245" y="196850"/>
            <a:ext cx="953135" cy="953135"/>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9" name="椭圆 8"/>
          <p:cNvSpPr/>
          <p:nvPr/>
        </p:nvSpPr>
        <p:spPr>
          <a:xfrm>
            <a:off x="472793" y="299315"/>
            <a:ext cx="621956" cy="621958"/>
          </a:xfrm>
          <a:prstGeom prst="ellipse">
            <a:avLst/>
          </a:prstGeom>
          <a:solidFill>
            <a:srgbClr val="38866A"/>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00">
              <a:solidFill>
                <a:srgbClr val="013AAB"/>
              </a:solidFill>
              <a:effectLst>
                <a:outerShdw blurRad="50800" dist="38100" dir="2700000" algn="tl" rotWithShape="0">
                  <a:prstClr val="black">
                    <a:alpha val="40000"/>
                  </a:prstClr>
                </a:outerShdw>
              </a:effectLst>
              <a:latin typeface="方正清刻本悦宋简体" panose="02000000000000000000" pitchFamily="2" charset="-122"/>
              <a:ea typeface="方正清刻本悦宋简体" panose="02000000000000000000" pitchFamily="2" charset="-122"/>
            </a:endParaRPr>
          </a:p>
        </p:txBody>
      </p:sp>
      <p:sp>
        <p:nvSpPr>
          <p:cNvPr id="10" name="文本框 9"/>
          <p:cNvSpPr txBox="1"/>
          <p:nvPr/>
        </p:nvSpPr>
        <p:spPr>
          <a:xfrm>
            <a:off x="396336" y="256351"/>
            <a:ext cx="774870" cy="707886"/>
          </a:xfrm>
          <a:prstGeom prst="rect">
            <a:avLst/>
          </a:prstGeom>
          <a:noFill/>
        </p:spPr>
        <p:txBody>
          <a:bodyPr wrap="square" rtlCol="0">
            <a:spAutoFit/>
          </a:bodyPr>
          <a:lstStyle>
            <a:defPPr>
              <a:defRPr lang="zh-CN"/>
            </a:defPPr>
            <a:lvl1pPr algn="ctr">
              <a:defRPr sz="6000" b="1">
                <a:blipFill dpi="0" rotWithShape="1">
                  <a:blip r:embed="rId3"/>
                  <a:srcRect/>
                  <a:stretch>
                    <a:fillRect/>
                  </a:stretch>
                </a:blipFill>
              </a:defRPr>
            </a:lvl1pPr>
          </a:lstStyle>
          <a:p>
            <a:r>
              <a:rPr lang="en-US" altLang="zh-CN" sz="4000" b="0" dirty="0">
                <a:solidFill>
                  <a:srgbClr val="FEFEFE"/>
                </a:solidFill>
                <a:latin typeface="方正清刻本悦宋简体" panose="02000000000000000000" pitchFamily="2" charset="-122"/>
                <a:ea typeface="方正清刻本悦宋简体" panose="02000000000000000000" pitchFamily="2" charset="-122"/>
                <a:cs typeface="Arial" panose="020B0604020202020204" pitchFamily="34" charset="0"/>
              </a:rPr>
              <a:t>3</a:t>
            </a:r>
            <a:endParaRPr lang="zh-CN" altLang="en-US" sz="4000" b="0" dirty="0">
              <a:solidFill>
                <a:srgbClr val="FEFEFE"/>
              </a:solidFill>
              <a:latin typeface="方正清刻本悦宋简体" panose="02000000000000000000" pitchFamily="2" charset="-122"/>
              <a:ea typeface="方正清刻本悦宋简体" panose="02000000000000000000" pitchFamily="2" charset="-122"/>
              <a:cs typeface="Arial" panose="020B0604020202020204" pitchFamily="34" charset="0"/>
            </a:endParaRPr>
          </a:p>
        </p:txBody>
      </p:sp>
      <p:sp>
        <p:nvSpPr>
          <p:cNvPr id="7" name="矩形 6"/>
          <p:cNvSpPr/>
          <p:nvPr/>
        </p:nvSpPr>
        <p:spPr>
          <a:xfrm>
            <a:off x="1171206" y="67834"/>
            <a:ext cx="3794494" cy="653897"/>
          </a:xfrm>
          <a:prstGeom prst="rect">
            <a:avLst/>
          </a:prstGeom>
        </p:spPr>
        <p:txBody>
          <a:bodyPr wrap="square">
            <a:spAutoFit/>
          </a:bodyPr>
          <a:lstStyle/>
          <a:p>
            <a:pPr>
              <a:lnSpc>
                <a:spcPct val="175000"/>
              </a:lnSpc>
            </a:pPr>
            <a:r>
              <a:rPr lang="zh-CN" altLang="en-US" sz="2400" dirty="0">
                <a:solidFill>
                  <a:srgbClr val="38866A"/>
                </a:solidFill>
                <a:latin typeface="方正清刻本悦宋简体" panose="02000000000000000000" pitchFamily="2" charset="-122"/>
                <a:ea typeface="方正清刻本悦宋简体" panose="02000000000000000000" pitchFamily="2" charset="-122"/>
              </a:rPr>
              <a:t>荷兰科技创新的分析</a:t>
            </a:r>
          </a:p>
        </p:txBody>
      </p:sp>
      <p:sp>
        <p:nvSpPr>
          <p:cNvPr id="8" name="文本框 7"/>
          <p:cNvSpPr txBox="1"/>
          <p:nvPr/>
        </p:nvSpPr>
        <p:spPr>
          <a:xfrm>
            <a:off x="1113971" y="650164"/>
            <a:ext cx="5022106" cy="307777"/>
          </a:xfrm>
          <a:prstGeom prst="snip1Rect">
            <a:avLst>
              <a:gd name="adj" fmla="val 0"/>
            </a:avLst>
          </a:prstGeom>
          <a:noFill/>
          <a:ln w="28575">
            <a:noFill/>
          </a:ln>
        </p:spPr>
        <p:txBody>
          <a:bodyPr wrap="square" rtlCol="0">
            <a:spAutoFit/>
          </a:bodyPr>
          <a:lstStyle/>
          <a:p>
            <a:r>
              <a:rPr lang="en-US" altLang="zh-CN" sz="1400" dirty="0">
                <a:solidFill>
                  <a:srgbClr val="38866A"/>
                </a:solidFill>
                <a:latin typeface="方正清刻本悦宋简体" panose="02000000000000000000" pitchFamily="2" charset="-122"/>
                <a:ea typeface="方正清刻本悦宋简体" panose="02000000000000000000" pitchFamily="2" charset="-122"/>
                <a:cs typeface="Arial" panose="020B0604020202020204" pitchFamily="34" charset="0"/>
              </a:rPr>
              <a:t> </a:t>
            </a:r>
            <a:r>
              <a:rPr lang="en-US" altLang="zh-CN" sz="1400" b="0" dirty="0">
                <a:solidFill>
                  <a:srgbClr val="38866A"/>
                </a:solidFill>
                <a:latin typeface="方正清刻本悦宋简体" panose="02000000000000000000" pitchFamily="2" charset="-122"/>
                <a:ea typeface="方正清刻本悦宋简体" panose="02000000000000000000" pitchFamily="2" charset="-122"/>
                <a:cs typeface="Arial" panose="020B0604020202020204" pitchFamily="34" charset="0"/>
              </a:rPr>
              <a:t>Analysis of technological innovation in the Netherlands</a:t>
            </a:r>
          </a:p>
        </p:txBody>
      </p:sp>
      <p:sp>
        <p:nvSpPr>
          <p:cNvPr id="11" name="Oval 30"/>
          <p:cNvSpPr>
            <a:spLocks noChangeArrowheads="1"/>
          </p:cNvSpPr>
          <p:nvPr/>
        </p:nvSpPr>
        <p:spPr bwMode="auto">
          <a:xfrm>
            <a:off x="5697292" y="2786280"/>
            <a:ext cx="870444" cy="1017402"/>
          </a:xfrm>
          <a:custGeom>
            <a:avLst/>
            <a:gdLst>
              <a:gd name="T0" fmla="*/ 0 w 567366"/>
              <a:gd name="T1" fmla="*/ 0 h 728650"/>
              <a:gd name="T2" fmla="*/ 567366 w 567366"/>
              <a:gd name="T3" fmla="*/ 728650 h 728650"/>
            </a:gdLst>
            <a:ahLst/>
            <a:cxnLst/>
            <a:rect l="T0" t="T1" r="T2" b="T3"/>
            <a:pathLst>
              <a:path w="567366" h="728650">
                <a:moveTo>
                  <a:pt x="283683" y="0"/>
                </a:moveTo>
                <a:cubicBezTo>
                  <a:pt x="440357" y="0"/>
                  <a:pt x="567366" y="127009"/>
                  <a:pt x="567366" y="283683"/>
                </a:cubicBezTo>
                <a:cubicBezTo>
                  <a:pt x="567366" y="426665"/>
                  <a:pt x="461587" y="544940"/>
                  <a:pt x="323844" y="563318"/>
                </a:cubicBezTo>
                <a:lnTo>
                  <a:pt x="323844" y="728650"/>
                </a:lnTo>
                <a:lnTo>
                  <a:pt x="223071" y="560535"/>
                </a:lnTo>
                <a:cubicBezTo>
                  <a:pt x="95485" y="533072"/>
                  <a:pt x="0" y="419529"/>
                  <a:pt x="0" y="283683"/>
                </a:cubicBezTo>
                <a:cubicBezTo>
                  <a:pt x="0" y="127009"/>
                  <a:pt x="127009" y="0"/>
                  <a:pt x="283683" y="0"/>
                </a:cubicBezTo>
                <a:close/>
              </a:path>
            </a:pathLst>
          </a:custGeom>
          <a:solidFill>
            <a:srgbClr val="38866A"/>
          </a:solidFill>
          <a:ln>
            <a:noFill/>
          </a:ln>
        </p:spPr>
        <p:txBody>
          <a:bodyPr/>
          <a:lstStyle/>
          <a:p>
            <a:endParaRPr lang="zh-CN" altLang="zh-CN">
              <a:solidFill>
                <a:schemeClr val="tx1">
                  <a:lumMod val="75000"/>
                  <a:lumOff val="25000"/>
                </a:schemeClr>
              </a:solidFill>
              <a:latin typeface="Calibri" panose="020F0502020204030204" charset="0"/>
              <a:sym typeface="宋体" panose="02010600030101010101" pitchFamily="2" charset="-122"/>
            </a:endParaRPr>
          </a:p>
        </p:txBody>
      </p:sp>
      <p:sp>
        <p:nvSpPr>
          <p:cNvPr id="12" name="Freeform 37"/>
          <p:cNvSpPr>
            <a:spLocks noChangeArrowheads="1"/>
          </p:cNvSpPr>
          <p:nvPr/>
        </p:nvSpPr>
        <p:spPr bwMode="auto">
          <a:xfrm>
            <a:off x="5850899" y="2987986"/>
            <a:ext cx="351104" cy="345784"/>
          </a:xfrm>
          <a:custGeom>
            <a:avLst/>
            <a:gdLst>
              <a:gd name="T0" fmla="*/ 152 w 152"/>
              <a:gd name="T1" fmla="*/ 28 h 164"/>
              <a:gd name="T2" fmla="*/ 152 w 152"/>
              <a:gd name="T3" fmla="*/ 28 h 164"/>
              <a:gd name="T4" fmla="*/ 124 w 152"/>
              <a:gd name="T5" fmla="*/ 0 h 164"/>
              <a:gd name="T6" fmla="*/ 28 w 152"/>
              <a:gd name="T7" fmla="*/ 0 h 164"/>
              <a:gd name="T8" fmla="*/ 0 w 152"/>
              <a:gd name="T9" fmla="*/ 28 h 164"/>
              <a:gd name="T10" fmla="*/ 0 w 152"/>
              <a:gd name="T11" fmla="*/ 91 h 164"/>
              <a:gd name="T12" fmla="*/ 28 w 152"/>
              <a:gd name="T13" fmla="*/ 119 h 164"/>
              <a:gd name="T14" fmla="*/ 30 w 152"/>
              <a:gd name="T15" fmla="*/ 119 h 164"/>
              <a:gd name="T16" fmla="*/ 30 w 152"/>
              <a:gd name="T17" fmla="*/ 164 h 164"/>
              <a:gd name="T18" fmla="*/ 61 w 152"/>
              <a:gd name="T19" fmla="*/ 134 h 164"/>
              <a:gd name="T20" fmla="*/ 61 w 152"/>
              <a:gd name="T21" fmla="*/ 58 h 164"/>
              <a:gd name="T22" fmla="*/ 91 w 152"/>
              <a:gd name="T23" fmla="*/ 28 h 164"/>
              <a:gd name="T24" fmla="*/ 152 w 152"/>
              <a:gd name="T25" fmla="*/ 28 h 16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52"/>
              <a:gd name="T40" fmla="*/ 0 h 164"/>
              <a:gd name="T41" fmla="*/ 152 w 152"/>
              <a:gd name="T42" fmla="*/ 164 h 16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52" h="164">
                <a:moveTo>
                  <a:pt x="152" y="28"/>
                </a:moveTo>
                <a:cubicBezTo>
                  <a:pt x="152" y="28"/>
                  <a:pt x="152" y="28"/>
                  <a:pt x="152" y="28"/>
                </a:cubicBezTo>
                <a:cubicBezTo>
                  <a:pt x="152" y="12"/>
                  <a:pt x="140" y="0"/>
                  <a:pt x="124" y="0"/>
                </a:cubicBezTo>
                <a:cubicBezTo>
                  <a:pt x="28" y="0"/>
                  <a:pt x="28" y="0"/>
                  <a:pt x="28" y="0"/>
                </a:cubicBezTo>
                <a:cubicBezTo>
                  <a:pt x="12" y="0"/>
                  <a:pt x="0" y="12"/>
                  <a:pt x="0" y="28"/>
                </a:cubicBezTo>
                <a:cubicBezTo>
                  <a:pt x="0" y="91"/>
                  <a:pt x="0" y="91"/>
                  <a:pt x="0" y="91"/>
                </a:cubicBezTo>
                <a:cubicBezTo>
                  <a:pt x="0" y="106"/>
                  <a:pt x="12" y="119"/>
                  <a:pt x="28" y="119"/>
                </a:cubicBezTo>
                <a:cubicBezTo>
                  <a:pt x="30" y="119"/>
                  <a:pt x="30" y="119"/>
                  <a:pt x="30" y="119"/>
                </a:cubicBezTo>
                <a:cubicBezTo>
                  <a:pt x="30" y="164"/>
                  <a:pt x="30" y="164"/>
                  <a:pt x="30" y="164"/>
                </a:cubicBezTo>
                <a:cubicBezTo>
                  <a:pt x="61" y="134"/>
                  <a:pt x="61" y="134"/>
                  <a:pt x="61" y="134"/>
                </a:cubicBezTo>
                <a:cubicBezTo>
                  <a:pt x="61" y="58"/>
                  <a:pt x="61" y="58"/>
                  <a:pt x="61" y="58"/>
                </a:cubicBezTo>
                <a:cubicBezTo>
                  <a:pt x="61" y="41"/>
                  <a:pt x="74" y="28"/>
                  <a:pt x="91" y="28"/>
                </a:cubicBezTo>
                <a:lnTo>
                  <a:pt x="152" y="28"/>
                </a:lnTo>
                <a:close/>
              </a:path>
            </a:pathLst>
          </a:custGeom>
          <a:solidFill>
            <a:schemeClr val="bg1"/>
          </a:solidFill>
          <a:ln>
            <a:noFill/>
          </a:ln>
        </p:spPr>
        <p:txBody>
          <a:bodyPr/>
          <a:lstStyle/>
          <a:p>
            <a:endParaRPr lang="zh-CN" altLang="zh-CN">
              <a:solidFill>
                <a:schemeClr val="tx1">
                  <a:lumMod val="75000"/>
                  <a:lumOff val="25000"/>
                </a:schemeClr>
              </a:solidFill>
              <a:latin typeface="Calibri" panose="020F0502020204030204" charset="0"/>
              <a:sym typeface="宋体" panose="02010600030101010101" pitchFamily="2" charset="-122"/>
            </a:endParaRPr>
          </a:p>
        </p:txBody>
      </p:sp>
      <p:sp>
        <p:nvSpPr>
          <p:cNvPr id="13" name="Freeform 38"/>
          <p:cNvSpPr>
            <a:spLocks noEditPoints="1" noChangeArrowheads="1"/>
          </p:cNvSpPr>
          <p:nvPr/>
        </p:nvSpPr>
        <p:spPr bwMode="auto">
          <a:xfrm>
            <a:off x="6026451" y="3078866"/>
            <a:ext cx="387678" cy="383465"/>
          </a:xfrm>
          <a:custGeom>
            <a:avLst/>
            <a:gdLst>
              <a:gd name="T0" fmla="*/ 137 w 167"/>
              <a:gd name="T1" fmla="*/ 0 h 182"/>
              <a:gd name="T2" fmla="*/ 30 w 167"/>
              <a:gd name="T3" fmla="*/ 0 h 182"/>
              <a:gd name="T4" fmla="*/ 0 w 167"/>
              <a:gd name="T5" fmla="*/ 30 h 182"/>
              <a:gd name="T6" fmla="*/ 0 w 167"/>
              <a:gd name="T7" fmla="*/ 106 h 182"/>
              <a:gd name="T8" fmla="*/ 30 w 167"/>
              <a:gd name="T9" fmla="*/ 136 h 182"/>
              <a:gd name="T10" fmla="*/ 61 w 167"/>
              <a:gd name="T11" fmla="*/ 136 h 182"/>
              <a:gd name="T12" fmla="*/ 61 w 167"/>
              <a:gd name="T13" fmla="*/ 182 h 182"/>
              <a:gd name="T14" fmla="*/ 106 w 167"/>
              <a:gd name="T15" fmla="*/ 136 h 182"/>
              <a:gd name="T16" fmla="*/ 137 w 167"/>
              <a:gd name="T17" fmla="*/ 136 h 182"/>
              <a:gd name="T18" fmla="*/ 167 w 167"/>
              <a:gd name="T19" fmla="*/ 106 h 182"/>
              <a:gd name="T20" fmla="*/ 167 w 167"/>
              <a:gd name="T21" fmla="*/ 30 h 182"/>
              <a:gd name="T22" fmla="*/ 137 w 167"/>
              <a:gd name="T23" fmla="*/ 0 h 182"/>
              <a:gd name="T24" fmla="*/ 30 w 167"/>
              <a:gd name="T25" fmla="*/ 106 h 182"/>
              <a:gd name="T26" fmla="*/ 30 w 167"/>
              <a:gd name="T27" fmla="*/ 91 h 182"/>
              <a:gd name="T28" fmla="*/ 91 w 167"/>
              <a:gd name="T29" fmla="*/ 91 h 182"/>
              <a:gd name="T30" fmla="*/ 91 w 167"/>
              <a:gd name="T31" fmla="*/ 106 h 182"/>
              <a:gd name="T32" fmla="*/ 30 w 167"/>
              <a:gd name="T33" fmla="*/ 106 h 182"/>
              <a:gd name="T34" fmla="*/ 137 w 167"/>
              <a:gd name="T35" fmla="*/ 76 h 182"/>
              <a:gd name="T36" fmla="*/ 30 w 167"/>
              <a:gd name="T37" fmla="*/ 76 h 182"/>
              <a:gd name="T38" fmla="*/ 30 w 167"/>
              <a:gd name="T39" fmla="*/ 60 h 182"/>
              <a:gd name="T40" fmla="*/ 137 w 167"/>
              <a:gd name="T41" fmla="*/ 60 h 182"/>
              <a:gd name="T42" fmla="*/ 137 w 167"/>
              <a:gd name="T43" fmla="*/ 76 h 182"/>
              <a:gd name="T44" fmla="*/ 137 w 167"/>
              <a:gd name="T45" fmla="*/ 45 h 182"/>
              <a:gd name="T46" fmla="*/ 30 w 167"/>
              <a:gd name="T47" fmla="*/ 45 h 182"/>
              <a:gd name="T48" fmla="*/ 30 w 167"/>
              <a:gd name="T49" fmla="*/ 30 h 182"/>
              <a:gd name="T50" fmla="*/ 137 w 167"/>
              <a:gd name="T51" fmla="*/ 30 h 182"/>
              <a:gd name="T52" fmla="*/ 137 w 167"/>
              <a:gd name="T53" fmla="*/ 45 h 182"/>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167"/>
              <a:gd name="T82" fmla="*/ 0 h 182"/>
              <a:gd name="T83" fmla="*/ 167 w 167"/>
              <a:gd name="T84" fmla="*/ 182 h 182"/>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167" h="182">
                <a:moveTo>
                  <a:pt x="137" y="0"/>
                </a:moveTo>
                <a:cubicBezTo>
                  <a:pt x="30" y="0"/>
                  <a:pt x="30" y="0"/>
                  <a:pt x="30" y="0"/>
                </a:cubicBezTo>
                <a:cubicBezTo>
                  <a:pt x="14" y="0"/>
                  <a:pt x="0" y="13"/>
                  <a:pt x="0" y="30"/>
                </a:cubicBezTo>
                <a:cubicBezTo>
                  <a:pt x="0" y="106"/>
                  <a:pt x="0" y="106"/>
                  <a:pt x="0" y="106"/>
                </a:cubicBezTo>
                <a:cubicBezTo>
                  <a:pt x="0" y="123"/>
                  <a:pt x="14" y="136"/>
                  <a:pt x="30" y="136"/>
                </a:cubicBezTo>
                <a:cubicBezTo>
                  <a:pt x="61" y="136"/>
                  <a:pt x="61" y="136"/>
                  <a:pt x="61" y="136"/>
                </a:cubicBezTo>
                <a:cubicBezTo>
                  <a:pt x="61" y="182"/>
                  <a:pt x="61" y="182"/>
                  <a:pt x="61" y="182"/>
                </a:cubicBezTo>
                <a:cubicBezTo>
                  <a:pt x="106" y="136"/>
                  <a:pt x="106" y="136"/>
                  <a:pt x="106" y="136"/>
                </a:cubicBezTo>
                <a:cubicBezTo>
                  <a:pt x="137" y="136"/>
                  <a:pt x="137" y="136"/>
                  <a:pt x="137" y="136"/>
                </a:cubicBezTo>
                <a:cubicBezTo>
                  <a:pt x="154" y="136"/>
                  <a:pt x="167" y="123"/>
                  <a:pt x="167" y="106"/>
                </a:cubicBezTo>
                <a:cubicBezTo>
                  <a:pt x="167" y="30"/>
                  <a:pt x="167" y="30"/>
                  <a:pt x="167" y="30"/>
                </a:cubicBezTo>
                <a:cubicBezTo>
                  <a:pt x="167" y="13"/>
                  <a:pt x="154" y="0"/>
                  <a:pt x="137" y="0"/>
                </a:cubicBezTo>
                <a:close/>
                <a:moveTo>
                  <a:pt x="30" y="106"/>
                </a:moveTo>
                <a:cubicBezTo>
                  <a:pt x="30" y="91"/>
                  <a:pt x="30" y="91"/>
                  <a:pt x="30" y="91"/>
                </a:cubicBezTo>
                <a:cubicBezTo>
                  <a:pt x="91" y="91"/>
                  <a:pt x="91" y="91"/>
                  <a:pt x="91" y="91"/>
                </a:cubicBezTo>
                <a:cubicBezTo>
                  <a:pt x="91" y="106"/>
                  <a:pt x="91" y="106"/>
                  <a:pt x="91" y="106"/>
                </a:cubicBezTo>
                <a:lnTo>
                  <a:pt x="30" y="106"/>
                </a:lnTo>
                <a:close/>
                <a:moveTo>
                  <a:pt x="137" y="76"/>
                </a:moveTo>
                <a:cubicBezTo>
                  <a:pt x="30" y="76"/>
                  <a:pt x="30" y="76"/>
                  <a:pt x="30" y="76"/>
                </a:cubicBezTo>
                <a:cubicBezTo>
                  <a:pt x="30" y="60"/>
                  <a:pt x="30" y="60"/>
                  <a:pt x="30" y="60"/>
                </a:cubicBezTo>
                <a:cubicBezTo>
                  <a:pt x="137" y="60"/>
                  <a:pt x="137" y="60"/>
                  <a:pt x="137" y="60"/>
                </a:cubicBezTo>
                <a:lnTo>
                  <a:pt x="137" y="76"/>
                </a:lnTo>
                <a:close/>
                <a:moveTo>
                  <a:pt x="137" y="45"/>
                </a:moveTo>
                <a:cubicBezTo>
                  <a:pt x="30" y="45"/>
                  <a:pt x="30" y="45"/>
                  <a:pt x="30" y="45"/>
                </a:cubicBezTo>
                <a:cubicBezTo>
                  <a:pt x="30" y="30"/>
                  <a:pt x="30" y="30"/>
                  <a:pt x="30" y="30"/>
                </a:cubicBezTo>
                <a:cubicBezTo>
                  <a:pt x="137" y="30"/>
                  <a:pt x="137" y="30"/>
                  <a:pt x="137" y="30"/>
                </a:cubicBezTo>
                <a:lnTo>
                  <a:pt x="137" y="45"/>
                </a:lnTo>
                <a:close/>
              </a:path>
            </a:pathLst>
          </a:custGeom>
          <a:solidFill>
            <a:schemeClr val="bg1"/>
          </a:solidFill>
          <a:ln>
            <a:noFill/>
          </a:ln>
        </p:spPr>
        <p:txBody>
          <a:bodyPr/>
          <a:lstStyle/>
          <a:p>
            <a:endParaRPr lang="zh-CN" altLang="zh-CN">
              <a:solidFill>
                <a:schemeClr val="tx1">
                  <a:lumMod val="75000"/>
                  <a:lumOff val="25000"/>
                </a:schemeClr>
              </a:solidFill>
              <a:latin typeface="Calibri" panose="020F0502020204030204" charset="0"/>
              <a:sym typeface="宋体" panose="02010600030101010101" pitchFamily="2" charset="-122"/>
            </a:endParaRPr>
          </a:p>
        </p:txBody>
      </p:sp>
      <p:sp>
        <p:nvSpPr>
          <p:cNvPr id="14" name="Oval 28"/>
          <p:cNvSpPr>
            <a:spLocks noChangeArrowheads="1"/>
          </p:cNvSpPr>
          <p:nvPr/>
        </p:nvSpPr>
        <p:spPr bwMode="auto">
          <a:xfrm>
            <a:off x="3914952" y="4810002"/>
            <a:ext cx="1116705" cy="793530"/>
          </a:xfrm>
          <a:custGeom>
            <a:avLst/>
            <a:gdLst>
              <a:gd name="T0" fmla="*/ 0 w 728651"/>
              <a:gd name="T1" fmla="*/ 0 h 568004"/>
              <a:gd name="T2" fmla="*/ 728651 w 728651"/>
              <a:gd name="T3" fmla="*/ 568004 h 568004"/>
            </a:gdLst>
            <a:ahLst/>
            <a:cxnLst/>
            <a:rect l="T0" t="T1" r="T2" b="T3"/>
            <a:pathLst>
              <a:path w="728651" h="568004">
                <a:moveTo>
                  <a:pt x="283683" y="0"/>
                </a:moveTo>
                <a:cubicBezTo>
                  <a:pt x="426790" y="0"/>
                  <a:pt x="545147" y="106084"/>
                  <a:pt x="563354" y="244158"/>
                </a:cubicBezTo>
                <a:lnTo>
                  <a:pt x="728651" y="244158"/>
                </a:lnTo>
                <a:lnTo>
                  <a:pt x="560075" y="346167"/>
                </a:lnTo>
                <a:cubicBezTo>
                  <a:pt x="532174" y="473167"/>
                  <a:pt x="418991" y="568004"/>
                  <a:pt x="283683" y="568004"/>
                </a:cubicBezTo>
                <a:cubicBezTo>
                  <a:pt x="127009" y="568004"/>
                  <a:pt x="0" y="440852"/>
                  <a:pt x="0" y="284002"/>
                </a:cubicBezTo>
                <a:cubicBezTo>
                  <a:pt x="0" y="127152"/>
                  <a:pt x="127009" y="0"/>
                  <a:pt x="283683" y="0"/>
                </a:cubicBezTo>
                <a:close/>
              </a:path>
            </a:pathLst>
          </a:custGeom>
          <a:solidFill>
            <a:srgbClr val="38866A"/>
          </a:solidFill>
          <a:ln>
            <a:noFill/>
          </a:ln>
        </p:spPr>
        <p:txBody>
          <a:bodyPr/>
          <a:lstStyle/>
          <a:p>
            <a:endParaRPr lang="zh-CN" altLang="zh-CN">
              <a:solidFill>
                <a:schemeClr val="tx1">
                  <a:lumMod val="75000"/>
                  <a:lumOff val="25000"/>
                </a:schemeClr>
              </a:solidFill>
              <a:latin typeface="Calibri" panose="020F0502020204030204" charset="0"/>
              <a:sym typeface="宋体" panose="02010600030101010101" pitchFamily="2" charset="-122"/>
            </a:endParaRPr>
          </a:p>
        </p:txBody>
      </p:sp>
      <p:sp>
        <p:nvSpPr>
          <p:cNvPr id="15" name="Freeform 39"/>
          <p:cNvSpPr>
            <a:spLocks noEditPoints="1" noChangeArrowheads="1"/>
          </p:cNvSpPr>
          <p:nvPr/>
        </p:nvSpPr>
        <p:spPr bwMode="auto">
          <a:xfrm>
            <a:off x="4044178" y="4947429"/>
            <a:ext cx="611993" cy="554141"/>
          </a:xfrm>
          <a:custGeom>
            <a:avLst/>
            <a:gdLst>
              <a:gd name="T0" fmla="*/ 242 w 264"/>
              <a:gd name="T1" fmla="*/ 145 h 264"/>
              <a:gd name="T2" fmla="*/ 239 w 264"/>
              <a:gd name="T3" fmla="*/ 104 h 264"/>
              <a:gd name="T4" fmla="*/ 262 w 264"/>
              <a:gd name="T5" fmla="*/ 84 h 264"/>
              <a:gd name="T6" fmla="*/ 240 w 264"/>
              <a:gd name="T7" fmla="*/ 51 h 264"/>
              <a:gd name="T8" fmla="*/ 213 w 264"/>
              <a:gd name="T9" fmla="*/ 56 h 264"/>
              <a:gd name="T10" fmla="*/ 178 w 264"/>
              <a:gd name="T11" fmla="*/ 33 h 264"/>
              <a:gd name="T12" fmla="*/ 177 w 264"/>
              <a:gd name="T13" fmla="*/ 4 h 264"/>
              <a:gd name="T14" fmla="*/ 137 w 264"/>
              <a:gd name="T15" fmla="*/ 0 h 264"/>
              <a:gd name="T16" fmla="*/ 124 w 264"/>
              <a:gd name="T17" fmla="*/ 24 h 264"/>
              <a:gd name="T18" fmla="*/ 85 w 264"/>
              <a:gd name="T19" fmla="*/ 36 h 264"/>
              <a:gd name="T20" fmla="*/ 60 w 264"/>
              <a:gd name="T21" fmla="*/ 19 h 264"/>
              <a:gd name="T22" fmla="*/ 32 w 264"/>
              <a:gd name="T23" fmla="*/ 48 h 264"/>
              <a:gd name="T24" fmla="*/ 44 w 264"/>
              <a:gd name="T25" fmla="*/ 72 h 264"/>
              <a:gd name="T26" fmla="*/ 29 w 264"/>
              <a:gd name="T27" fmla="*/ 111 h 264"/>
              <a:gd name="T28" fmla="*/ 0 w 264"/>
              <a:gd name="T29" fmla="*/ 119 h 264"/>
              <a:gd name="T30" fmla="*/ 5 w 264"/>
              <a:gd name="T31" fmla="*/ 158 h 264"/>
              <a:gd name="T32" fmla="*/ 32 w 264"/>
              <a:gd name="T33" fmla="*/ 165 h 264"/>
              <a:gd name="T34" fmla="*/ 53 w 264"/>
              <a:gd name="T35" fmla="*/ 201 h 264"/>
              <a:gd name="T36" fmla="*/ 41 w 264"/>
              <a:gd name="T37" fmla="*/ 228 h 264"/>
              <a:gd name="T38" fmla="*/ 75 w 264"/>
              <a:gd name="T39" fmla="*/ 249 h 264"/>
              <a:gd name="T40" fmla="*/ 97 w 264"/>
              <a:gd name="T41" fmla="*/ 232 h 264"/>
              <a:gd name="T42" fmla="*/ 138 w 264"/>
              <a:gd name="T43" fmla="*/ 238 h 264"/>
              <a:gd name="T44" fmla="*/ 153 w 264"/>
              <a:gd name="T45" fmla="*/ 264 h 264"/>
              <a:gd name="T46" fmla="*/ 191 w 264"/>
              <a:gd name="T47" fmla="*/ 251 h 264"/>
              <a:gd name="T48" fmla="*/ 191 w 264"/>
              <a:gd name="T49" fmla="*/ 223 h 264"/>
              <a:gd name="T50" fmla="*/ 221 w 264"/>
              <a:gd name="T51" fmla="*/ 195 h 264"/>
              <a:gd name="T52" fmla="*/ 251 w 264"/>
              <a:gd name="T53" fmla="*/ 200 h 264"/>
              <a:gd name="T54" fmla="*/ 264 w 264"/>
              <a:gd name="T55" fmla="*/ 162 h 264"/>
              <a:gd name="T56" fmla="*/ 242 w 264"/>
              <a:gd name="T57" fmla="*/ 145 h 264"/>
              <a:gd name="T58" fmla="*/ 132 w 264"/>
              <a:gd name="T59" fmla="*/ 217 h 264"/>
              <a:gd name="T60" fmla="*/ 46 w 264"/>
              <a:gd name="T61" fmla="*/ 132 h 264"/>
              <a:gd name="T62" fmla="*/ 132 w 264"/>
              <a:gd name="T63" fmla="*/ 46 h 264"/>
              <a:gd name="T64" fmla="*/ 217 w 264"/>
              <a:gd name="T65" fmla="*/ 132 h 264"/>
              <a:gd name="T66" fmla="*/ 132 w 264"/>
              <a:gd name="T67" fmla="*/ 217 h 26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64"/>
              <a:gd name="T103" fmla="*/ 0 h 264"/>
              <a:gd name="T104" fmla="*/ 264 w 264"/>
              <a:gd name="T105" fmla="*/ 264 h 26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64" h="264">
                <a:moveTo>
                  <a:pt x="242" y="145"/>
                </a:moveTo>
                <a:cubicBezTo>
                  <a:pt x="239" y="104"/>
                  <a:pt x="239" y="104"/>
                  <a:pt x="239" y="104"/>
                </a:cubicBezTo>
                <a:cubicBezTo>
                  <a:pt x="262" y="84"/>
                  <a:pt x="262" y="84"/>
                  <a:pt x="262" y="84"/>
                </a:cubicBezTo>
                <a:cubicBezTo>
                  <a:pt x="240" y="51"/>
                  <a:pt x="240" y="51"/>
                  <a:pt x="240" y="51"/>
                </a:cubicBezTo>
                <a:cubicBezTo>
                  <a:pt x="213" y="56"/>
                  <a:pt x="213" y="56"/>
                  <a:pt x="213" y="56"/>
                </a:cubicBezTo>
                <a:cubicBezTo>
                  <a:pt x="178" y="33"/>
                  <a:pt x="178" y="33"/>
                  <a:pt x="178" y="33"/>
                </a:cubicBezTo>
                <a:cubicBezTo>
                  <a:pt x="177" y="4"/>
                  <a:pt x="177" y="4"/>
                  <a:pt x="177" y="4"/>
                </a:cubicBezTo>
                <a:cubicBezTo>
                  <a:pt x="137" y="0"/>
                  <a:pt x="137" y="0"/>
                  <a:pt x="137" y="0"/>
                </a:cubicBezTo>
                <a:cubicBezTo>
                  <a:pt x="124" y="24"/>
                  <a:pt x="124" y="24"/>
                  <a:pt x="124" y="24"/>
                </a:cubicBezTo>
                <a:cubicBezTo>
                  <a:pt x="85" y="36"/>
                  <a:pt x="85" y="36"/>
                  <a:pt x="85" y="36"/>
                </a:cubicBezTo>
                <a:cubicBezTo>
                  <a:pt x="60" y="19"/>
                  <a:pt x="60" y="19"/>
                  <a:pt x="60" y="19"/>
                </a:cubicBezTo>
                <a:cubicBezTo>
                  <a:pt x="32" y="48"/>
                  <a:pt x="32" y="48"/>
                  <a:pt x="32" y="48"/>
                </a:cubicBezTo>
                <a:cubicBezTo>
                  <a:pt x="44" y="72"/>
                  <a:pt x="44" y="72"/>
                  <a:pt x="44" y="72"/>
                </a:cubicBezTo>
                <a:cubicBezTo>
                  <a:pt x="29" y="111"/>
                  <a:pt x="29" y="111"/>
                  <a:pt x="29" y="111"/>
                </a:cubicBezTo>
                <a:cubicBezTo>
                  <a:pt x="0" y="119"/>
                  <a:pt x="0" y="119"/>
                  <a:pt x="0" y="119"/>
                </a:cubicBezTo>
                <a:cubicBezTo>
                  <a:pt x="5" y="158"/>
                  <a:pt x="5" y="158"/>
                  <a:pt x="5" y="158"/>
                </a:cubicBezTo>
                <a:cubicBezTo>
                  <a:pt x="32" y="165"/>
                  <a:pt x="32" y="165"/>
                  <a:pt x="32" y="165"/>
                </a:cubicBezTo>
                <a:cubicBezTo>
                  <a:pt x="53" y="201"/>
                  <a:pt x="53" y="201"/>
                  <a:pt x="53" y="201"/>
                </a:cubicBezTo>
                <a:cubicBezTo>
                  <a:pt x="41" y="228"/>
                  <a:pt x="41" y="228"/>
                  <a:pt x="41" y="228"/>
                </a:cubicBezTo>
                <a:cubicBezTo>
                  <a:pt x="75" y="249"/>
                  <a:pt x="75" y="249"/>
                  <a:pt x="75" y="249"/>
                </a:cubicBezTo>
                <a:cubicBezTo>
                  <a:pt x="97" y="232"/>
                  <a:pt x="97" y="232"/>
                  <a:pt x="97" y="232"/>
                </a:cubicBezTo>
                <a:cubicBezTo>
                  <a:pt x="138" y="238"/>
                  <a:pt x="138" y="238"/>
                  <a:pt x="138" y="238"/>
                </a:cubicBezTo>
                <a:cubicBezTo>
                  <a:pt x="153" y="264"/>
                  <a:pt x="153" y="264"/>
                  <a:pt x="153" y="264"/>
                </a:cubicBezTo>
                <a:cubicBezTo>
                  <a:pt x="191" y="251"/>
                  <a:pt x="191" y="251"/>
                  <a:pt x="191" y="251"/>
                </a:cubicBezTo>
                <a:cubicBezTo>
                  <a:pt x="191" y="223"/>
                  <a:pt x="191" y="223"/>
                  <a:pt x="191" y="223"/>
                </a:cubicBezTo>
                <a:cubicBezTo>
                  <a:pt x="221" y="195"/>
                  <a:pt x="221" y="195"/>
                  <a:pt x="221" y="195"/>
                </a:cubicBezTo>
                <a:cubicBezTo>
                  <a:pt x="251" y="200"/>
                  <a:pt x="251" y="200"/>
                  <a:pt x="251" y="200"/>
                </a:cubicBezTo>
                <a:cubicBezTo>
                  <a:pt x="264" y="162"/>
                  <a:pt x="264" y="162"/>
                  <a:pt x="264" y="162"/>
                </a:cubicBezTo>
                <a:lnTo>
                  <a:pt x="242" y="145"/>
                </a:lnTo>
                <a:close/>
                <a:moveTo>
                  <a:pt x="132" y="217"/>
                </a:moveTo>
                <a:cubicBezTo>
                  <a:pt x="85" y="217"/>
                  <a:pt x="46" y="179"/>
                  <a:pt x="46" y="132"/>
                </a:cubicBezTo>
                <a:cubicBezTo>
                  <a:pt x="46" y="85"/>
                  <a:pt x="85" y="46"/>
                  <a:pt x="132" y="46"/>
                </a:cubicBezTo>
                <a:cubicBezTo>
                  <a:pt x="179" y="46"/>
                  <a:pt x="217" y="85"/>
                  <a:pt x="217" y="132"/>
                </a:cubicBezTo>
                <a:cubicBezTo>
                  <a:pt x="217" y="179"/>
                  <a:pt x="179" y="217"/>
                  <a:pt x="132" y="217"/>
                </a:cubicBezTo>
                <a:close/>
              </a:path>
            </a:pathLst>
          </a:custGeom>
          <a:solidFill>
            <a:schemeClr val="bg1"/>
          </a:solidFill>
          <a:ln>
            <a:noFill/>
          </a:ln>
        </p:spPr>
        <p:txBody>
          <a:bodyPr/>
          <a:lstStyle/>
          <a:p>
            <a:endParaRPr lang="zh-CN" altLang="zh-CN">
              <a:solidFill>
                <a:schemeClr val="tx1">
                  <a:lumMod val="75000"/>
                  <a:lumOff val="25000"/>
                </a:schemeClr>
              </a:solidFill>
              <a:latin typeface="Calibri" panose="020F0502020204030204" charset="0"/>
              <a:sym typeface="宋体" panose="02010600030101010101" pitchFamily="2" charset="-122"/>
            </a:endParaRPr>
          </a:p>
        </p:txBody>
      </p:sp>
      <p:sp>
        <p:nvSpPr>
          <p:cNvPr id="16" name="Freeform 40"/>
          <p:cNvSpPr>
            <a:spLocks noEditPoints="1" noChangeArrowheads="1"/>
          </p:cNvSpPr>
          <p:nvPr/>
        </p:nvSpPr>
        <p:spPr bwMode="auto">
          <a:xfrm>
            <a:off x="4188032" y="5078207"/>
            <a:ext cx="324284" cy="294802"/>
          </a:xfrm>
          <a:custGeom>
            <a:avLst/>
            <a:gdLst>
              <a:gd name="T0" fmla="*/ 70 w 140"/>
              <a:gd name="T1" fmla="*/ 0 h 140"/>
              <a:gd name="T2" fmla="*/ 0 w 140"/>
              <a:gd name="T3" fmla="*/ 70 h 140"/>
              <a:gd name="T4" fmla="*/ 70 w 140"/>
              <a:gd name="T5" fmla="*/ 140 h 140"/>
              <a:gd name="T6" fmla="*/ 140 w 140"/>
              <a:gd name="T7" fmla="*/ 70 h 140"/>
              <a:gd name="T8" fmla="*/ 70 w 140"/>
              <a:gd name="T9" fmla="*/ 0 h 140"/>
              <a:gd name="T10" fmla="*/ 70 w 140"/>
              <a:gd name="T11" fmla="*/ 118 h 140"/>
              <a:gd name="T12" fmla="*/ 57 w 140"/>
              <a:gd name="T13" fmla="*/ 102 h 140"/>
              <a:gd name="T14" fmla="*/ 83 w 140"/>
              <a:gd name="T15" fmla="*/ 102 h 140"/>
              <a:gd name="T16" fmla="*/ 70 w 140"/>
              <a:gd name="T17" fmla="*/ 118 h 140"/>
              <a:gd name="T18" fmla="*/ 52 w 140"/>
              <a:gd name="T19" fmla="*/ 93 h 140"/>
              <a:gd name="T20" fmla="*/ 47 w 140"/>
              <a:gd name="T21" fmla="*/ 74 h 140"/>
              <a:gd name="T22" fmla="*/ 93 w 140"/>
              <a:gd name="T23" fmla="*/ 74 h 140"/>
              <a:gd name="T24" fmla="*/ 88 w 140"/>
              <a:gd name="T25" fmla="*/ 93 h 140"/>
              <a:gd name="T26" fmla="*/ 52 w 140"/>
              <a:gd name="T27" fmla="*/ 93 h 140"/>
              <a:gd name="T28" fmla="*/ 122 w 140"/>
              <a:gd name="T29" fmla="*/ 65 h 140"/>
              <a:gd name="T30" fmla="*/ 102 w 140"/>
              <a:gd name="T31" fmla="*/ 65 h 140"/>
              <a:gd name="T32" fmla="*/ 100 w 140"/>
              <a:gd name="T33" fmla="*/ 46 h 140"/>
              <a:gd name="T34" fmla="*/ 117 w 140"/>
              <a:gd name="T35" fmla="*/ 46 h 140"/>
              <a:gd name="T36" fmla="*/ 122 w 140"/>
              <a:gd name="T37" fmla="*/ 65 h 140"/>
              <a:gd name="T38" fmla="*/ 93 w 140"/>
              <a:gd name="T39" fmla="*/ 65 h 140"/>
              <a:gd name="T40" fmla="*/ 47 w 140"/>
              <a:gd name="T41" fmla="*/ 65 h 140"/>
              <a:gd name="T42" fmla="*/ 49 w 140"/>
              <a:gd name="T43" fmla="*/ 46 h 140"/>
              <a:gd name="T44" fmla="*/ 91 w 140"/>
              <a:gd name="T45" fmla="*/ 46 h 140"/>
              <a:gd name="T46" fmla="*/ 93 w 140"/>
              <a:gd name="T47" fmla="*/ 65 h 140"/>
              <a:gd name="T48" fmla="*/ 37 w 140"/>
              <a:gd name="T49" fmla="*/ 65 h 140"/>
              <a:gd name="T50" fmla="*/ 18 w 140"/>
              <a:gd name="T51" fmla="*/ 65 h 140"/>
              <a:gd name="T52" fmla="*/ 23 w 140"/>
              <a:gd name="T53" fmla="*/ 46 h 140"/>
              <a:gd name="T54" fmla="*/ 39 w 140"/>
              <a:gd name="T55" fmla="*/ 46 h 140"/>
              <a:gd name="T56" fmla="*/ 37 w 140"/>
              <a:gd name="T57" fmla="*/ 65 h 140"/>
              <a:gd name="T58" fmla="*/ 38 w 140"/>
              <a:gd name="T59" fmla="*/ 74 h 140"/>
              <a:gd name="T60" fmla="*/ 42 w 140"/>
              <a:gd name="T61" fmla="*/ 93 h 140"/>
              <a:gd name="T62" fmla="*/ 23 w 140"/>
              <a:gd name="T63" fmla="*/ 93 h 140"/>
              <a:gd name="T64" fmla="*/ 18 w 140"/>
              <a:gd name="T65" fmla="*/ 74 h 140"/>
              <a:gd name="T66" fmla="*/ 38 w 140"/>
              <a:gd name="T67" fmla="*/ 74 h 140"/>
              <a:gd name="T68" fmla="*/ 102 w 140"/>
              <a:gd name="T69" fmla="*/ 74 h 140"/>
              <a:gd name="T70" fmla="*/ 122 w 140"/>
              <a:gd name="T71" fmla="*/ 74 h 140"/>
              <a:gd name="T72" fmla="*/ 117 w 140"/>
              <a:gd name="T73" fmla="*/ 93 h 140"/>
              <a:gd name="T74" fmla="*/ 98 w 140"/>
              <a:gd name="T75" fmla="*/ 93 h 140"/>
              <a:gd name="T76" fmla="*/ 102 w 140"/>
              <a:gd name="T77" fmla="*/ 74 h 140"/>
              <a:gd name="T78" fmla="*/ 111 w 140"/>
              <a:gd name="T79" fmla="*/ 37 h 140"/>
              <a:gd name="T80" fmla="*/ 98 w 140"/>
              <a:gd name="T81" fmla="*/ 37 h 140"/>
              <a:gd name="T82" fmla="*/ 90 w 140"/>
              <a:gd name="T83" fmla="*/ 21 h 140"/>
              <a:gd name="T84" fmla="*/ 111 w 140"/>
              <a:gd name="T85" fmla="*/ 37 h 140"/>
              <a:gd name="T86" fmla="*/ 75 w 140"/>
              <a:gd name="T87" fmla="*/ 18 h 140"/>
              <a:gd name="T88" fmla="*/ 88 w 140"/>
              <a:gd name="T89" fmla="*/ 37 h 140"/>
              <a:gd name="T90" fmla="*/ 52 w 140"/>
              <a:gd name="T91" fmla="*/ 37 h 140"/>
              <a:gd name="T92" fmla="*/ 64 w 140"/>
              <a:gd name="T93" fmla="*/ 18 h 140"/>
              <a:gd name="T94" fmla="*/ 70 w 140"/>
              <a:gd name="T95" fmla="*/ 17 h 140"/>
              <a:gd name="T96" fmla="*/ 75 w 140"/>
              <a:gd name="T97" fmla="*/ 18 h 140"/>
              <a:gd name="T98" fmla="*/ 50 w 140"/>
              <a:gd name="T99" fmla="*/ 21 h 140"/>
              <a:gd name="T100" fmla="*/ 42 w 140"/>
              <a:gd name="T101" fmla="*/ 37 h 140"/>
              <a:gd name="T102" fmla="*/ 29 w 140"/>
              <a:gd name="T103" fmla="*/ 37 h 140"/>
              <a:gd name="T104" fmla="*/ 50 w 140"/>
              <a:gd name="T105" fmla="*/ 21 h 140"/>
              <a:gd name="T106" fmla="*/ 29 w 140"/>
              <a:gd name="T107" fmla="*/ 102 h 140"/>
              <a:gd name="T108" fmla="*/ 46 w 140"/>
              <a:gd name="T109" fmla="*/ 102 h 140"/>
              <a:gd name="T110" fmla="*/ 60 w 140"/>
              <a:gd name="T111" fmla="*/ 121 h 140"/>
              <a:gd name="T112" fmla="*/ 29 w 140"/>
              <a:gd name="T113" fmla="*/ 102 h 140"/>
              <a:gd name="T114" fmla="*/ 80 w 140"/>
              <a:gd name="T115" fmla="*/ 121 h 140"/>
              <a:gd name="T116" fmla="*/ 94 w 140"/>
              <a:gd name="T117" fmla="*/ 102 h 140"/>
              <a:gd name="T118" fmla="*/ 111 w 140"/>
              <a:gd name="T119" fmla="*/ 102 h 140"/>
              <a:gd name="T120" fmla="*/ 80 w 140"/>
              <a:gd name="T121" fmla="*/ 121 h 140"/>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40"/>
              <a:gd name="T184" fmla="*/ 0 h 140"/>
              <a:gd name="T185" fmla="*/ 140 w 140"/>
              <a:gd name="T186" fmla="*/ 140 h 140"/>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40" h="140">
                <a:moveTo>
                  <a:pt x="70" y="0"/>
                </a:moveTo>
                <a:cubicBezTo>
                  <a:pt x="31" y="0"/>
                  <a:pt x="0" y="31"/>
                  <a:pt x="0" y="70"/>
                </a:cubicBezTo>
                <a:cubicBezTo>
                  <a:pt x="0" y="108"/>
                  <a:pt x="31" y="140"/>
                  <a:pt x="70" y="140"/>
                </a:cubicBezTo>
                <a:cubicBezTo>
                  <a:pt x="108" y="140"/>
                  <a:pt x="140" y="108"/>
                  <a:pt x="140" y="70"/>
                </a:cubicBezTo>
                <a:cubicBezTo>
                  <a:pt x="140" y="31"/>
                  <a:pt x="108" y="0"/>
                  <a:pt x="70" y="0"/>
                </a:cubicBezTo>
                <a:close/>
                <a:moveTo>
                  <a:pt x="70" y="118"/>
                </a:moveTo>
                <a:cubicBezTo>
                  <a:pt x="65" y="114"/>
                  <a:pt x="60" y="108"/>
                  <a:pt x="57" y="102"/>
                </a:cubicBezTo>
                <a:cubicBezTo>
                  <a:pt x="83" y="102"/>
                  <a:pt x="83" y="102"/>
                  <a:pt x="83" y="102"/>
                </a:cubicBezTo>
                <a:cubicBezTo>
                  <a:pt x="79" y="108"/>
                  <a:pt x="75" y="114"/>
                  <a:pt x="70" y="118"/>
                </a:cubicBezTo>
                <a:close/>
                <a:moveTo>
                  <a:pt x="52" y="93"/>
                </a:moveTo>
                <a:cubicBezTo>
                  <a:pt x="50" y="87"/>
                  <a:pt x="48" y="81"/>
                  <a:pt x="47" y="74"/>
                </a:cubicBezTo>
                <a:cubicBezTo>
                  <a:pt x="93" y="74"/>
                  <a:pt x="93" y="74"/>
                  <a:pt x="93" y="74"/>
                </a:cubicBezTo>
                <a:cubicBezTo>
                  <a:pt x="92" y="81"/>
                  <a:pt x="90" y="87"/>
                  <a:pt x="88" y="93"/>
                </a:cubicBezTo>
                <a:lnTo>
                  <a:pt x="52" y="93"/>
                </a:lnTo>
                <a:close/>
                <a:moveTo>
                  <a:pt x="122" y="65"/>
                </a:moveTo>
                <a:cubicBezTo>
                  <a:pt x="102" y="65"/>
                  <a:pt x="102" y="65"/>
                  <a:pt x="102" y="65"/>
                </a:cubicBezTo>
                <a:cubicBezTo>
                  <a:pt x="102" y="59"/>
                  <a:pt x="102" y="52"/>
                  <a:pt x="100" y="46"/>
                </a:cubicBezTo>
                <a:cubicBezTo>
                  <a:pt x="117" y="46"/>
                  <a:pt x="117" y="46"/>
                  <a:pt x="117" y="46"/>
                </a:cubicBezTo>
                <a:cubicBezTo>
                  <a:pt x="120" y="52"/>
                  <a:pt x="121" y="59"/>
                  <a:pt x="122" y="65"/>
                </a:cubicBezTo>
                <a:close/>
                <a:moveTo>
                  <a:pt x="93" y="65"/>
                </a:moveTo>
                <a:cubicBezTo>
                  <a:pt x="47" y="65"/>
                  <a:pt x="47" y="65"/>
                  <a:pt x="47" y="65"/>
                </a:cubicBezTo>
                <a:cubicBezTo>
                  <a:pt x="47" y="59"/>
                  <a:pt x="47" y="52"/>
                  <a:pt x="49" y="46"/>
                </a:cubicBezTo>
                <a:cubicBezTo>
                  <a:pt x="91" y="46"/>
                  <a:pt x="91" y="46"/>
                  <a:pt x="91" y="46"/>
                </a:cubicBezTo>
                <a:cubicBezTo>
                  <a:pt x="92" y="52"/>
                  <a:pt x="93" y="59"/>
                  <a:pt x="93" y="65"/>
                </a:cubicBezTo>
                <a:close/>
                <a:moveTo>
                  <a:pt x="37" y="65"/>
                </a:moveTo>
                <a:cubicBezTo>
                  <a:pt x="18" y="65"/>
                  <a:pt x="18" y="65"/>
                  <a:pt x="18" y="65"/>
                </a:cubicBezTo>
                <a:cubicBezTo>
                  <a:pt x="18" y="59"/>
                  <a:pt x="20" y="52"/>
                  <a:pt x="23" y="46"/>
                </a:cubicBezTo>
                <a:cubicBezTo>
                  <a:pt x="39" y="46"/>
                  <a:pt x="39" y="46"/>
                  <a:pt x="39" y="46"/>
                </a:cubicBezTo>
                <a:cubicBezTo>
                  <a:pt x="38" y="52"/>
                  <a:pt x="37" y="59"/>
                  <a:pt x="37" y="65"/>
                </a:cubicBezTo>
                <a:close/>
                <a:moveTo>
                  <a:pt x="38" y="74"/>
                </a:moveTo>
                <a:cubicBezTo>
                  <a:pt x="38" y="81"/>
                  <a:pt x="40" y="87"/>
                  <a:pt x="42" y="93"/>
                </a:cubicBezTo>
                <a:cubicBezTo>
                  <a:pt x="23" y="93"/>
                  <a:pt x="23" y="93"/>
                  <a:pt x="23" y="93"/>
                </a:cubicBezTo>
                <a:cubicBezTo>
                  <a:pt x="20" y="87"/>
                  <a:pt x="18" y="81"/>
                  <a:pt x="18" y="74"/>
                </a:cubicBezTo>
                <a:lnTo>
                  <a:pt x="38" y="74"/>
                </a:lnTo>
                <a:close/>
                <a:moveTo>
                  <a:pt x="102" y="74"/>
                </a:moveTo>
                <a:cubicBezTo>
                  <a:pt x="122" y="74"/>
                  <a:pt x="122" y="74"/>
                  <a:pt x="122" y="74"/>
                </a:cubicBezTo>
                <a:cubicBezTo>
                  <a:pt x="121" y="81"/>
                  <a:pt x="120" y="87"/>
                  <a:pt x="117" y="93"/>
                </a:cubicBezTo>
                <a:cubicBezTo>
                  <a:pt x="98" y="93"/>
                  <a:pt x="98" y="93"/>
                  <a:pt x="98" y="93"/>
                </a:cubicBezTo>
                <a:cubicBezTo>
                  <a:pt x="100" y="87"/>
                  <a:pt x="101" y="81"/>
                  <a:pt x="102" y="74"/>
                </a:cubicBezTo>
                <a:close/>
                <a:moveTo>
                  <a:pt x="111" y="37"/>
                </a:moveTo>
                <a:cubicBezTo>
                  <a:pt x="98" y="37"/>
                  <a:pt x="98" y="37"/>
                  <a:pt x="98" y="37"/>
                </a:cubicBezTo>
                <a:cubicBezTo>
                  <a:pt x="96" y="31"/>
                  <a:pt x="93" y="26"/>
                  <a:pt x="90" y="21"/>
                </a:cubicBezTo>
                <a:cubicBezTo>
                  <a:pt x="98" y="25"/>
                  <a:pt x="105" y="30"/>
                  <a:pt x="111" y="37"/>
                </a:cubicBezTo>
                <a:close/>
                <a:moveTo>
                  <a:pt x="75" y="18"/>
                </a:moveTo>
                <a:cubicBezTo>
                  <a:pt x="80" y="23"/>
                  <a:pt x="85" y="30"/>
                  <a:pt x="88" y="37"/>
                </a:cubicBezTo>
                <a:cubicBezTo>
                  <a:pt x="52" y="37"/>
                  <a:pt x="52" y="37"/>
                  <a:pt x="52" y="37"/>
                </a:cubicBezTo>
                <a:cubicBezTo>
                  <a:pt x="55" y="30"/>
                  <a:pt x="59" y="23"/>
                  <a:pt x="64" y="18"/>
                </a:cubicBezTo>
                <a:cubicBezTo>
                  <a:pt x="66" y="17"/>
                  <a:pt x="68" y="17"/>
                  <a:pt x="70" y="17"/>
                </a:cubicBezTo>
                <a:cubicBezTo>
                  <a:pt x="72" y="17"/>
                  <a:pt x="74" y="17"/>
                  <a:pt x="75" y="18"/>
                </a:cubicBezTo>
                <a:close/>
                <a:moveTo>
                  <a:pt x="50" y="21"/>
                </a:moveTo>
                <a:cubicBezTo>
                  <a:pt x="47" y="26"/>
                  <a:pt x="44" y="31"/>
                  <a:pt x="42" y="37"/>
                </a:cubicBezTo>
                <a:cubicBezTo>
                  <a:pt x="29" y="37"/>
                  <a:pt x="29" y="37"/>
                  <a:pt x="29" y="37"/>
                </a:cubicBezTo>
                <a:cubicBezTo>
                  <a:pt x="34" y="30"/>
                  <a:pt x="42" y="25"/>
                  <a:pt x="50" y="21"/>
                </a:cubicBezTo>
                <a:close/>
                <a:moveTo>
                  <a:pt x="29" y="102"/>
                </a:moveTo>
                <a:cubicBezTo>
                  <a:pt x="46" y="102"/>
                  <a:pt x="46" y="102"/>
                  <a:pt x="46" y="102"/>
                </a:cubicBezTo>
                <a:cubicBezTo>
                  <a:pt x="50" y="110"/>
                  <a:pt x="54" y="116"/>
                  <a:pt x="60" y="121"/>
                </a:cubicBezTo>
                <a:cubicBezTo>
                  <a:pt x="47" y="119"/>
                  <a:pt x="36" y="112"/>
                  <a:pt x="29" y="102"/>
                </a:cubicBezTo>
                <a:close/>
                <a:moveTo>
                  <a:pt x="80" y="121"/>
                </a:moveTo>
                <a:cubicBezTo>
                  <a:pt x="85" y="116"/>
                  <a:pt x="90" y="110"/>
                  <a:pt x="94" y="102"/>
                </a:cubicBezTo>
                <a:cubicBezTo>
                  <a:pt x="111" y="102"/>
                  <a:pt x="111" y="102"/>
                  <a:pt x="111" y="102"/>
                </a:cubicBezTo>
                <a:cubicBezTo>
                  <a:pt x="103" y="112"/>
                  <a:pt x="92" y="119"/>
                  <a:pt x="80" y="121"/>
                </a:cubicBezTo>
                <a:close/>
              </a:path>
            </a:pathLst>
          </a:custGeom>
          <a:solidFill>
            <a:srgbClr val="ECF0F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chemeClr val="tx1">
                  <a:lumMod val="75000"/>
                  <a:lumOff val="25000"/>
                </a:schemeClr>
              </a:solidFill>
              <a:latin typeface="Calibri" panose="020F0502020204030204" charset="0"/>
              <a:sym typeface="宋体" panose="02010600030101010101" pitchFamily="2" charset="-122"/>
            </a:endParaRPr>
          </a:p>
        </p:txBody>
      </p:sp>
      <p:sp>
        <p:nvSpPr>
          <p:cNvPr id="17" name="Freeform 35"/>
          <p:cNvSpPr>
            <a:spLocks noChangeArrowheads="1"/>
          </p:cNvSpPr>
          <p:nvPr/>
        </p:nvSpPr>
        <p:spPr bwMode="auto">
          <a:xfrm>
            <a:off x="7021244" y="3391401"/>
            <a:ext cx="833871" cy="793530"/>
          </a:xfrm>
          <a:custGeom>
            <a:avLst/>
            <a:gdLst>
              <a:gd name="T0" fmla="*/ 0 w 543564"/>
              <a:gd name="T1" fmla="*/ 0 h 568558"/>
              <a:gd name="T2" fmla="*/ 543564 w 543564"/>
              <a:gd name="T3" fmla="*/ 568558 h 568558"/>
            </a:gdLst>
            <a:ahLst/>
            <a:cxnLst/>
            <a:rect l="T0" t="T1" r="T2" b="T3"/>
            <a:pathLst>
              <a:path w="543564" h="568558">
                <a:moveTo>
                  <a:pt x="342650" y="0"/>
                </a:moveTo>
                <a:cubicBezTo>
                  <a:pt x="415265" y="0"/>
                  <a:pt x="487880" y="27494"/>
                  <a:pt x="543564" y="82481"/>
                </a:cubicBezTo>
                <a:cubicBezTo>
                  <a:pt x="653426" y="193963"/>
                  <a:pt x="653426" y="373238"/>
                  <a:pt x="543564" y="484721"/>
                </a:cubicBezTo>
                <a:cubicBezTo>
                  <a:pt x="446656" y="580417"/>
                  <a:pt x="298471" y="592842"/>
                  <a:pt x="188359" y="521823"/>
                </a:cubicBezTo>
                <a:lnTo>
                  <a:pt x="0" y="568558"/>
                </a:lnTo>
                <a:lnTo>
                  <a:pt x="116507" y="453422"/>
                </a:lnTo>
                <a:cubicBezTo>
                  <a:pt x="32707" y="342529"/>
                  <a:pt x="41441" y="184255"/>
                  <a:pt x="141737" y="82481"/>
                </a:cubicBezTo>
                <a:cubicBezTo>
                  <a:pt x="197421" y="27494"/>
                  <a:pt x="270035" y="0"/>
                  <a:pt x="342650" y="0"/>
                </a:cubicBezTo>
                <a:close/>
              </a:path>
            </a:pathLst>
          </a:custGeom>
          <a:solidFill>
            <a:srgbClr val="4BB38E"/>
          </a:solidFill>
          <a:ln>
            <a:noFill/>
          </a:ln>
        </p:spPr>
        <p:txBody>
          <a:bodyPr/>
          <a:lstStyle/>
          <a:p>
            <a:endParaRPr lang="zh-CN" altLang="zh-CN">
              <a:solidFill>
                <a:schemeClr val="tx1">
                  <a:lumMod val="75000"/>
                  <a:lumOff val="25000"/>
                </a:schemeClr>
              </a:solidFill>
              <a:latin typeface="Calibri" panose="020F0502020204030204" charset="0"/>
              <a:sym typeface="宋体" panose="02010600030101010101" pitchFamily="2" charset="-122"/>
            </a:endParaRPr>
          </a:p>
        </p:txBody>
      </p:sp>
      <p:sp>
        <p:nvSpPr>
          <p:cNvPr id="18" name="Freeform 41"/>
          <p:cNvSpPr>
            <a:spLocks noChangeArrowheads="1"/>
          </p:cNvSpPr>
          <p:nvPr/>
        </p:nvSpPr>
        <p:spPr bwMode="auto">
          <a:xfrm>
            <a:off x="7423552" y="3761568"/>
            <a:ext cx="260889" cy="132994"/>
          </a:xfrm>
          <a:custGeom>
            <a:avLst/>
            <a:gdLst>
              <a:gd name="T0" fmla="*/ 62 w 113"/>
              <a:gd name="T1" fmla="*/ 46 h 63"/>
              <a:gd name="T2" fmla="*/ 19 w 113"/>
              <a:gd name="T3" fmla="*/ 62 h 63"/>
              <a:gd name="T4" fmla="*/ 19 w 113"/>
              <a:gd name="T5" fmla="*/ 62 h 63"/>
              <a:gd name="T6" fmla="*/ 18 w 113"/>
              <a:gd name="T7" fmla="*/ 62 h 63"/>
              <a:gd name="T8" fmla="*/ 15 w 113"/>
              <a:gd name="T9" fmla="*/ 62 h 63"/>
              <a:gd name="T10" fmla="*/ 9 w 113"/>
              <a:gd name="T11" fmla="*/ 58 h 63"/>
              <a:gd name="T12" fmla="*/ 9 w 113"/>
              <a:gd name="T13" fmla="*/ 58 h 63"/>
              <a:gd name="T14" fmla="*/ 9 w 113"/>
              <a:gd name="T15" fmla="*/ 58 h 63"/>
              <a:gd name="T16" fmla="*/ 9 w 113"/>
              <a:gd name="T17" fmla="*/ 58 h 63"/>
              <a:gd name="T18" fmla="*/ 1 w 113"/>
              <a:gd name="T19" fmla="*/ 40 h 63"/>
              <a:gd name="T20" fmla="*/ 1 w 113"/>
              <a:gd name="T21" fmla="*/ 40 h 63"/>
              <a:gd name="T22" fmla="*/ 1 w 113"/>
              <a:gd name="T23" fmla="*/ 40 h 63"/>
              <a:gd name="T24" fmla="*/ 0 w 113"/>
              <a:gd name="T25" fmla="*/ 37 h 63"/>
              <a:gd name="T26" fmla="*/ 4 w 113"/>
              <a:gd name="T27" fmla="*/ 31 h 63"/>
              <a:gd name="T28" fmla="*/ 4 w 113"/>
              <a:gd name="T29" fmla="*/ 31 h 63"/>
              <a:gd name="T30" fmla="*/ 4 w 113"/>
              <a:gd name="T31" fmla="*/ 31 h 63"/>
              <a:gd name="T32" fmla="*/ 4 w 113"/>
              <a:gd name="T33" fmla="*/ 31 h 63"/>
              <a:gd name="T34" fmla="*/ 48 w 113"/>
              <a:gd name="T35" fmla="*/ 15 h 63"/>
              <a:gd name="T36" fmla="*/ 43 w 113"/>
              <a:gd name="T37" fmla="*/ 5 h 63"/>
              <a:gd name="T38" fmla="*/ 45 w 113"/>
              <a:gd name="T39" fmla="*/ 1 h 63"/>
              <a:gd name="T40" fmla="*/ 47 w 113"/>
              <a:gd name="T41" fmla="*/ 0 h 63"/>
              <a:gd name="T42" fmla="*/ 78 w 113"/>
              <a:gd name="T43" fmla="*/ 4 h 63"/>
              <a:gd name="T44" fmla="*/ 110 w 113"/>
              <a:gd name="T45" fmla="*/ 7 h 63"/>
              <a:gd name="T46" fmla="*/ 113 w 113"/>
              <a:gd name="T47" fmla="*/ 10 h 63"/>
              <a:gd name="T48" fmla="*/ 112 w 113"/>
              <a:gd name="T49" fmla="*/ 12 h 63"/>
              <a:gd name="T50" fmla="*/ 112 w 113"/>
              <a:gd name="T51" fmla="*/ 12 h 63"/>
              <a:gd name="T52" fmla="*/ 92 w 113"/>
              <a:gd name="T53" fmla="*/ 35 h 63"/>
              <a:gd name="T54" fmla="*/ 73 w 113"/>
              <a:gd name="T55" fmla="*/ 57 h 63"/>
              <a:gd name="T56" fmla="*/ 68 w 113"/>
              <a:gd name="T57" fmla="*/ 57 h 63"/>
              <a:gd name="T58" fmla="*/ 67 w 113"/>
              <a:gd name="T59" fmla="*/ 56 h 63"/>
              <a:gd name="T60" fmla="*/ 67 w 113"/>
              <a:gd name="T61" fmla="*/ 56 h 63"/>
              <a:gd name="T62" fmla="*/ 62 w 113"/>
              <a:gd name="T63" fmla="*/ 46 h 63"/>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13"/>
              <a:gd name="T97" fmla="*/ 0 h 63"/>
              <a:gd name="T98" fmla="*/ 113 w 113"/>
              <a:gd name="T99" fmla="*/ 63 h 63"/>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13" h="63">
                <a:moveTo>
                  <a:pt x="62" y="46"/>
                </a:moveTo>
                <a:cubicBezTo>
                  <a:pt x="19" y="62"/>
                  <a:pt x="19" y="62"/>
                  <a:pt x="19" y="62"/>
                </a:cubicBezTo>
                <a:cubicBezTo>
                  <a:pt x="19" y="62"/>
                  <a:pt x="19" y="62"/>
                  <a:pt x="19" y="62"/>
                </a:cubicBezTo>
                <a:cubicBezTo>
                  <a:pt x="19" y="62"/>
                  <a:pt x="18" y="62"/>
                  <a:pt x="18" y="62"/>
                </a:cubicBezTo>
                <a:cubicBezTo>
                  <a:pt x="17" y="63"/>
                  <a:pt x="16" y="63"/>
                  <a:pt x="15" y="62"/>
                </a:cubicBezTo>
                <a:cubicBezTo>
                  <a:pt x="12" y="62"/>
                  <a:pt x="10" y="60"/>
                  <a:pt x="9" y="58"/>
                </a:cubicBezTo>
                <a:cubicBezTo>
                  <a:pt x="9" y="58"/>
                  <a:pt x="9" y="58"/>
                  <a:pt x="9" y="58"/>
                </a:cubicBezTo>
                <a:cubicBezTo>
                  <a:pt x="9" y="58"/>
                  <a:pt x="9" y="58"/>
                  <a:pt x="9" y="58"/>
                </a:cubicBezTo>
                <a:cubicBezTo>
                  <a:pt x="9" y="58"/>
                  <a:pt x="9" y="58"/>
                  <a:pt x="9" y="58"/>
                </a:cubicBezTo>
                <a:cubicBezTo>
                  <a:pt x="1" y="40"/>
                  <a:pt x="1" y="40"/>
                  <a:pt x="1" y="40"/>
                </a:cubicBezTo>
                <a:cubicBezTo>
                  <a:pt x="1" y="40"/>
                  <a:pt x="1" y="40"/>
                  <a:pt x="1" y="40"/>
                </a:cubicBezTo>
                <a:cubicBezTo>
                  <a:pt x="1" y="40"/>
                  <a:pt x="1" y="40"/>
                  <a:pt x="1" y="40"/>
                </a:cubicBezTo>
                <a:cubicBezTo>
                  <a:pt x="0" y="39"/>
                  <a:pt x="0" y="38"/>
                  <a:pt x="0" y="37"/>
                </a:cubicBezTo>
                <a:cubicBezTo>
                  <a:pt x="0" y="34"/>
                  <a:pt x="2" y="32"/>
                  <a:pt x="4" y="31"/>
                </a:cubicBezTo>
                <a:cubicBezTo>
                  <a:pt x="4" y="31"/>
                  <a:pt x="4" y="31"/>
                  <a:pt x="4" y="31"/>
                </a:cubicBezTo>
                <a:cubicBezTo>
                  <a:pt x="4" y="31"/>
                  <a:pt x="4" y="31"/>
                  <a:pt x="4" y="31"/>
                </a:cubicBezTo>
                <a:cubicBezTo>
                  <a:pt x="4" y="31"/>
                  <a:pt x="4" y="31"/>
                  <a:pt x="4" y="31"/>
                </a:cubicBezTo>
                <a:cubicBezTo>
                  <a:pt x="48" y="15"/>
                  <a:pt x="48" y="15"/>
                  <a:pt x="48" y="15"/>
                </a:cubicBezTo>
                <a:cubicBezTo>
                  <a:pt x="43" y="5"/>
                  <a:pt x="43" y="5"/>
                  <a:pt x="43" y="5"/>
                </a:cubicBezTo>
                <a:cubicBezTo>
                  <a:pt x="43" y="3"/>
                  <a:pt x="43" y="1"/>
                  <a:pt x="45" y="1"/>
                </a:cubicBezTo>
                <a:cubicBezTo>
                  <a:pt x="46" y="0"/>
                  <a:pt x="46" y="0"/>
                  <a:pt x="47" y="0"/>
                </a:cubicBezTo>
                <a:cubicBezTo>
                  <a:pt x="78" y="4"/>
                  <a:pt x="78" y="4"/>
                  <a:pt x="78" y="4"/>
                </a:cubicBezTo>
                <a:cubicBezTo>
                  <a:pt x="110" y="7"/>
                  <a:pt x="110" y="7"/>
                  <a:pt x="110" y="7"/>
                </a:cubicBezTo>
                <a:cubicBezTo>
                  <a:pt x="112" y="7"/>
                  <a:pt x="113" y="9"/>
                  <a:pt x="113" y="10"/>
                </a:cubicBezTo>
                <a:cubicBezTo>
                  <a:pt x="113" y="11"/>
                  <a:pt x="113" y="12"/>
                  <a:pt x="112" y="12"/>
                </a:cubicBezTo>
                <a:cubicBezTo>
                  <a:pt x="112" y="12"/>
                  <a:pt x="112" y="12"/>
                  <a:pt x="112" y="12"/>
                </a:cubicBezTo>
                <a:cubicBezTo>
                  <a:pt x="92" y="35"/>
                  <a:pt x="92" y="35"/>
                  <a:pt x="92" y="35"/>
                </a:cubicBezTo>
                <a:cubicBezTo>
                  <a:pt x="73" y="57"/>
                  <a:pt x="73" y="57"/>
                  <a:pt x="73" y="57"/>
                </a:cubicBezTo>
                <a:cubicBezTo>
                  <a:pt x="71" y="58"/>
                  <a:pt x="69" y="59"/>
                  <a:pt x="68" y="57"/>
                </a:cubicBezTo>
                <a:cubicBezTo>
                  <a:pt x="68" y="57"/>
                  <a:pt x="67" y="57"/>
                  <a:pt x="67" y="56"/>
                </a:cubicBezTo>
                <a:cubicBezTo>
                  <a:pt x="67" y="56"/>
                  <a:pt x="67" y="56"/>
                  <a:pt x="67" y="56"/>
                </a:cubicBezTo>
                <a:cubicBezTo>
                  <a:pt x="62" y="46"/>
                  <a:pt x="62" y="46"/>
                  <a:pt x="62" y="46"/>
                </a:cubicBezTo>
                <a:close/>
              </a:path>
            </a:pathLst>
          </a:custGeom>
          <a:solidFill>
            <a:schemeClr val="bg1"/>
          </a:solidFill>
          <a:ln w="9525">
            <a:noFill/>
            <a:miter lim="800000"/>
          </a:ln>
        </p:spPr>
        <p:txBody>
          <a:bodyPr/>
          <a:lstStyle/>
          <a:p>
            <a:endParaRPr lang="zh-CN" altLang="zh-CN">
              <a:solidFill>
                <a:schemeClr val="tx1">
                  <a:lumMod val="75000"/>
                  <a:lumOff val="25000"/>
                </a:schemeClr>
              </a:solidFill>
              <a:latin typeface="Calibri" panose="020F0502020204030204" charset="0"/>
              <a:sym typeface="宋体" panose="02010600030101010101" pitchFamily="2" charset="-122"/>
            </a:endParaRPr>
          </a:p>
        </p:txBody>
      </p:sp>
      <p:sp>
        <p:nvSpPr>
          <p:cNvPr id="19" name="Freeform 42"/>
          <p:cNvSpPr>
            <a:spLocks noEditPoints="1" noChangeArrowheads="1"/>
          </p:cNvSpPr>
          <p:nvPr/>
        </p:nvSpPr>
        <p:spPr bwMode="auto">
          <a:xfrm>
            <a:off x="7248000" y="3595325"/>
            <a:ext cx="594926" cy="405632"/>
          </a:xfrm>
          <a:custGeom>
            <a:avLst/>
            <a:gdLst>
              <a:gd name="T0" fmla="*/ 225 w 257"/>
              <a:gd name="T1" fmla="*/ 0 h 193"/>
              <a:gd name="T2" fmla="*/ 32 w 257"/>
              <a:gd name="T3" fmla="*/ 0 h 193"/>
              <a:gd name="T4" fmla="*/ 0 w 257"/>
              <a:gd name="T5" fmla="*/ 32 h 193"/>
              <a:gd name="T6" fmla="*/ 0 w 257"/>
              <a:gd name="T7" fmla="*/ 160 h 193"/>
              <a:gd name="T8" fmla="*/ 32 w 257"/>
              <a:gd name="T9" fmla="*/ 193 h 193"/>
              <a:gd name="T10" fmla="*/ 225 w 257"/>
              <a:gd name="T11" fmla="*/ 193 h 193"/>
              <a:gd name="T12" fmla="*/ 257 w 257"/>
              <a:gd name="T13" fmla="*/ 160 h 193"/>
              <a:gd name="T14" fmla="*/ 257 w 257"/>
              <a:gd name="T15" fmla="*/ 32 h 193"/>
              <a:gd name="T16" fmla="*/ 225 w 257"/>
              <a:gd name="T17" fmla="*/ 0 h 193"/>
              <a:gd name="T18" fmla="*/ 209 w 257"/>
              <a:gd name="T19" fmla="*/ 16 h 193"/>
              <a:gd name="T20" fmla="*/ 225 w 257"/>
              <a:gd name="T21" fmla="*/ 16 h 193"/>
              <a:gd name="T22" fmla="*/ 225 w 257"/>
              <a:gd name="T23" fmla="*/ 32 h 193"/>
              <a:gd name="T24" fmla="*/ 209 w 257"/>
              <a:gd name="T25" fmla="*/ 32 h 193"/>
              <a:gd name="T26" fmla="*/ 209 w 257"/>
              <a:gd name="T27" fmla="*/ 16 h 193"/>
              <a:gd name="T28" fmla="*/ 176 w 257"/>
              <a:gd name="T29" fmla="*/ 16 h 193"/>
              <a:gd name="T30" fmla="*/ 193 w 257"/>
              <a:gd name="T31" fmla="*/ 16 h 193"/>
              <a:gd name="T32" fmla="*/ 193 w 257"/>
              <a:gd name="T33" fmla="*/ 32 h 193"/>
              <a:gd name="T34" fmla="*/ 176 w 257"/>
              <a:gd name="T35" fmla="*/ 32 h 193"/>
              <a:gd name="T36" fmla="*/ 176 w 257"/>
              <a:gd name="T37" fmla="*/ 16 h 193"/>
              <a:gd name="T38" fmla="*/ 144 w 257"/>
              <a:gd name="T39" fmla="*/ 16 h 193"/>
              <a:gd name="T40" fmla="*/ 160 w 257"/>
              <a:gd name="T41" fmla="*/ 16 h 193"/>
              <a:gd name="T42" fmla="*/ 160 w 257"/>
              <a:gd name="T43" fmla="*/ 32 h 193"/>
              <a:gd name="T44" fmla="*/ 144 w 257"/>
              <a:gd name="T45" fmla="*/ 32 h 193"/>
              <a:gd name="T46" fmla="*/ 144 w 257"/>
              <a:gd name="T47" fmla="*/ 16 h 193"/>
              <a:gd name="T48" fmla="*/ 241 w 257"/>
              <a:gd name="T49" fmla="*/ 176 h 193"/>
              <a:gd name="T50" fmla="*/ 16 w 257"/>
              <a:gd name="T51" fmla="*/ 176 h 193"/>
              <a:gd name="T52" fmla="*/ 16 w 257"/>
              <a:gd name="T53" fmla="*/ 48 h 193"/>
              <a:gd name="T54" fmla="*/ 241 w 257"/>
              <a:gd name="T55" fmla="*/ 48 h 193"/>
              <a:gd name="T56" fmla="*/ 241 w 257"/>
              <a:gd name="T57" fmla="*/ 176 h 193"/>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257"/>
              <a:gd name="T88" fmla="*/ 0 h 193"/>
              <a:gd name="T89" fmla="*/ 257 w 257"/>
              <a:gd name="T90" fmla="*/ 193 h 193"/>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257" h="193">
                <a:moveTo>
                  <a:pt x="225" y="0"/>
                </a:moveTo>
                <a:cubicBezTo>
                  <a:pt x="32" y="0"/>
                  <a:pt x="32" y="0"/>
                  <a:pt x="32" y="0"/>
                </a:cubicBezTo>
                <a:cubicBezTo>
                  <a:pt x="14" y="0"/>
                  <a:pt x="0" y="14"/>
                  <a:pt x="0" y="32"/>
                </a:cubicBezTo>
                <a:cubicBezTo>
                  <a:pt x="0" y="160"/>
                  <a:pt x="0" y="160"/>
                  <a:pt x="0" y="160"/>
                </a:cubicBezTo>
                <a:cubicBezTo>
                  <a:pt x="0" y="178"/>
                  <a:pt x="14" y="193"/>
                  <a:pt x="32" y="193"/>
                </a:cubicBezTo>
                <a:cubicBezTo>
                  <a:pt x="225" y="193"/>
                  <a:pt x="225" y="193"/>
                  <a:pt x="225" y="193"/>
                </a:cubicBezTo>
                <a:cubicBezTo>
                  <a:pt x="242" y="193"/>
                  <a:pt x="257" y="178"/>
                  <a:pt x="257" y="160"/>
                </a:cubicBezTo>
                <a:cubicBezTo>
                  <a:pt x="257" y="32"/>
                  <a:pt x="257" y="32"/>
                  <a:pt x="257" y="32"/>
                </a:cubicBezTo>
                <a:cubicBezTo>
                  <a:pt x="257" y="14"/>
                  <a:pt x="242" y="0"/>
                  <a:pt x="225" y="0"/>
                </a:cubicBezTo>
                <a:close/>
                <a:moveTo>
                  <a:pt x="209" y="16"/>
                </a:moveTo>
                <a:cubicBezTo>
                  <a:pt x="225" y="16"/>
                  <a:pt x="225" y="16"/>
                  <a:pt x="225" y="16"/>
                </a:cubicBezTo>
                <a:cubicBezTo>
                  <a:pt x="225" y="32"/>
                  <a:pt x="225" y="32"/>
                  <a:pt x="225" y="32"/>
                </a:cubicBezTo>
                <a:cubicBezTo>
                  <a:pt x="209" y="32"/>
                  <a:pt x="209" y="32"/>
                  <a:pt x="209" y="32"/>
                </a:cubicBezTo>
                <a:lnTo>
                  <a:pt x="209" y="16"/>
                </a:lnTo>
                <a:close/>
                <a:moveTo>
                  <a:pt x="176" y="16"/>
                </a:moveTo>
                <a:cubicBezTo>
                  <a:pt x="193" y="16"/>
                  <a:pt x="193" y="16"/>
                  <a:pt x="193" y="16"/>
                </a:cubicBezTo>
                <a:cubicBezTo>
                  <a:pt x="193" y="32"/>
                  <a:pt x="193" y="32"/>
                  <a:pt x="193" y="32"/>
                </a:cubicBezTo>
                <a:cubicBezTo>
                  <a:pt x="176" y="32"/>
                  <a:pt x="176" y="32"/>
                  <a:pt x="176" y="32"/>
                </a:cubicBezTo>
                <a:lnTo>
                  <a:pt x="176" y="16"/>
                </a:lnTo>
                <a:close/>
                <a:moveTo>
                  <a:pt x="144" y="16"/>
                </a:moveTo>
                <a:cubicBezTo>
                  <a:pt x="160" y="16"/>
                  <a:pt x="160" y="16"/>
                  <a:pt x="160" y="16"/>
                </a:cubicBezTo>
                <a:cubicBezTo>
                  <a:pt x="160" y="32"/>
                  <a:pt x="160" y="32"/>
                  <a:pt x="160" y="32"/>
                </a:cubicBezTo>
                <a:cubicBezTo>
                  <a:pt x="144" y="32"/>
                  <a:pt x="144" y="32"/>
                  <a:pt x="144" y="32"/>
                </a:cubicBezTo>
                <a:lnTo>
                  <a:pt x="144" y="16"/>
                </a:lnTo>
                <a:close/>
                <a:moveTo>
                  <a:pt x="241" y="176"/>
                </a:moveTo>
                <a:cubicBezTo>
                  <a:pt x="16" y="176"/>
                  <a:pt x="16" y="176"/>
                  <a:pt x="16" y="176"/>
                </a:cubicBezTo>
                <a:cubicBezTo>
                  <a:pt x="16" y="48"/>
                  <a:pt x="16" y="48"/>
                  <a:pt x="16" y="48"/>
                </a:cubicBezTo>
                <a:cubicBezTo>
                  <a:pt x="241" y="48"/>
                  <a:pt x="241" y="48"/>
                  <a:pt x="241" y="48"/>
                </a:cubicBezTo>
                <a:lnTo>
                  <a:pt x="241" y="176"/>
                </a:lnTo>
                <a:close/>
              </a:path>
            </a:pathLst>
          </a:custGeom>
          <a:solidFill>
            <a:schemeClr val="bg1"/>
          </a:solidFill>
          <a:ln>
            <a:noFill/>
          </a:ln>
        </p:spPr>
        <p:txBody>
          <a:bodyPr/>
          <a:lstStyle/>
          <a:p>
            <a:endParaRPr lang="zh-CN" altLang="zh-CN">
              <a:solidFill>
                <a:schemeClr val="tx1">
                  <a:lumMod val="75000"/>
                  <a:lumOff val="25000"/>
                </a:schemeClr>
              </a:solidFill>
              <a:latin typeface="Calibri" panose="020F0502020204030204" charset="0"/>
              <a:sym typeface="宋体" panose="02010600030101010101" pitchFamily="2" charset="-122"/>
            </a:endParaRPr>
          </a:p>
        </p:txBody>
      </p:sp>
      <p:sp>
        <p:nvSpPr>
          <p:cNvPr id="20" name="Freeform 8"/>
          <p:cNvSpPr>
            <a:spLocks noChangeArrowheads="1"/>
          </p:cNvSpPr>
          <p:nvPr/>
        </p:nvSpPr>
        <p:spPr bwMode="auto">
          <a:xfrm>
            <a:off x="5070705" y="3801281"/>
            <a:ext cx="2055421" cy="1861914"/>
          </a:xfrm>
          <a:custGeom>
            <a:avLst/>
            <a:gdLst>
              <a:gd name="T0" fmla="*/ 1049 w 2098"/>
              <a:gd name="T1" fmla="*/ 0 h 2093"/>
              <a:gd name="T2" fmla="*/ 1165 w 2098"/>
              <a:gd name="T3" fmla="*/ 125 h 2093"/>
              <a:gd name="T4" fmla="*/ 1314 w 2098"/>
              <a:gd name="T5" fmla="*/ 31 h 2093"/>
              <a:gd name="T6" fmla="*/ 1391 w 2098"/>
              <a:gd name="T7" fmla="*/ 185 h 2093"/>
              <a:gd name="T8" fmla="*/ 1554 w 2098"/>
              <a:gd name="T9" fmla="*/ 130 h 2093"/>
              <a:gd name="T10" fmla="*/ 1597 w 2098"/>
              <a:gd name="T11" fmla="*/ 296 h 2093"/>
              <a:gd name="T12" fmla="*/ 1767 w 2098"/>
              <a:gd name="T13" fmla="*/ 284 h 2093"/>
              <a:gd name="T14" fmla="*/ 1767 w 2098"/>
              <a:gd name="T15" fmla="*/ 459 h 2093"/>
              <a:gd name="T16" fmla="*/ 1935 w 2098"/>
              <a:gd name="T17" fmla="*/ 489 h 2093"/>
              <a:gd name="T18" fmla="*/ 1892 w 2098"/>
              <a:gd name="T19" fmla="*/ 652 h 2093"/>
              <a:gd name="T20" fmla="*/ 2050 w 2098"/>
              <a:gd name="T21" fmla="*/ 728 h 2093"/>
              <a:gd name="T22" fmla="*/ 1965 w 2098"/>
              <a:gd name="T23" fmla="*/ 874 h 2093"/>
              <a:gd name="T24" fmla="*/ 2098 w 2098"/>
              <a:gd name="T25" fmla="*/ 985 h 2093"/>
              <a:gd name="T26" fmla="*/ 1977 w 2098"/>
              <a:gd name="T27" fmla="*/ 1106 h 2093"/>
              <a:gd name="T28" fmla="*/ 2081 w 2098"/>
              <a:gd name="T29" fmla="*/ 1250 h 2093"/>
              <a:gd name="T30" fmla="*/ 1935 w 2098"/>
              <a:gd name="T31" fmla="*/ 1340 h 2093"/>
              <a:gd name="T32" fmla="*/ 1999 w 2098"/>
              <a:gd name="T33" fmla="*/ 1496 h 2093"/>
              <a:gd name="T34" fmla="*/ 1836 w 2098"/>
              <a:gd name="T35" fmla="*/ 1550 h 2093"/>
              <a:gd name="T36" fmla="*/ 1862 w 2098"/>
              <a:gd name="T37" fmla="*/ 1718 h 2093"/>
              <a:gd name="T38" fmla="*/ 1687 w 2098"/>
              <a:gd name="T39" fmla="*/ 1729 h 2093"/>
              <a:gd name="T40" fmla="*/ 1665 w 2098"/>
              <a:gd name="T41" fmla="*/ 1897 h 2093"/>
              <a:gd name="T42" fmla="*/ 1498 w 2098"/>
              <a:gd name="T43" fmla="*/ 1866 h 2093"/>
              <a:gd name="T44" fmla="*/ 1434 w 2098"/>
              <a:gd name="T45" fmla="*/ 2029 h 2093"/>
              <a:gd name="T46" fmla="*/ 1280 w 2098"/>
              <a:gd name="T47" fmla="*/ 1949 h 2093"/>
              <a:gd name="T48" fmla="*/ 1181 w 2098"/>
              <a:gd name="T49" fmla="*/ 2093 h 2093"/>
              <a:gd name="T50" fmla="*/ 1049 w 2098"/>
              <a:gd name="T51" fmla="*/ 1982 h 2093"/>
              <a:gd name="T52" fmla="*/ 917 w 2098"/>
              <a:gd name="T53" fmla="*/ 2093 h 2093"/>
              <a:gd name="T54" fmla="*/ 817 w 2098"/>
              <a:gd name="T55" fmla="*/ 1949 h 2093"/>
              <a:gd name="T56" fmla="*/ 664 w 2098"/>
              <a:gd name="T57" fmla="*/ 2029 h 2093"/>
              <a:gd name="T58" fmla="*/ 600 w 2098"/>
              <a:gd name="T59" fmla="*/ 1866 h 2093"/>
              <a:gd name="T60" fmla="*/ 432 w 2098"/>
              <a:gd name="T61" fmla="*/ 1897 h 2093"/>
              <a:gd name="T62" fmla="*/ 411 w 2098"/>
              <a:gd name="T63" fmla="*/ 1729 h 2093"/>
              <a:gd name="T64" fmla="*/ 236 w 2098"/>
              <a:gd name="T65" fmla="*/ 1718 h 2093"/>
              <a:gd name="T66" fmla="*/ 262 w 2098"/>
              <a:gd name="T67" fmla="*/ 1550 h 2093"/>
              <a:gd name="T68" fmla="*/ 99 w 2098"/>
              <a:gd name="T69" fmla="*/ 1496 h 2093"/>
              <a:gd name="T70" fmla="*/ 163 w 2098"/>
              <a:gd name="T71" fmla="*/ 1340 h 2093"/>
              <a:gd name="T72" fmla="*/ 17 w 2098"/>
              <a:gd name="T73" fmla="*/ 1250 h 2093"/>
              <a:gd name="T74" fmla="*/ 121 w 2098"/>
              <a:gd name="T75" fmla="*/ 1106 h 2093"/>
              <a:gd name="T76" fmla="*/ 0 w 2098"/>
              <a:gd name="T77" fmla="*/ 985 h 2093"/>
              <a:gd name="T78" fmla="*/ 132 w 2098"/>
              <a:gd name="T79" fmla="*/ 874 h 2093"/>
              <a:gd name="T80" fmla="*/ 47 w 2098"/>
              <a:gd name="T81" fmla="*/ 728 h 2093"/>
              <a:gd name="T82" fmla="*/ 206 w 2098"/>
              <a:gd name="T83" fmla="*/ 652 h 2093"/>
              <a:gd name="T84" fmla="*/ 163 w 2098"/>
              <a:gd name="T85" fmla="*/ 489 h 2093"/>
              <a:gd name="T86" fmla="*/ 331 w 2098"/>
              <a:gd name="T87" fmla="*/ 459 h 2093"/>
              <a:gd name="T88" fmla="*/ 331 w 2098"/>
              <a:gd name="T89" fmla="*/ 284 h 2093"/>
              <a:gd name="T90" fmla="*/ 501 w 2098"/>
              <a:gd name="T91" fmla="*/ 296 h 2093"/>
              <a:gd name="T92" fmla="*/ 543 w 2098"/>
              <a:gd name="T93" fmla="*/ 130 h 2093"/>
              <a:gd name="T94" fmla="*/ 706 w 2098"/>
              <a:gd name="T95" fmla="*/ 185 h 2093"/>
              <a:gd name="T96" fmla="*/ 784 w 2098"/>
              <a:gd name="T97" fmla="*/ 31 h 2093"/>
              <a:gd name="T98" fmla="*/ 933 w 2098"/>
              <a:gd name="T99" fmla="*/ 125 h 2093"/>
              <a:gd name="T100" fmla="*/ 1049 w 2098"/>
              <a:gd name="T101" fmla="*/ 0 h 2093"/>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2098"/>
              <a:gd name="T154" fmla="*/ 0 h 2093"/>
              <a:gd name="T155" fmla="*/ 2098 w 2098"/>
              <a:gd name="T156" fmla="*/ 2093 h 2093"/>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2098" h="2093">
                <a:moveTo>
                  <a:pt x="1049" y="0"/>
                </a:moveTo>
                <a:lnTo>
                  <a:pt x="1165" y="125"/>
                </a:lnTo>
                <a:lnTo>
                  <a:pt x="1314" y="31"/>
                </a:lnTo>
                <a:lnTo>
                  <a:pt x="1391" y="185"/>
                </a:lnTo>
                <a:lnTo>
                  <a:pt x="1554" y="130"/>
                </a:lnTo>
                <a:lnTo>
                  <a:pt x="1597" y="296"/>
                </a:lnTo>
                <a:lnTo>
                  <a:pt x="1767" y="284"/>
                </a:lnTo>
                <a:lnTo>
                  <a:pt x="1767" y="459"/>
                </a:lnTo>
                <a:lnTo>
                  <a:pt x="1935" y="489"/>
                </a:lnTo>
                <a:lnTo>
                  <a:pt x="1892" y="652"/>
                </a:lnTo>
                <a:lnTo>
                  <a:pt x="2050" y="728"/>
                </a:lnTo>
                <a:lnTo>
                  <a:pt x="1965" y="874"/>
                </a:lnTo>
                <a:lnTo>
                  <a:pt x="2098" y="985"/>
                </a:lnTo>
                <a:lnTo>
                  <a:pt x="1977" y="1106"/>
                </a:lnTo>
                <a:lnTo>
                  <a:pt x="2081" y="1250"/>
                </a:lnTo>
                <a:lnTo>
                  <a:pt x="1935" y="1340"/>
                </a:lnTo>
                <a:lnTo>
                  <a:pt x="1999" y="1496"/>
                </a:lnTo>
                <a:lnTo>
                  <a:pt x="1836" y="1550"/>
                </a:lnTo>
                <a:lnTo>
                  <a:pt x="1862" y="1718"/>
                </a:lnTo>
                <a:lnTo>
                  <a:pt x="1687" y="1729"/>
                </a:lnTo>
                <a:lnTo>
                  <a:pt x="1665" y="1897"/>
                </a:lnTo>
                <a:lnTo>
                  <a:pt x="1498" y="1866"/>
                </a:lnTo>
                <a:lnTo>
                  <a:pt x="1434" y="2029"/>
                </a:lnTo>
                <a:lnTo>
                  <a:pt x="1280" y="1949"/>
                </a:lnTo>
                <a:lnTo>
                  <a:pt x="1181" y="2093"/>
                </a:lnTo>
                <a:lnTo>
                  <a:pt x="1049" y="1982"/>
                </a:lnTo>
                <a:lnTo>
                  <a:pt x="917" y="2093"/>
                </a:lnTo>
                <a:lnTo>
                  <a:pt x="817" y="1949"/>
                </a:lnTo>
                <a:lnTo>
                  <a:pt x="664" y="2029"/>
                </a:lnTo>
                <a:lnTo>
                  <a:pt x="600" y="1866"/>
                </a:lnTo>
                <a:lnTo>
                  <a:pt x="432" y="1897"/>
                </a:lnTo>
                <a:lnTo>
                  <a:pt x="411" y="1729"/>
                </a:lnTo>
                <a:lnTo>
                  <a:pt x="236" y="1718"/>
                </a:lnTo>
                <a:lnTo>
                  <a:pt x="262" y="1550"/>
                </a:lnTo>
                <a:lnTo>
                  <a:pt x="99" y="1496"/>
                </a:lnTo>
                <a:lnTo>
                  <a:pt x="163" y="1340"/>
                </a:lnTo>
                <a:lnTo>
                  <a:pt x="17" y="1250"/>
                </a:lnTo>
                <a:lnTo>
                  <a:pt x="121" y="1106"/>
                </a:lnTo>
                <a:lnTo>
                  <a:pt x="0" y="985"/>
                </a:lnTo>
                <a:lnTo>
                  <a:pt x="132" y="874"/>
                </a:lnTo>
                <a:lnTo>
                  <a:pt x="47" y="728"/>
                </a:lnTo>
                <a:lnTo>
                  <a:pt x="206" y="652"/>
                </a:lnTo>
                <a:lnTo>
                  <a:pt x="163" y="489"/>
                </a:lnTo>
                <a:lnTo>
                  <a:pt x="331" y="459"/>
                </a:lnTo>
                <a:lnTo>
                  <a:pt x="331" y="284"/>
                </a:lnTo>
                <a:lnTo>
                  <a:pt x="501" y="296"/>
                </a:lnTo>
                <a:lnTo>
                  <a:pt x="543" y="130"/>
                </a:lnTo>
                <a:lnTo>
                  <a:pt x="706" y="185"/>
                </a:lnTo>
                <a:lnTo>
                  <a:pt x="784" y="31"/>
                </a:lnTo>
                <a:lnTo>
                  <a:pt x="933" y="125"/>
                </a:lnTo>
                <a:lnTo>
                  <a:pt x="1049" y="0"/>
                </a:lnTo>
                <a:close/>
              </a:path>
            </a:pathLst>
          </a:custGeom>
          <a:solidFill>
            <a:srgbClr val="38866A"/>
          </a:solidFill>
          <a:ln>
            <a:noFill/>
          </a:ln>
        </p:spPr>
        <p:txBody>
          <a:bodyPr/>
          <a:lstStyle/>
          <a:p>
            <a:endParaRPr lang="zh-CN" altLang="zh-CN">
              <a:solidFill>
                <a:schemeClr val="tx1">
                  <a:lumMod val="75000"/>
                  <a:lumOff val="25000"/>
                </a:schemeClr>
              </a:solidFill>
              <a:latin typeface="Calibri" panose="020F0502020204030204" charset="0"/>
              <a:sym typeface="宋体" panose="02010600030101010101" pitchFamily="2" charset="-122"/>
            </a:endParaRPr>
          </a:p>
        </p:txBody>
      </p:sp>
      <p:sp>
        <p:nvSpPr>
          <p:cNvPr id="21" name="Freeform 57"/>
          <p:cNvSpPr>
            <a:spLocks noChangeArrowheads="1"/>
          </p:cNvSpPr>
          <p:nvPr/>
        </p:nvSpPr>
        <p:spPr bwMode="auto">
          <a:xfrm>
            <a:off x="5826516" y="5740959"/>
            <a:ext cx="607118" cy="259339"/>
          </a:xfrm>
          <a:custGeom>
            <a:avLst/>
            <a:gdLst>
              <a:gd name="T0" fmla="*/ 314 w 621"/>
              <a:gd name="T1" fmla="*/ 0 h 293"/>
              <a:gd name="T2" fmla="*/ 309 w 621"/>
              <a:gd name="T3" fmla="*/ 0 h 293"/>
              <a:gd name="T4" fmla="*/ 0 w 621"/>
              <a:gd name="T5" fmla="*/ 0 h 293"/>
              <a:gd name="T6" fmla="*/ 59 w 621"/>
              <a:gd name="T7" fmla="*/ 293 h 293"/>
              <a:gd name="T8" fmla="*/ 309 w 621"/>
              <a:gd name="T9" fmla="*/ 293 h 293"/>
              <a:gd name="T10" fmla="*/ 314 w 621"/>
              <a:gd name="T11" fmla="*/ 293 h 293"/>
              <a:gd name="T12" fmla="*/ 565 w 621"/>
              <a:gd name="T13" fmla="*/ 293 h 293"/>
              <a:gd name="T14" fmla="*/ 621 w 621"/>
              <a:gd name="T15" fmla="*/ 0 h 293"/>
              <a:gd name="T16" fmla="*/ 314 w 621"/>
              <a:gd name="T17" fmla="*/ 0 h 29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21"/>
              <a:gd name="T28" fmla="*/ 0 h 293"/>
              <a:gd name="T29" fmla="*/ 621 w 621"/>
              <a:gd name="T30" fmla="*/ 293 h 29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21" h="293">
                <a:moveTo>
                  <a:pt x="314" y="0"/>
                </a:moveTo>
                <a:lnTo>
                  <a:pt x="309" y="0"/>
                </a:lnTo>
                <a:lnTo>
                  <a:pt x="0" y="0"/>
                </a:lnTo>
                <a:lnTo>
                  <a:pt x="59" y="293"/>
                </a:lnTo>
                <a:lnTo>
                  <a:pt x="309" y="293"/>
                </a:lnTo>
                <a:lnTo>
                  <a:pt x="314" y="293"/>
                </a:lnTo>
                <a:lnTo>
                  <a:pt x="565" y="293"/>
                </a:lnTo>
                <a:lnTo>
                  <a:pt x="621" y="0"/>
                </a:lnTo>
                <a:lnTo>
                  <a:pt x="314" y="0"/>
                </a:lnTo>
                <a:close/>
              </a:path>
            </a:pathLst>
          </a:custGeom>
          <a:solidFill>
            <a:schemeClr val="bg2"/>
          </a:solidFill>
          <a:ln>
            <a:noFill/>
          </a:ln>
        </p:spPr>
        <p:txBody>
          <a:bodyPr/>
          <a:lstStyle/>
          <a:p>
            <a:endParaRPr lang="zh-CN" altLang="zh-CN">
              <a:solidFill>
                <a:schemeClr val="tx1">
                  <a:lumMod val="75000"/>
                  <a:lumOff val="25000"/>
                </a:schemeClr>
              </a:solidFill>
              <a:latin typeface="Calibri" panose="020F0502020204030204" charset="0"/>
              <a:sym typeface="宋体" panose="02010600030101010101" pitchFamily="2" charset="-122"/>
            </a:endParaRPr>
          </a:p>
        </p:txBody>
      </p:sp>
      <p:sp>
        <p:nvSpPr>
          <p:cNvPr id="22" name="Freeform 58"/>
          <p:cNvSpPr>
            <a:spLocks noChangeArrowheads="1"/>
          </p:cNvSpPr>
          <p:nvPr/>
        </p:nvSpPr>
        <p:spPr bwMode="auto">
          <a:xfrm>
            <a:off x="5782666" y="5676494"/>
            <a:ext cx="668072" cy="387899"/>
          </a:xfrm>
          <a:custGeom>
            <a:avLst/>
            <a:gdLst>
              <a:gd name="T0" fmla="*/ 259 w 288"/>
              <a:gd name="T1" fmla="*/ 46 h 184"/>
              <a:gd name="T2" fmla="*/ 288 w 288"/>
              <a:gd name="T3" fmla="*/ 23 h 184"/>
              <a:gd name="T4" fmla="*/ 259 w 288"/>
              <a:gd name="T5" fmla="*/ 0 h 184"/>
              <a:gd name="T6" fmla="*/ 29 w 288"/>
              <a:gd name="T7" fmla="*/ 0 h 184"/>
              <a:gd name="T8" fmla="*/ 0 w 288"/>
              <a:gd name="T9" fmla="*/ 23 h 184"/>
              <a:gd name="T10" fmla="*/ 25 w 288"/>
              <a:gd name="T11" fmla="*/ 46 h 184"/>
              <a:gd name="T12" fmla="*/ 24 w 288"/>
              <a:gd name="T13" fmla="*/ 46 h 184"/>
              <a:gd name="T14" fmla="*/ 60 w 288"/>
              <a:gd name="T15" fmla="*/ 69 h 184"/>
              <a:gd name="T16" fmla="*/ 29 w 288"/>
              <a:gd name="T17" fmla="*/ 69 h 184"/>
              <a:gd name="T18" fmla="*/ 0 w 288"/>
              <a:gd name="T19" fmla="*/ 92 h 184"/>
              <a:gd name="T20" fmla="*/ 29 w 288"/>
              <a:gd name="T21" fmla="*/ 115 h 184"/>
              <a:gd name="T22" fmla="*/ 48 w 288"/>
              <a:gd name="T23" fmla="*/ 115 h 184"/>
              <a:gd name="T24" fmla="*/ 84 w 288"/>
              <a:gd name="T25" fmla="*/ 138 h 184"/>
              <a:gd name="T26" fmla="*/ 48 w 288"/>
              <a:gd name="T27" fmla="*/ 138 h 184"/>
              <a:gd name="T28" fmla="*/ 24 w 288"/>
              <a:gd name="T29" fmla="*/ 161 h 184"/>
              <a:gd name="T30" fmla="*/ 48 w 288"/>
              <a:gd name="T31" fmla="*/ 184 h 184"/>
              <a:gd name="T32" fmla="*/ 240 w 288"/>
              <a:gd name="T33" fmla="*/ 184 h 184"/>
              <a:gd name="T34" fmla="*/ 264 w 288"/>
              <a:gd name="T35" fmla="*/ 161 h 184"/>
              <a:gd name="T36" fmla="*/ 240 w 288"/>
              <a:gd name="T37" fmla="*/ 138 h 184"/>
              <a:gd name="T38" fmla="*/ 144 w 288"/>
              <a:gd name="T39" fmla="*/ 138 h 184"/>
              <a:gd name="T40" fmla="*/ 120 w 288"/>
              <a:gd name="T41" fmla="*/ 115 h 184"/>
              <a:gd name="T42" fmla="*/ 259 w 288"/>
              <a:gd name="T43" fmla="*/ 115 h 184"/>
              <a:gd name="T44" fmla="*/ 288 w 288"/>
              <a:gd name="T45" fmla="*/ 92 h 184"/>
              <a:gd name="T46" fmla="*/ 259 w 288"/>
              <a:gd name="T47" fmla="*/ 69 h 184"/>
              <a:gd name="T48" fmla="*/ 120 w 288"/>
              <a:gd name="T49" fmla="*/ 69 h 184"/>
              <a:gd name="T50" fmla="*/ 96 w 288"/>
              <a:gd name="T51" fmla="*/ 46 h 184"/>
              <a:gd name="T52" fmla="*/ 259 w 288"/>
              <a:gd name="T53" fmla="*/ 46 h 184"/>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288"/>
              <a:gd name="T82" fmla="*/ 0 h 184"/>
              <a:gd name="T83" fmla="*/ 288 w 288"/>
              <a:gd name="T84" fmla="*/ 184 h 184"/>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288" h="184">
                <a:moveTo>
                  <a:pt x="259" y="46"/>
                </a:moveTo>
                <a:cubicBezTo>
                  <a:pt x="275" y="46"/>
                  <a:pt x="288" y="36"/>
                  <a:pt x="288" y="23"/>
                </a:cubicBezTo>
                <a:cubicBezTo>
                  <a:pt x="288" y="10"/>
                  <a:pt x="275" y="0"/>
                  <a:pt x="259" y="0"/>
                </a:cubicBezTo>
                <a:cubicBezTo>
                  <a:pt x="29" y="0"/>
                  <a:pt x="29" y="0"/>
                  <a:pt x="29" y="0"/>
                </a:cubicBezTo>
                <a:cubicBezTo>
                  <a:pt x="13" y="0"/>
                  <a:pt x="0" y="10"/>
                  <a:pt x="0" y="23"/>
                </a:cubicBezTo>
                <a:cubicBezTo>
                  <a:pt x="0" y="35"/>
                  <a:pt x="11" y="44"/>
                  <a:pt x="25" y="46"/>
                </a:cubicBezTo>
                <a:cubicBezTo>
                  <a:pt x="24" y="46"/>
                  <a:pt x="24" y="46"/>
                  <a:pt x="24" y="46"/>
                </a:cubicBezTo>
                <a:cubicBezTo>
                  <a:pt x="60" y="69"/>
                  <a:pt x="60" y="69"/>
                  <a:pt x="60" y="69"/>
                </a:cubicBezTo>
                <a:cubicBezTo>
                  <a:pt x="29" y="69"/>
                  <a:pt x="29" y="69"/>
                  <a:pt x="29" y="69"/>
                </a:cubicBezTo>
                <a:cubicBezTo>
                  <a:pt x="13" y="69"/>
                  <a:pt x="0" y="79"/>
                  <a:pt x="0" y="92"/>
                </a:cubicBezTo>
                <a:cubicBezTo>
                  <a:pt x="0" y="105"/>
                  <a:pt x="13" y="115"/>
                  <a:pt x="29" y="115"/>
                </a:cubicBezTo>
                <a:cubicBezTo>
                  <a:pt x="48" y="115"/>
                  <a:pt x="48" y="115"/>
                  <a:pt x="48" y="115"/>
                </a:cubicBezTo>
                <a:cubicBezTo>
                  <a:pt x="84" y="138"/>
                  <a:pt x="84" y="138"/>
                  <a:pt x="84" y="138"/>
                </a:cubicBezTo>
                <a:cubicBezTo>
                  <a:pt x="48" y="138"/>
                  <a:pt x="48" y="138"/>
                  <a:pt x="48" y="138"/>
                </a:cubicBezTo>
                <a:cubicBezTo>
                  <a:pt x="34" y="138"/>
                  <a:pt x="24" y="148"/>
                  <a:pt x="24" y="161"/>
                </a:cubicBezTo>
                <a:cubicBezTo>
                  <a:pt x="24" y="174"/>
                  <a:pt x="34" y="184"/>
                  <a:pt x="48" y="184"/>
                </a:cubicBezTo>
                <a:cubicBezTo>
                  <a:pt x="240" y="184"/>
                  <a:pt x="240" y="184"/>
                  <a:pt x="240" y="184"/>
                </a:cubicBezTo>
                <a:cubicBezTo>
                  <a:pt x="253" y="184"/>
                  <a:pt x="264" y="174"/>
                  <a:pt x="264" y="161"/>
                </a:cubicBezTo>
                <a:cubicBezTo>
                  <a:pt x="264" y="148"/>
                  <a:pt x="253" y="138"/>
                  <a:pt x="240" y="138"/>
                </a:cubicBezTo>
                <a:cubicBezTo>
                  <a:pt x="144" y="138"/>
                  <a:pt x="144" y="138"/>
                  <a:pt x="144" y="138"/>
                </a:cubicBezTo>
                <a:cubicBezTo>
                  <a:pt x="120" y="115"/>
                  <a:pt x="120" y="115"/>
                  <a:pt x="120" y="115"/>
                </a:cubicBezTo>
                <a:cubicBezTo>
                  <a:pt x="259" y="115"/>
                  <a:pt x="259" y="115"/>
                  <a:pt x="259" y="115"/>
                </a:cubicBezTo>
                <a:cubicBezTo>
                  <a:pt x="275" y="115"/>
                  <a:pt x="288" y="105"/>
                  <a:pt x="288" y="92"/>
                </a:cubicBezTo>
                <a:cubicBezTo>
                  <a:pt x="288" y="79"/>
                  <a:pt x="275" y="69"/>
                  <a:pt x="259" y="69"/>
                </a:cubicBezTo>
                <a:cubicBezTo>
                  <a:pt x="120" y="69"/>
                  <a:pt x="120" y="69"/>
                  <a:pt x="120" y="69"/>
                </a:cubicBezTo>
                <a:cubicBezTo>
                  <a:pt x="96" y="46"/>
                  <a:pt x="96" y="46"/>
                  <a:pt x="96" y="46"/>
                </a:cubicBezTo>
                <a:lnTo>
                  <a:pt x="259" y="46"/>
                </a:lnTo>
                <a:close/>
              </a:path>
            </a:pathLst>
          </a:custGeom>
          <a:solidFill>
            <a:srgbClr val="38866A"/>
          </a:solidFill>
          <a:ln>
            <a:noFill/>
          </a:ln>
        </p:spPr>
        <p:txBody>
          <a:bodyPr/>
          <a:lstStyle/>
          <a:p>
            <a:endParaRPr lang="zh-CN" altLang="zh-CN">
              <a:solidFill>
                <a:schemeClr val="tx1">
                  <a:lumMod val="75000"/>
                  <a:lumOff val="25000"/>
                </a:schemeClr>
              </a:solidFill>
              <a:latin typeface="Calibri" panose="020F0502020204030204" charset="0"/>
              <a:sym typeface="宋体" panose="02010600030101010101" pitchFamily="2" charset="-122"/>
            </a:endParaRPr>
          </a:p>
        </p:txBody>
      </p:sp>
      <p:sp>
        <p:nvSpPr>
          <p:cNvPr id="23" name="Freeform 59"/>
          <p:cNvSpPr>
            <a:spLocks noEditPoints="1" noChangeArrowheads="1"/>
          </p:cNvSpPr>
          <p:nvPr/>
        </p:nvSpPr>
        <p:spPr bwMode="auto">
          <a:xfrm>
            <a:off x="5353502" y="4005390"/>
            <a:ext cx="1555585" cy="1693455"/>
          </a:xfrm>
          <a:custGeom>
            <a:avLst/>
            <a:gdLst>
              <a:gd name="T0" fmla="*/ 336 w 672"/>
              <a:gd name="T1" fmla="*/ 0 h 806"/>
              <a:gd name="T2" fmla="*/ 0 w 672"/>
              <a:gd name="T3" fmla="*/ 322 h 806"/>
              <a:gd name="T4" fmla="*/ 11 w 672"/>
              <a:gd name="T5" fmla="*/ 395 h 806"/>
              <a:gd name="T6" fmla="*/ 44 w 672"/>
              <a:gd name="T7" fmla="*/ 483 h 806"/>
              <a:gd name="T8" fmla="*/ 210 w 672"/>
              <a:gd name="T9" fmla="*/ 806 h 806"/>
              <a:gd name="T10" fmla="*/ 315 w 672"/>
              <a:gd name="T11" fmla="*/ 806 h 806"/>
              <a:gd name="T12" fmla="*/ 322 w 672"/>
              <a:gd name="T13" fmla="*/ 806 h 806"/>
              <a:gd name="T14" fmla="*/ 448 w 672"/>
              <a:gd name="T15" fmla="*/ 806 h 806"/>
              <a:gd name="T16" fmla="*/ 495 w 672"/>
              <a:gd name="T17" fmla="*/ 633 h 806"/>
              <a:gd name="T18" fmla="*/ 582 w 672"/>
              <a:gd name="T19" fmla="*/ 541 h 806"/>
              <a:gd name="T20" fmla="*/ 672 w 672"/>
              <a:gd name="T21" fmla="*/ 322 h 806"/>
              <a:gd name="T22" fmla="*/ 336 w 672"/>
              <a:gd name="T23" fmla="*/ 0 h 806"/>
              <a:gd name="T24" fmla="*/ 542 w 672"/>
              <a:gd name="T25" fmla="*/ 515 h 806"/>
              <a:gd name="T26" fmla="*/ 454 w 672"/>
              <a:gd name="T27" fmla="*/ 610 h 806"/>
              <a:gd name="T28" fmla="*/ 395 w 672"/>
              <a:gd name="T29" fmla="*/ 759 h 806"/>
              <a:gd name="T30" fmla="*/ 340 w 672"/>
              <a:gd name="T31" fmla="*/ 759 h 806"/>
              <a:gd name="T32" fmla="*/ 340 w 672"/>
              <a:gd name="T33" fmla="*/ 759 h 806"/>
              <a:gd name="T34" fmla="*/ 306 w 672"/>
              <a:gd name="T35" fmla="*/ 759 h 806"/>
              <a:gd name="T36" fmla="*/ 306 w 672"/>
              <a:gd name="T37" fmla="*/ 759 h 806"/>
              <a:gd name="T38" fmla="*/ 263 w 672"/>
              <a:gd name="T39" fmla="*/ 759 h 806"/>
              <a:gd name="T40" fmla="*/ 131 w 672"/>
              <a:gd name="T41" fmla="*/ 519 h 806"/>
              <a:gd name="T42" fmla="*/ 69 w 672"/>
              <a:gd name="T43" fmla="*/ 427 h 806"/>
              <a:gd name="T44" fmla="*/ 48 w 672"/>
              <a:gd name="T45" fmla="*/ 322 h 806"/>
              <a:gd name="T46" fmla="*/ 336 w 672"/>
              <a:gd name="T47" fmla="*/ 46 h 806"/>
              <a:gd name="T48" fmla="*/ 624 w 672"/>
              <a:gd name="T49" fmla="*/ 322 h 806"/>
              <a:gd name="T50" fmla="*/ 542 w 672"/>
              <a:gd name="T51" fmla="*/ 515 h 80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672"/>
              <a:gd name="T79" fmla="*/ 0 h 806"/>
              <a:gd name="T80" fmla="*/ 672 w 672"/>
              <a:gd name="T81" fmla="*/ 806 h 80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672" h="806">
                <a:moveTo>
                  <a:pt x="336" y="0"/>
                </a:moveTo>
                <a:cubicBezTo>
                  <a:pt x="150" y="0"/>
                  <a:pt x="0" y="144"/>
                  <a:pt x="0" y="322"/>
                </a:cubicBezTo>
                <a:cubicBezTo>
                  <a:pt x="0" y="343"/>
                  <a:pt x="5" y="371"/>
                  <a:pt x="11" y="395"/>
                </a:cubicBezTo>
                <a:cubicBezTo>
                  <a:pt x="17" y="421"/>
                  <a:pt x="31" y="465"/>
                  <a:pt x="44" y="483"/>
                </a:cubicBezTo>
                <a:cubicBezTo>
                  <a:pt x="104" y="564"/>
                  <a:pt x="245" y="686"/>
                  <a:pt x="210" y="806"/>
                </a:cubicBezTo>
                <a:cubicBezTo>
                  <a:pt x="315" y="806"/>
                  <a:pt x="315" y="806"/>
                  <a:pt x="315" y="806"/>
                </a:cubicBezTo>
                <a:cubicBezTo>
                  <a:pt x="322" y="806"/>
                  <a:pt x="322" y="806"/>
                  <a:pt x="322" y="806"/>
                </a:cubicBezTo>
                <a:cubicBezTo>
                  <a:pt x="448" y="806"/>
                  <a:pt x="448" y="806"/>
                  <a:pt x="448" y="806"/>
                </a:cubicBezTo>
                <a:cubicBezTo>
                  <a:pt x="431" y="747"/>
                  <a:pt x="457" y="688"/>
                  <a:pt x="495" y="633"/>
                </a:cubicBezTo>
                <a:cubicBezTo>
                  <a:pt x="508" y="615"/>
                  <a:pt x="568" y="555"/>
                  <a:pt x="582" y="541"/>
                </a:cubicBezTo>
                <a:cubicBezTo>
                  <a:pt x="638" y="483"/>
                  <a:pt x="672" y="407"/>
                  <a:pt x="672" y="322"/>
                </a:cubicBezTo>
                <a:cubicBezTo>
                  <a:pt x="672" y="144"/>
                  <a:pt x="521" y="0"/>
                  <a:pt x="336" y="0"/>
                </a:cubicBezTo>
                <a:close/>
                <a:moveTo>
                  <a:pt x="542" y="515"/>
                </a:moveTo>
                <a:cubicBezTo>
                  <a:pt x="531" y="525"/>
                  <a:pt x="468" y="590"/>
                  <a:pt x="454" y="610"/>
                </a:cubicBezTo>
                <a:cubicBezTo>
                  <a:pt x="422" y="656"/>
                  <a:pt x="397" y="707"/>
                  <a:pt x="395" y="759"/>
                </a:cubicBezTo>
                <a:cubicBezTo>
                  <a:pt x="340" y="759"/>
                  <a:pt x="340" y="759"/>
                  <a:pt x="340" y="759"/>
                </a:cubicBezTo>
                <a:cubicBezTo>
                  <a:pt x="340" y="759"/>
                  <a:pt x="340" y="759"/>
                  <a:pt x="340" y="759"/>
                </a:cubicBezTo>
                <a:cubicBezTo>
                  <a:pt x="306" y="759"/>
                  <a:pt x="306" y="759"/>
                  <a:pt x="306" y="759"/>
                </a:cubicBezTo>
                <a:cubicBezTo>
                  <a:pt x="306" y="759"/>
                  <a:pt x="306" y="759"/>
                  <a:pt x="306" y="759"/>
                </a:cubicBezTo>
                <a:cubicBezTo>
                  <a:pt x="263" y="759"/>
                  <a:pt x="263" y="759"/>
                  <a:pt x="263" y="759"/>
                </a:cubicBezTo>
                <a:cubicBezTo>
                  <a:pt x="260" y="669"/>
                  <a:pt x="190" y="587"/>
                  <a:pt x="131" y="519"/>
                </a:cubicBezTo>
                <a:cubicBezTo>
                  <a:pt x="86" y="475"/>
                  <a:pt x="69" y="427"/>
                  <a:pt x="69" y="427"/>
                </a:cubicBezTo>
                <a:cubicBezTo>
                  <a:pt x="55" y="393"/>
                  <a:pt x="48" y="358"/>
                  <a:pt x="48" y="322"/>
                </a:cubicBezTo>
                <a:cubicBezTo>
                  <a:pt x="48" y="170"/>
                  <a:pt x="177" y="46"/>
                  <a:pt x="336" y="46"/>
                </a:cubicBezTo>
                <a:cubicBezTo>
                  <a:pt x="495" y="46"/>
                  <a:pt x="624" y="170"/>
                  <a:pt x="624" y="322"/>
                </a:cubicBezTo>
                <a:cubicBezTo>
                  <a:pt x="624" y="395"/>
                  <a:pt x="594" y="464"/>
                  <a:pt x="542" y="515"/>
                </a:cubicBezTo>
                <a:close/>
              </a:path>
            </a:pathLst>
          </a:custGeom>
          <a:solidFill>
            <a:srgbClr val="FFFFFF"/>
          </a:solidFill>
          <a:ln>
            <a:noFill/>
          </a:ln>
        </p:spPr>
        <p:txBody>
          <a:bodyPr/>
          <a:lstStyle/>
          <a:p>
            <a:endParaRPr lang="zh-CN" altLang="zh-CN">
              <a:solidFill>
                <a:schemeClr val="tx1">
                  <a:lumMod val="75000"/>
                  <a:lumOff val="25000"/>
                </a:schemeClr>
              </a:solidFill>
              <a:latin typeface="Calibri" panose="020F0502020204030204" charset="0"/>
              <a:sym typeface="宋体" panose="02010600030101010101" pitchFamily="2" charset="-122"/>
            </a:endParaRPr>
          </a:p>
        </p:txBody>
      </p:sp>
      <p:sp>
        <p:nvSpPr>
          <p:cNvPr id="24" name="Freeform 60"/>
          <p:cNvSpPr>
            <a:spLocks noChangeArrowheads="1"/>
          </p:cNvSpPr>
          <p:nvPr/>
        </p:nvSpPr>
        <p:spPr bwMode="auto">
          <a:xfrm>
            <a:off x="5789981" y="4670174"/>
            <a:ext cx="563228" cy="919875"/>
          </a:xfrm>
          <a:custGeom>
            <a:avLst/>
            <a:gdLst>
              <a:gd name="T0" fmla="*/ 216 w 244"/>
              <a:gd name="T1" fmla="*/ 134 h 437"/>
              <a:gd name="T2" fmla="*/ 193 w 244"/>
              <a:gd name="T3" fmla="*/ 137 h 437"/>
              <a:gd name="T4" fmla="*/ 133 w 244"/>
              <a:gd name="T5" fmla="*/ 388 h 437"/>
              <a:gd name="T6" fmla="*/ 52 w 244"/>
              <a:gd name="T7" fmla="*/ 115 h 437"/>
              <a:gd name="T8" fmla="*/ 124 w 244"/>
              <a:gd name="T9" fmla="*/ 138 h 437"/>
              <a:gd name="T10" fmla="*/ 104 w 244"/>
              <a:gd name="T11" fmla="*/ 65 h 437"/>
              <a:gd name="T12" fmla="*/ 232 w 244"/>
              <a:gd name="T13" fmla="*/ 94 h 437"/>
              <a:gd name="T14" fmla="*/ 244 w 244"/>
              <a:gd name="T15" fmla="*/ 0 h 437"/>
              <a:gd name="T16" fmla="*/ 197 w 244"/>
              <a:gd name="T17" fmla="*/ 64 h 437"/>
              <a:gd name="T18" fmla="*/ 71 w 244"/>
              <a:gd name="T19" fmla="*/ 21 h 437"/>
              <a:gd name="T20" fmla="*/ 86 w 244"/>
              <a:gd name="T21" fmla="*/ 99 h 437"/>
              <a:gd name="T22" fmla="*/ 0 w 244"/>
              <a:gd name="T23" fmla="*/ 77 h 437"/>
              <a:gd name="T24" fmla="*/ 118 w 244"/>
              <a:gd name="T25" fmla="*/ 437 h 437"/>
              <a:gd name="T26" fmla="*/ 152 w 244"/>
              <a:gd name="T27" fmla="*/ 437 h 437"/>
              <a:gd name="T28" fmla="*/ 216 w 244"/>
              <a:gd name="T29" fmla="*/ 134 h 43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44"/>
              <a:gd name="T46" fmla="*/ 0 h 437"/>
              <a:gd name="T47" fmla="*/ 244 w 244"/>
              <a:gd name="T48" fmla="*/ 437 h 437"/>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44" h="437">
                <a:moveTo>
                  <a:pt x="216" y="134"/>
                </a:moveTo>
                <a:cubicBezTo>
                  <a:pt x="193" y="137"/>
                  <a:pt x="193" y="137"/>
                  <a:pt x="193" y="137"/>
                </a:cubicBezTo>
                <a:cubicBezTo>
                  <a:pt x="133" y="388"/>
                  <a:pt x="133" y="388"/>
                  <a:pt x="133" y="388"/>
                </a:cubicBezTo>
                <a:cubicBezTo>
                  <a:pt x="52" y="115"/>
                  <a:pt x="52" y="115"/>
                  <a:pt x="52" y="115"/>
                </a:cubicBezTo>
                <a:cubicBezTo>
                  <a:pt x="124" y="138"/>
                  <a:pt x="124" y="138"/>
                  <a:pt x="124" y="138"/>
                </a:cubicBezTo>
                <a:cubicBezTo>
                  <a:pt x="104" y="65"/>
                  <a:pt x="104" y="65"/>
                  <a:pt x="104" y="65"/>
                </a:cubicBezTo>
                <a:cubicBezTo>
                  <a:pt x="232" y="94"/>
                  <a:pt x="232" y="94"/>
                  <a:pt x="232" y="94"/>
                </a:cubicBezTo>
                <a:cubicBezTo>
                  <a:pt x="244" y="0"/>
                  <a:pt x="244" y="0"/>
                  <a:pt x="244" y="0"/>
                </a:cubicBezTo>
                <a:cubicBezTo>
                  <a:pt x="197" y="64"/>
                  <a:pt x="197" y="64"/>
                  <a:pt x="197" y="64"/>
                </a:cubicBezTo>
                <a:cubicBezTo>
                  <a:pt x="71" y="21"/>
                  <a:pt x="71" y="21"/>
                  <a:pt x="71" y="21"/>
                </a:cubicBezTo>
                <a:cubicBezTo>
                  <a:pt x="86" y="99"/>
                  <a:pt x="86" y="99"/>
                  <a:pt x="86" y="99"/>
                </a:cubicBezTo>
                <a:cubicBezTo>
                  <a:pt x="0" y="77"/>
                  <a:pt x="0" y="77"/>
                  <a:pt x="0" y="77"/>
                </a:cubicBezTo>
                <a:cubicBezTo>
                  <a:pt x="0" y="77"/>
                  <a:pt x="100" y="369"/>
                  <a:pt x="118" y="437"/>
                </a:cubicBezTo>
                <a:cubicBezTo>
                  <a:pt x="152" y="437"/>
                  <a:pt x="152" y="437"/>
                  <a:pt x="152" y="437"/>
                </a:cubicBezTo>
                <a:cubicBezTo>
                  <a:pt x="162" y="384"/>
                  <a:pt x="216" y="134"/>
                  <a:pt x="216" y="134"/>
                </a:cubicBezTo>
                <a:close/>
              </a:path>
            </a:pathLst>
          </a:custGeom>
          <a:solidFill>
            <a:schemeClr val="bg1"/>
          </a:solidFill>
          <a:ln>
            <a:noFill/>
          </a:ln>
        </p:spPr>
        <p:txBody>
          <a:bodyPr/>
          <a:lstStyle/>
          <a:p>
            <a:endParaRPr lang="zh-CN" altLang="zh-CN">
              <a:solidFill>
                <a:schemeClr val="tx1">
                  <a:lumMod val="75000"/>
                  <a:lumOff val="25000"/>
                </a:schemeClr>
              </a:solidFill>
              <a:latin typeface="Calibri" panose="020F0502020204030204" charset="0"/>
              <a:sym typeface="宋体" panose="02010600030101010101" pitchFamily="2" charset="-122"/>
            </a:endParaRPr>
          </a:p>
        </p:txBody>
      </p:sp>
      <p:sp>
        <p:nvSpPr>
          <p:cNvPr id="25" name="Freeform 32"/>
          <p:cNvSpPr>
            <a:spLocks noChangeArrowheads="1"/>
          </p:cNvSpPr>
          <p:nvPr/>
        </p:nvSpPr>
        <p:spPr bwMode="auto">
          <a:xfrm>
            <a:off x="4397719" y="3391401"/>
            <a:ext cx="833871" cy="793530"/>
          </a:xfrm>
          <a:custGeom>
            <a:avLst/>
            <a:gdLst>
              <a:gd name="T0" fmla="*/ 0 w 542623"/>
              <a:gd name="T1" fmla="*/ 0 h 568558"/>
              <a:gd name="T2" fmla="*/ 542623 w 542623"/>
              <a:gd name="T3" fmla="*/ 568558 h 568558"/>
            </a:gdLst>
            <a:ahLst/>
            <a:cxnLst/>
            <a:rect l="T0" t="T1" r="T2" b="T3"/>
            <a:pathLst>
              <a:path w="542623" h="568558">
                <a:moveTo>
                  <a:pt x="200292" y="0"/>
                </a:moveTo>
                <a:cubicBezTo>
                  <a:pt x="272954" y="0"/>
                  <a:pt x="345616" y="27494"/>
                  <a:pt x="400584" y="82482"/>
                </a:cubicBezTo>
                <a:cubicBezTo>
                  <a:pt x="502176" y="184112"/>
                  <a:pt x="511154" y="342083"/>
                  <a:pt x="426560" y="452953"/>
                </a:cubicBezTo>
                <a:lnTo>
                  <a:pt x="542623" y="568558"/>
                </a:lnTo>
                <a:lnTo>
                  <a:pt x="354644" y="521682"/>
                </a:lnTo>
                <a:cubicBezTo>
                  <a:pt x="245142" y="592861"/>
                  <a:pt x="95733" y="580490"/>
                  <a:pt x="0" y="484721"/>
                </a:cubicBezTo>
                <a:cubicBezTo>
                  <a:pt x="-111441" y="373239"/>
                  <a:pt x="-111441" y="193964"/>
                  <a:pt x="0" y="82482"/>
                </a:cubicBezTo>
                <a:cubicBezTo>
                  <a:pt x="54967" y="27494"/>
                  <a:pt x="127629" y="0"/>
                  <a:pt x="200292" y="0"/>
                </a:cubicBezTo>
                <a:close/>
              </a:path>
            </a:pathLst>
          </a:custGeom>
          <a:solidFill>
            <a:srgbClr val="4BB38E"/>
          </a:solidFill>
          <a:ln>
            <a:noFill/>
          </a:ln>
        </p:spPr>
        <p:txBody>
          <a:bodyPr/>
          <a:lstStyle/>
          <a:p>
            <a:endParaRPr lang="zh-CN" altLang="zh-CN">
              <a:solidFill>
                <a:schemeClr val="tx1">
                  <a:lumMod val="75000"/>
                  <a:lumOff val="25000"/>
                </a:schemeClr>
              </a:solidFill>
              <a:latin typeface="Calibri" panose="020F0502020204030204" charset="0"/>
              <a:sym typeface="宋体" panose="02010600030101010101" pitchFamily="2" charset="-122"/>
            </a:endParaRPr>
          </a:p>
        </p:txBody>
      </p:sp>
      <p:sp>
        <p:nvSpPr>
          <p:cNvPr id="26" name="Freeform 61"/>
          <p:cNvSpPr>
            <a:spLocks noEditPoints="1" noChangeArrowheads="1"/>
          </p:cNvSpPr>
          <p:nvPr/>
        </p:nvSpPr>
        <p:spPr bwMode="auto">
          <a:xfrm>
            <a:off x="4451360" y="3504446"/>
            <a:ext cx="514465" cy="531975"/>
          </a:xfrm>
          <a:custGeom>
            <a:avLst/>
            <a:gdLst>
              <a:gd name="T0" fmla="*/ 94 w 222"/>
              <a:gd name="T1" fmla="*/ 16 h 253"/>
              <a:gd name="T2" fmla="*/ 110 w 222"/>
              <a:gd name="T3" fmla="*/ 0 h 253"/>
              <a:gd name="T4" fmla="*/ 126 w 222"/>
              <a:gd name="T5" fmla="*/ 16 h 253"/>
              <a:gd name="T6" fmla="*/ 127 w 222"/>
              <a:gd name="T7" fmla="*/ 110 h 253"/>
              <a:gd name="T8" fmla="*/ 111 w 222"/>
              <a:gd name="T9" fmla="*/ 126 h 253"/>
              <a:gd name="T10" fmla="*/ 95 w 222"/>
              <a:gd name="T11" fmla="*/ 111 h 253"/>
              <a:gd name="T12" fmla="*/ 94 w 222"/>
              <a:gd name="T13" fmla="*/ 16 h 253"/>
              <a:gd name="T14" fmla="*/ 112 w 222"/>
              <a:gd name="T15" fmla="*/ 252 h 253"/>
              <a:gd name="T16" fmla="*/ 1 w 222"/>
              <a:gd name="T17" fmla="*/ 143 h 253"/>
              <a:gd name="T18" fmla="*/ 79 w 222"/>
              <a:gd name="T19" fmla="*/ 37 h 253"/>
              <a:gd name="T20" fmla="*/ 79 w 222"/>
              <a:gd name="T21" fmla="*/ 70 h 253"/>
              <a:gd name="T22" fmla="*/ 32 w 222"/>
              <a:gd name="T23" fmla="*/ 143 h 253"/>
              <a:gd name="T24" fmla="*/ 112 w 222"/>
              <a:gd name="T25" fmla="*/ 221 h 253"/>
              <a:gd name="T26" fmla="*/ 190 w 222"/>
              <a:gd name="T27" fmla="*/ 141 h 253"/>
              <a:gd name="T28" fmla="*/ 142 w 222"/>
              <a:gd name="T29" fmla="*/ 70 h 253"/>
              <a:gd name="T30" fmla="*/ 142 w 222"/>
              <a:gd name="T31" fmla="*/ 36 h 253"/>
              <a:gd name="T32" fmla="*/ 222 w 222"/>
              <a:gd name="T33" fmla="*/ 141 h 253"/>
              <a:gd name="T34" fmla="*/ 112 w 222"/>
              <a:gd name="T35" fmla="*/ 252 h 253"/>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22"/>
              <a:gd name="T55" fmla="*/ 0 h 253"/>
              <a:gd name="T56" fmla="*/ 222 w 222"/>
              <a:gd name="T57" fmla="*/ 253 h 253"/>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22" h="253">
                <a:moveTo>
                  <a:pt x="94" y="16"/>
                </a:moveTo>
                <a:cubicBezTo>
                  <a:pt x="94" y="7"/>
                  <a:pt x="101" y="0"/>
                  <a:pt x="110" y="0"/>
                </a:cubicBezTo>
                <a:cubicBezTo>
                  <a:pt x="119" y="0"/>
                  <a:pt x="126" y="7"/>
                  <a:pt x="126" y="16"/>
                </a:cubicBezTo>
                <a:cubicBezTo>
                  <a:pt x="127" y="110"/>
                  <a:pt x="127" y="110"/>
                  <a:pt x="127" y="110"/>
                </a:cubicBezTo>
                <a:cubicBezTo>
                  <a:pt x="127" y="119"/>
                  <a:pt x="120" y="126"/>
                  <a:pt x="111" y="126"/>
                </a:cubicBezTo>
                <a:cubicBezTo>
                  <a:pt x="102" y="126"/>
                  <a:pt x="95" y="119"/>
                  <a:pt x="95" y="111"/>
                </a:cubicBezTo>
                <a:lnTo>
                  <a:pt x="94" y="16"/>
                </a:lnTo>
                <a:close/>
                <a:moveTo>
                  <a:pt x="112" y="252"/>
                </a:moveTo>
                <a:cubicBezTo>
                  <a:pt x="51" y="253"/>
                  <a:pt x="1" y="204"/>
                  <a:pt x="1" y="143"/>
                </a:cubicBezTo>
                <a:cubicBezTo>
                  <a:pt x="0" y="93"/>
                  <a:pt x="33" y="51"/>
                  <a:pt x="79" y="37"/>
                </a:cubicBezTo>
                <a:cubicBezTo>
                  <a:pt x="79" y="70"/>
                  <a:pt x="79" y="70"/>
                  <a:pt x="79" y="70"/>
                </a:cubicBezTo>
                <a:cubicBezTo>
                  <a:pt x="51" y="83"/>
                  <a:pt x="32" y="110"/>
                  <a:pt x="32" y="143"/>
                </a:cubicBezTo>
                <a:cubicBezTo>
                  <a:pt x="33" y="186"/>
                  <a:pt x="68" y="221"/>
                  <a:pt x="112" y="221"/>
                </a:cubicBezTo>
                <a:cubicBezTo>
                  <a:pt x="155" y="220"/>
                  <a:pt x="190" y="185"/>
                  <a:pt x="190" y="141"/>
                </a:cubicBezTo>
                <a:cubicBezTo>
                  <a:pt x="190" y="109"/>
                  <a:pt x="170" y="82"/>
                  <a:pt x="142" y="70"/>
                </a:cubicBezTo>
                <a:cubicBezTo>
                  <a:pt x="142" y="36"/>
                  <a:pt x="142" y="36"/>
                  <a:pt x="142" y="36"/>
                </a:cubicBezTo>
                <a:cubicBezTo>
                  <a:pt x="187" y="49"/>
                  <a:pt x="221" y="91"/>
                  <a:pt x="222" y="141"/>
                </a:cubicBezTo>
                <a:cubicBezTo>
                  <a:pt x="222" y="202"/>
                  <a:pt x="173" y="252"/>
                  <a:pt x="112" y="252"/>
                </a:cubicBezTo>
                <a:close/>
              </a:path>
            </a:pathLst>
          </a:custGeom>
          <a:solidFill>
            <a:schemeClr val="bg1"/>
          </a:solidFill>
          <a:ln>
            <a:noFill/>
          </a:ln>
        </p:spPr>
        <p:txBody>
          <a:bodyPr/>
          <a:lstStyle/>
          <a:p>
            <a:endParaRPr lang="zh-CN" altLang="zh-CN">
              <a:solidFill>
                <a:schemeClr val="tx1">
                  <a:lumMod val="75000"/>
                  <a:lumOff val="25000"/>
                </a:schemeClr>
              </a:solidFill>
              <a:latin typeface="Calibri" panose="020F0502020204030204" charset="0"/>
              <a:sym typeface="宋体" panose="02010600030101010101" pitchFamily="2" charset="-122"/>
            </a:endParaRPr>
          </a:p>
        </p:txBody>
      </p:sp>
      <p:sp>
        <p:nvSpPr>
          <p:cNvPr id="27" name="Freeform 33"/>
          <p:cNvSpPr>
            <a:spLocks noChangeArrowheads="1"/>
          </p:cNvSpPr>
          <p:nvPr/>
        </p:nvSpPr>
        <p:spPr bwMode="auto">
          <a:xfrm>
            <a:off x="7221179" y="4810002"/>
            <a:ext cx="1116705" cy="793530"/>
          </a:xfrm>
          <a:custGeom>
            <a:avLst/>
            <a:gdLst>
              <a:gd name="T0" fmla="*/ 0 w 727376"/>
              <a:gd name="T1" fmla="*/ 0 h 568004"/>
              <a:gd name="T2" fmla="*/ 727376 w 727376"/>
              <a:gd name="T3" fmla="*/ 568004 h 568004"/>
            </a:gdLst>
            <a:ahLst/>
            <a:cxnLst/>
            <a:rect l="T0" t="T1" r="T2" b="T3"/>
            <a:pathLst>
              <a:path w="727376" h="568004">
                <a:moveTo>
                  <a:pt x="443693" y="0"/>
                </a:moveTo>
                <a:cubicBezTo>
                  <a:pt x="600367" y="0"/>
                  <a:pt x="727376" y="127152"/>
                  <a:pt x="727376" y="284002"/>
                </a:cubicBezTo>
                <a:cubicBezTo>
                  <a:pt x="727376" y="440852"/>
                  <a:pt x="600367" y="568004"/>
                  <a:pt x="443693" y="568004"/>
                </a:cubicBezTo>
                <a:cubicBezTo>
                  <a:pt x="308041" y="568004"/>
                  <a:pt x="194627" y="472684"/>
                  <a:pt x="167007" y="345217"/>
                </a:cubicBezTo>
                <a:lnTo>
                  <a:pt x="0" y="244158"/>
                </a:lnTo>
                <a:lnTo>
                  <a:pt x="164022" y="244158"/>
                </a:lnTo>
                <a:cubicBezTo>
                  <a:pt x="182229" y="106084"/>
                  <a:pt x="300586" y="0"/>
                  <a:pt x="443693" y="0"/>
                </a:cubicBezTo>
                <a:close/>
              </a:path>
            </a:pathLst>
          </a:custGeom>
          <a:solidFill>
            <a:srgbClr val="38866A"/>
          </a:solidFill>
          <a:ln>
            <a:noFill/>
          </a:ln>
        </p:spPr>
        <p:txBody>
          <a:bodyPr anchor="ctr"/>
          <a:lstStyle/>
          <a:p>
            <a:pPr algn="ctr"/>
            <a:endParaRPr lang="zh-CN" altLang="zh-CN">
              <a:solidFill>
                <a:schemeClr val="tx1">
                  <a:lumMod val="75000"/>
                  <a:lumOff val="25000"/>
                </a:schemeClr>
              </a:solidFill>
              <a:latin typeface="宋体" panose="02010600030101010101" pitchFamily="2" charset="-122"/>
              <a:sym typeface="宋体" panose="02010600030101010101" pitchFamily="2" charset="-122"/>
            </a:endParaRPr>
          </a:p>
        </p:txBody>
      </p:sp>
      <p:sp>
        <p:nvSpPr>
          <p:cNvPr id="28" name="Rectangle 62"/>
          <p:cNvSpPr>
            <a:spLocks noChangeArrowheads="1"/>
          </p:cNvSpPr>
          <p:nvPr/>
        </p:nvSpPr>
        <p:spPr bwMode="auto">
          <a:xfrm>
            <a:off x="7830734" y="4985111"/>
            <a:ext cx="160923" cy="454395"/>
          </a:xfrm>
          <a:prstGeom prst="rect">
            <a:avLst/>
          </a:prstGeom>
          <a:solidFill>
            <a:schemeClr val="bg1"/>
          </a:solidFill>
          <a:ln>
            <a:noFill/>
          </a:ln>
        </p:spPr>
        <p:txBody>
          <a:bodyPr/>
          <a:lstStyle/>
          <a:p>
            <a:endParaRPr lang="zh-CN" altLang="zh-CN">
              <a:solidFill>
                <a:schemeClr val="tx1">
                  <a:lumMod val="75000"/>
                  <a:lumOff val="25000"/>
                </a:schemeClr>
              </a:solidFill>
              <a:latin typeface="Calibri" panose="020F0502020204030204" charset="0"/>
              <a:sym typeface="宋体" panose="02010600030101010101" pitchFamily="2" charset="-122"/>
            </a:endParaRPr>
          </a:p>
        </p:txBody>
      </p:sp>
      <p:sp>
        <p:nvSpPr>
          <p:cNvPr id="29" name="Rectangle 63"/>
          <p:cNvSpPr>
            <a:spLocks noChangeArrowheads="1"/>
          </p:cNvSpPr>
          <p:nvPr/>
        </p:nvSpPr>
        <p:spPr bwMode="auto">
          <a:xfrm>
            <a:off x="7662497" y="5140271"/>
            <a:ext cx="497397" cy="144076"/>
          </a:xfrm>
          <a:prstGeom prst="rect">
            <a:avLst/>
          </a:prstGeom>
          <a:solidFill>
            <a:schemeClr val="bg1"/>
          </a:solidFill>
          <a:ln>
            <a:noFill/>
          </a:ln>
        </p:spPr>
        <p:txBody>
          <a:bodyPr/>
          <a:lstStyle/>
          <a:p>
            <a:endParaRPr lang="zh-CN" altLang="zh-CN">
              <a:solidFill>
                <a:schemeClr val="tx1">
                  <a:lumMod val="75000"/>
                  <a:lumOff val="25000"/>
                </a:schemeClr>
              </a:solidFill>
              <a:latin typeface="Calibri" panose="020F0502020204030204" charset="0"/>
              <a:sym typeface="宋体" panose="02010600030101010101" pitchFamily="2" charset="-122"/>
            </a:endParaRPr>
          </a:p>
        </p:txBody>
      </p:sp>
      <p:sp>
        <p:nvSpPr>
          <p:cNvPr id="30" name="直接连接符 42"/>
          <p:cNvSpPr>
            <a:spLocks noChangeShapeType="1"/>
          </p:cNvSpPr>
          <p:nvPr/>
        </p:nvSpPr>
        <p:spPr bwMode="auto">
          <a:xfrm>
            <a:off x="1123190" y="5237799"/>
            <a:ext cx="2818583" cy="2216"/>
          </a:xfrm>
          <a:prstGeom prst="line">
            <a:avLst/>
          </a:prstGeom>
          <a:noFill/>
          <a:ln w="6350" cap="flat" cmpd="sng">
            <a:solidFill>
              <a:srgbClr val="38866A"/>
            </a:solidFill>
            <a:prstDash val="sysDot"/>
            <a:miter lim="800000"/>
            <a:headEnd type="oval" w="med" len="me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chemeClr val="tx1">
                  <a:lumMod val="75000"/>
                  <a:lumOff val="25000"/>
                </a:schemeClr>
              </a:solidFill>
              <a:effectLst/>
              <a:uLnTx/>
              <a:uFillTx/>
            </a:endParaRPr>
          </a:p>
        </p:txBody>
      </p:sp>
      <p:sp>
        <p:nvSpPr>
          <p:cNvPr id="31" name="直接连接符 48"/>
          <p:cNvSpPr>
            <a:spLocks noChangeShapeType="1"/>
          </p:cNvSpPr>
          <p:nvPr/>
        </p:nvSpPr>
        <p:spPr bwMode="auto">
          <a:xfrm>
            <a:off x="1123190" y="3759351"/>
            <a:ext cx="3150181" cy="2217"/>
          </a:xfrm>
          <a:prstGeom prst="line">
            <a:avLst/>
          </a:prstGeom>
          <a:noFill/>
          <a:ln w="6350" cap="flat" cmpd="sng">
            <a:solidFill>
              <a:srgbClr val="4BB38E"/>
            </a:solidFill>
            <a:prstDash val="sysDot"/>
            <a:miter lim="800000"/>
            <a:headEnd type="oval" w="med" len="me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chemeClr val="tx1">
                  <a:lumMod val="75000"/>
                  <a:lumOff val="25000"/>
                </a:schemeClr>
              </a:solidFill>
              <a:effectLst/>
              <a:uLnTx/>
              <a:uFillTx/>
            </a:endParaRPr>
          </a:p>
        </p:txBody>
      </p:sp>
      <p:sp>
        <p:nvSpPr>
          <p:cNvPr id="32" name="直接连接符 56"/>
          <p:cNvSpPr>
            <a:spLocks noChangeShapeType="1"/>
          </p:cNvSpPr>
          <p:nvPr/>
        </p:nvSpPr>
        <p:spPr bwMode="auto">
          <a:xfrm flipH="1">
            <a:off x="7991656" y="3759351"/>
            <a:ext cx="3150181" cy="2217"/>
          </a:xfrm>
          <a:prstGeom prst="line">
            <a:avLst/>
          </a:prstGeom>
          <a:noFill/>
          <a:ln w="6350" cap="flat" cmpd="sng">
            <a:solidFill>
              <a:srgbClr val="4BB38E"/>
            </a:solidFill>
            <a:prstDash val="sysDot"/>
            <a:miter lim="800000"/>
            <a:headEnd type="oval" w="med" len="me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chemeClr val="tx1">
                  <a:lumMod val="75000"/>
                  <a:lumOff val="25000"/>
                </a:schemeClr>
              </a:solidFill>
              <a:effectLst/>
              <a:uLnTx/>
              <a:uFillTx/>
            </a:endParaRPr>
          </a:p>
        </p:txBody>
      </p:sp>
      <p:sp>
        <p:nvSpPr>
          <p:cNvPr id="33" name="直接连接符 60"/>
          <p:cNvSpPr>
            <a:spLocks noChangeShapeType="1"/>
          </p:cNvSpPr>
          <p:nvPr/>
        </p:nvSpPr>
        <p:spPr bwMode="auto">
          <a:xfrm flipH="1">
            <a:off x="8323254" y="5237799"/>
            <a:ext cx="2818583" cy="2216"/>
          </a:xfrm>
          <a:prstGeom prst="line">
            <a:avLst/>
          </a:prstGeom>
          <a:noFill/>
          <a:ln w="6350" cap="flat" cmpd="sng">
            <a:solidFill>
              <a:srgbClr val="38866A"/>
            </a:solidFill>
            <a:prstDash val="sysDot"/>
            <a:miter lim="800000"/>
            <a:headEnd type="oval" w="med" len="me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chemeClr val="tx1">
                  <a:lumMod val="75000"/>
                  <a:lumOff val="25000"/>
                </a:schemeClr>
              </a:solidFill>
              <a:effectLst/>
              <a:uLnTx/>
              <a:uFillTx/>
            </a:endParaRPr>
          </a:p>
        </p:txBody>
      </p:sp>
      <p:sp>
        <p:nvSpPr>
          <p:cNvPr id="34" name="直接连接符 63"/>
          <p:cNvSpPr>
            <a:spLocks noChangeShapeType="1"/>
          </p:cNvSpPr>
          <p:nvPr/>
        </p:nvSpPr>
        <p:spPr bwMode="auto">
          <a:xfrm rot="5400000">
            <a:off x="5780080" y="2496907"/>
            <a:ext cx="704867" cy="2437"/>
          </a:xfrm>
          <a:prstGeom prst="line">
            <a:avLst/>
          </a:prstGeom>
          <a:noFill/>
          <a:ln w="6350" cap="flat" cmpd="sng">
            <a:solidFill>
              <a:srgbClr val="38866A"/>
            </a:solidFill>
            <a:prstDash val="sysDot"/>
            <a:miter lim="800000"/>
            <a:headEnd type="oval" w="med" len="me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chemeClr val="tx1">
                  <a:lumMod val="75000"/>
                  <a:lumOff val="25000"/>
                </a:schemeClr>
              </a:solidFill>
              <a:effectLst/>
              <a:uLnTx/>
              <a:uFillTx/>
            </a:endParaRPr>
          </a:p>
        </p:txBody>
      </p:sp>
      <p:sp>
        <p:nvSpPr>
          <p:cNvPr id="35" name="文本框 34"/>
          <p:cNvSpPr txBox="1"/>
          <p:nvPr/>
        </p:nvSpPr>
        <p:spPr>
          <a:xfrm>
            <a:off x="8468058" y="3759351"/>
            <a:ext cx="2667063" cy="302070"/>
          </a:xfrm>
          <a:prstGeom prst="rect">
            <a:avLst/>
          </a:prstGeom>
          <a:noFill/>
        </p:spPr>
        <p:txBody>
          <a:bodyPr wrap="square" rtlCol="0">
            <a:spAutoFit/>
          </a:bodyPr>
          <a:lstStyle/>
          <a:p>
            <a:pPr algn="just">
              <a:lnSpc>
                <a:spcPct val="125000"/>
              </a:lnSpc>
            </a:pP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科研投入、前瞻性规划，人才培养</a:t>
            </a:r>
          </a:p>
        </p:txBody>
      </p:sp>
      <p:sp>
        <p:nvSpPr>
          <p:cNvPr id="36" name="文本框 35"/>
          <p:cNvSpPr txBox="1"/>
          <p:nvPr/>
        </p:nvSpPr>
        <p:spPr>
          <a:xfrm>
            <a:off x="8468058" y="3437044"/>
            <a:ext cx="1359748" cy="338554"/>
          </a:xfrm>
          <a:prstGeom prst="rect">
            <a:avLst/>
          </a:prstGeom>
          <a:noFill/>
        </p:spPr>
        <p:txBody>
          <a:bodyPr wrap="square" rtlCol="0">
            <a:spAutoFit/>
          </a:bodyPr>
          <a:lstStyle/>
          <a:p>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投入</a:t>
            </a:r>
          </a:p>
        </p:txBody>
      </p:sp>
      <p:sp>
        <p:nvSpPr>
          <p:cNvPr id="37" name="文本框 36"/>
          <p:cNvSpPr txBox="1"/>
          <p:nvPr/>
        </p:nvSpPr>
        <p:spPr>
          <a:xfrm>
            <a:off x="8468058" y="5229982"/>
            <a:ext cx="2837139" cy="302070"/>
          </a:xfrm>
          <a:prstGeom prst="rect">
            <a:avLst/>
          </a:prstGeom>
          <a:noFill/>
        </p:spPr>
        <p:txBody>
          <a:bodyPr wrap="square" rtlCol="0">
            <a:spAutoFit/>
          </a:bodyPr>
          <a:lstStyle/>
          <a:p>
            <a:pPr algn="just">
              <a:lnSpc>
                <a:spcPct val="125000"/>
              </a:lnSpc>
            </a:pP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开放环境，欧盟、北约国家，中荷合作</a:t>
            </a:r>
          </a:p>
        </p:txBody>
      </p:sp>
      <p:sp>
        <p:nvSpPr>
          <p:cNvPr id="38" name="文本框 37"/>
          <p:cNvSpPr txBox="1"/>
          <p:nvPr/>
        </p:nvSpPr>
        <p:spPr>
          <a:xfrm>
            <a:off x="8468058" y="4907675"/>
            <a:ext cx="1359748" cy="338554"/>
          </a:xfrm>
          <a:prstGeom prst="rect">
            <a:avLst/>
          </a:prstGeom>
          <a:noFill/>
        </p:spPr>
        <p:txBody>
          <a:bodyPr wrap="square" rtlCol="0">
            <a:spAutoFit/>
          </a:bodyPr>
          <a:lstStyle/>
          <a:p>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开放</a:t>
            </a:r>
          </a:p>
        </p:txBody>
      </p:sp>
      <p:sp>
        <p:nvSpPr>
          <p:cNvPr id="39" name="文本框 38"/>
          <p:cNvSpPr txBox="1"/>
          <p:nvPr/>
        </p:nvSpPr>
        <p:spPr>
          <a:xfrm>
            <a:off x="1167887" y="3759351"/>
            <a:ext cx="2667063" cy="302070"/>
          </a:xfrm>
          <a:prstGeom prst="rect">
            <a:avLst/>
          </a:prstGeom>
          <a:noFill/>
        </p:spPr>
        <p:txBody>
          <a:bodyPr wrap="square" rtlCol="0">
            <a:spAutoFit/>
          </a:bodyPr>
          <a:lstStyle/>
          <a:p>
            <a:pPr algn="just">
              <a:lnSpc>
                <a:spcPct val="125000"/>
              </a:lnSpc>
            </a:pP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官产学研创新模式</a:t>
            </a:r>
          </a:p>
        </p:txBody>
      </p:sp>
      <p:sp>
        <p:nvSpPr>
          <p:cNvPr id="40" name="文本框 39"/>
          <p:cNvSpPr txBox="1"/>
          <p:nvPr/>
        </p:nvSpPr>
        <p:spPr>
          <a:xfrm>
            <a:off x="1167887" y="3437044"/>
            <a:ext cx="1359748" cy="338554"/>
          </a:xfrm>
          <a:prstGeom prst="rect">
            <a:avLst/>
          </a:prstGeom>
          <a:noFill/>
        </p:spPr>
        <p:txBody>
          <a:bodyPr wrap="square" rtlCol="0">
            <a:spAutoFit/>
          </a:bodyPr>
          <a:lstStyle/>
          <a:p>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模式</a:t>
            </a:r>
          </a:p>
        </p:txBody>
      </p:sp>
      <p:sp>
        <p:nvSpPr>
          <p:cNvPr id="41" name="文本框 40"/>
          <p:cNvSpPr txBox="1"/>
          <p:nvPr/>
        </p:nvSpPr>
        <p:spPr>
          <a:xfrm>
            <a:off x="1167887" y="5233539"/>
            <a:ext cx="2667063" cy="302070"/>
          </a:xfrm>
          <a:prstGeom prst="rect">
            <a:avLst/>
          </a:prstGeom>
          <a:noFill/>
        </p:spPr>
        <p:txBody>
          <a:bodyPr wrap="square" rtlCol="0">
            <a:spAutoFit/>
          </a:bodyPr>
          <a:lstStyle/>
          <a:p>
            <a:pPr algn="just">
              <a:lnSpc>
                <a:spcPct val="125000"/>
              </a:lnSpc>
            </a:pP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多级创新主体，管理机构</a:t>
            </a:r>
          </a:p>
        </p:txBody>
      </p:sp>
      <p:sp>
        <p:nvSpPr>
          <p:cNvPr id="42" name="文本框 41"/>
          <p:cNvSpPr txBox="1"/>
          <p:nvPr/>
        </p:nvSpPr>
        <p:spPr>
          <a:xfrm>
            <a:off x="1167887" y="4911232"/>
            <a:ext cx="1359748" cy="338554"/>
          </a:xfrm>
          <a:prstGeom prst="rect">
            <a:avLst/>
          </a:prstGeom>
          <a:noFill/>
        </p:spPr>
        <p:txBody>
          <a:bodyPr wrap="square" rtlCol="0">
            <a:spAutoFit/>
          </a:bodyPr>
          <a:lstStyle/>
          <a:p>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主体</a:t>
            </a:r>
          </a:p>
        </p:txBody>
      </p:sp>
      <p:sp>
        <p:nvSpPr>
          <p:cNvPr id="43" name="文本框 42"/>
          <p:cNvSpPr txBox="1"/>
          <p:nvPr/>
        </p:nvSpPr>
        <p:spPr>
          <a:xfrm>
            <a:off x="6229771" y="2017662"/>
            <a:ext cx="2667063" cy="302070"/>
          </a:xfrm>
          <a:prstGeom prst="rect">
            <a:avLst/>
          </a:prstGeom>
          <a:noFill/>
        </p:spPr>
        <p:txBody>
          <a:bodyPr wrap="square" rtlCol="0">
            <a:spAutoFit/>
          </a:bodyPr>
          <a:lstStyle/>
          <a:p>
            <a:pPr algn="just">
              <a:lnSpc>
                <a:spcPct val="125000"/>
              </a:lnSpc>
            </a:pP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重商主义、开拓精神、创新精神</a:t>
            </a:r>
          </a:p>
        </p:txBody>
      </p:sp>
      <p:sp>
        <p:nvSpPr>
          <p:cNvPr id="44" name="文本框 43"/>
          <p:cNvSpPr txBox="1"/>
          <p:nvPr/>
        </p:nvSpPr>
        <p:spPr>
          <a:xfrm>
            <a:off x="6229771" y="1795736"/>
            <a:ext cx="1359748" cy="338554"/>
          </a:xfrm>
          <a:prstGeom prst="rect">
            <a:avLst/>
          </a:prstGeom>
          <a:noFill/>
        </p:spPr>
        <p:txBody>
          <a:bodyPr wrap="square" rtlCol="0">
            <a:spAutoFit/>
          </a:bodyPr>
          <a:lstStyle/>
          <a:p>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文化</a:t>
            </a:r>
          </a:p>
        </p:txBody>
      </p:sp>
      <p:pic>
        <p:nvPicPr>
          <p:cNvPr id="5" name="图片 4" descr="中山大学logo"/>
          <p:cNvPicPr>
            <a:picLocks noChangeAspect="1"/>
          </p:cNvPicPr>
          <p:nvPr/>
        </p:nvPicPr>
        <p:blipFill>
          <a:blip r:embed="rId4"/>
          <a:stretch>
            <a:fillRect/>
          </a:stretch>
        </p:blipFill>
        <p:spPr>
          <a:xfrm>
            <a:off x="10894695" y="256540"/>
            <a:ext cx="953135" cy="953135"/>
          </a:xfrm>
          <a:prstGeom prst="rect">
            <a:avLst/>
          </a:prstGeom>
        </p:spPr>
      </p:pic>
    </p:spTree>
    <p:extLst>
      <p:ext uri="{BB962C8B-B14F-4D97-AF65-F5344CB8AC3E}">
        <p14:creationId xmlns:p14="http://schemas.microsoft.com/office/powerpoint/2010/main" val="653210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wipe(right)">
                                      <p:cBhvr>
                                        <p:cTn id="7" dur="500"/>
                                        <p:tgtEl>
                                          <p:spTgt spid="30"/>
                                        </p:tgtEl>
                                      </p:cBhvr>
                                    </p:animEffect>
                                  </p:childTnLst>
                                </p:cTn>
                              </p:par>
                            </p:childTnLst>
                          </p:cTn>
                        </p:par>
                        <p:par>
                          <p:cTn id="8" fill="hold">
                            <p:stCondLst>
                              <p:cond delay="500"/>
                            </p:stCondLst>
                            <p:childTnLst>
                              <p:par>
                                <p:cTn id="9" presetID="22" presetClass="entr" presetSubtype="2" fill="hold" grpId="0" nodeType="afterEffect">
                                  <p:stCondLst>
                                    <p:cond delay="0"/>
                                  </p:stCondLst>
                                  <p:childTnLst>
                                    <p:set>
                                      <p:cBhvr>
                                        <p:cTn id="10" dur="1" fill="hold">
                                          <p:stCondLst>
                                            <p:cond delay="0"/>
                                          </p:stCondLst>
                                        </p:cTn>
                                        <p:tgtEl>
                                          <p:spTgt spid="31"/>
                                        </p:tgtEl>
                                        <p:attrNameLst>
                                          <p:attrName>style.visibility</p:attrName>
                                        </p:attrNameLst>
                                      </p:cBhvr>
                                      <p:to>
                                        <p:strVal val="visible"/>
                                      </p:to>
                                    </p:set>
                                    <p:animEffect transition="in" filter="wipe(right)">
                                      <p:cBhvr>
                                        <p:cTn id="11" dur="500"/>
                                        <p:tgtEl>
                                          <p:spTgt spid="31"/>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34"/>
                                        </p:tgtEl>
                                        <p:attrNameLst>
                                          <p:attrName>style.visibility</p:attrName>
                                        </p:attrNameLst>
                                      </p:cBhvr>
                                      <p:to>
                                        <p:strVal val="visible"/>
                                      </p:to>
                                    </p:set>
                                    <p:animEffect transition="in" filter="wipe(down)">
                                      <p:cBhvr>
                                        <p:cTn id="15" dur="500"/>
                                        <p:tgtEl>
                                          <p:spTgt spid="34"/>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wipe(left)">
                                      <p:cBhvr>
                                        <p:cTn id="19" dur="500"/>
                                        <p:tgtEl>
                                          <p:spTgt spid="32"/>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33"/>
                                        </p:tgtEl>
                                        <p:attrNameLst>
                                          <p:attrName>style.visibility</p:attrName>
                                        </p:attrNameLst>
                                      </p:cBhvr>
                                      <p:to>
                                        <p:strVal val="visible"/>
                                      </p:to>
                                    </p:set>
                                    <p:animEffect transition="in" filter="wipe(left)">
                                      <p:cBhvr>
                                        <p:cTn id="23"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1" grpId="0" animBg="1"/>
      <p:bldP spid="32" grpId="0" animBg="1"/>
      <p:bldP spid="33" grpId="0" animBg="1"/>
      <p:bldP spid="34"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7" name="组合 6"/>
          <p:cNvGrpSpPr/>
          <p:nvPr/>
        </p:nvGrpSpPr>
        <p:grpSpPr>
          <a:xfrm>
            <a:off x="2728595" y="2404494"/>
            <a:ext cx="6601479" cy="4453506"/>
            <a:chOff x="1681162" y="362598"/>
            <a:chExt cx="9144000" cy="6168748"/>
          </a:xfrm>
          <a:solidFill>
            <a:srgbClr val="006FBC"/>
          </a:solidFill>
        </p:grpSpPr>
        <p:grpSp>
          <p:nvGrpSpPr>
            <p:cNvPr id="8" name="Group 27"/>
            <p:cNvGrpSpPr/>
            <p:nvPr/>
          </p:nvGrpSpPr>
          <p:grpSpPr>
            <a:xfrm>
              <a:off x="4725702" y="362598"/>
              <a:ext cx="2730885" cy="5011089"/>
              <a:chOff x="4725702" y="362598"/>
              <a:chExt cx="2730885" cy="5011089"/>
            </a:xfrm>
            <a:grpFill/>
          </p:grpSpPr>
          <p:sp>
            <p:nvSpPr>
              <p:cNvPr id="36" name="圆角矩形 25"/>
              <p:cNvSpPr/>
              <p:nvPr/>
            </p:nvSpPr>
            <p:spPr>
              <a:xfrm rot="21227758">
                <a:off x="6529501" y="1826103"/>
                <a:ext cx="231270" cy="3547584"/>
              </a:xfrm>
              <a:prstGeom prst="roundRect">
                <a:avLst>
                  <a:gd name="adj" fmla="val 50000"/>
                </a:avLst>
              </a:prstGeom>
              <a:solidFill>
                <a:srgbClr val="4BB38E"/>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a:defRPr/>
                </a:pPr>
                <a:endParaRPr lang="en-US" kern="0">
                  <a:solidFill>
                    <a:sysClr val="windowText" lastClr="000000"/>
                  </a:solidFill>
                  <a:latin typeface="Calibri" panose="020F0502020204030204"/>
                </a:endParaRPr>
              </a:p>
            </p:txBody>
          </p:sp>
          <p:sp>
            <p:nvSpPr>
              <p:cNvPr id="37" name="圆角矩形 33"/>
              <p:cNvSpPr/>
              <p:nvPr/>
            </p:nvSpPr>
            <p:spPr>
              <a:xfrm rot="21355189">
                <a:off x="4725702" y="362598"/>
                <a:ext cx="2730885" cy="952634"/>
              </a:xfrm>
              <a:prstGeom prst="roundRect">
                <a:avLst/>
              </a:prstGeom>
              <a:solidFill>
                <a:srgbClr val="4BB38E"/>
              </a:solidFill>
              <a:ln w="9525" cap="flat" cmpd="sng" algn="ctr">
                <a:solidFill>
                  <a:sysClr val="window" lastClr="FFFFFF"/>
                </a:solidFill>
                <a:prstDash val="solid"/>
              </a:ln>
              <a:effectLst>
                <a:outerShdw blurRad="254000" dist="38100" dir="5400000" algn="t"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a:defRPr/>
                </a:pPr>
                <a:endParaRPr lang="en-US" kern="0">
                  <a:solidFill>
                    <a:sysClr val="windowText" lastClr="000000"/>
                  </a:solidFill>
                  <a:latin typeface="Calibri" panose="020F0502020204030204"/>
                </a:endParaRPr>
              </a:p>
            </p:txBody>
          </p:sp>
          <p:sp>
            <p:nvSpPr>
              <p:cNvPr id="38" name="TextBox 19"/>
              <p:cNvSpPr txBox="1"/>
              <p:nvPr/>
            </p:nvSpPr>
            <p:spPr>
              <a:xfrm rot="21382029">
                <a:off x="5214888" y="473378"/>
                <a:ext cx="2076547" cy="618867"/>
              </a:xfrm>
              <a:prstGeom prst="rect">
                <a:avLst/>
              </a:prstGeom>
              <a:noFill/>
            </p:spPr>
            <p:txBody>
              <a:bodyPr wrap="square" rtlCol="0">
                <a:spAutoFit/>
              </a:bodyPr>
              <a:lstStyle/>
              <a:p>
                <a:pPr algn="ctr">
                  <a:lnSpc>
                    <a:spcPct val="80000"/>
                  </a:lnSpc>
                  <a:defRPr/>
                </a:pPr>
                <a:r>
                  <a:rPr lang="zh-CN" altLang="en-US" sz="2800" b="1" kern="0" dirty="0">
                    <a:solidFill>
                      <a:sysClr val="window" lastClr="FFFFFF"/>
                    </a:solidFill>
                    <a:effectLst>
                      <a:outerShdw blurRad="50800" dist="38100" dir="5400000" algn="t" rotWithShape="0">
                        <a:prstClr val="black">
                          <a:alpha val="40000"/>
                        </a:prstClr>
                      </a:outerShdw>
                    </a:effectLst>
                    <a:ea typeface="微软雅黑" panose="020B0503020204020204" pitchFamily="34" charset="-122"/>
                  </a:rPr>
                  <a:t>重商</a:t>
                </a:r>
              </a:p>
            </p:txBody>
          </p:sp>
        </p:grpSp>
        <p:grpSp>
          <p:nvGrpSpPr>
            <p:cNvPr id="13" name="Group 26"/>
            <p:cNvGrpSpPr/>
            <p:nvPr/>
          </p:nvGrpSpPr>
          <p:grpSpPr>
            <a:xfrm>
              <a:off x="3656240" y="1356735"/>
              <a:ext cx="2730885" cy="4038327"/>
              <a:chOff x="3656241" y="1356736"/>
              <a:chExt cx="2730885" cy="4038328"/>
            </a:xfrm>
            <a:grpFill/>
          </p:grpSpPr>
          <p:sp>
            <p:nvSpPr>
              <p:cNvPr id="33" name="圆角矩形 24"/>
              <p:cNvSpPr/>
              <p:nvPr/>
            </p:nvSpPr>
            <p:spPr>
              <a:xfrm rot="20935880">
                <a:off x="5318348" y="1693304"/>
                <a:ext cx="213511" cy="3701760"/>
              </a:xfrm>
              <a:prstGeom prst="roundRect">
                <a:avLst>
                  <a:gd name="adj" fmla="val 50000"/>
                </a:avLst>
              </a:prstGeom>
              <a:solidFill>
                <a:srgbClr val="38866A"/>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a:defRPr/>
                </a:pPr>
                <a:endParaRPr lang="en-US" kern="0">
                  <a:solidFill>
                    <a:sysClr val="windowText" lastClr="000000"/>
                  </a:solidFill>
                  <a:latin typeface="Calibri" panose="020F0502020204030204"/>
                </a:endParaRPr>
              </a:p>
            </p:txBody>
          </p:sp>
          <p:sp>
            <p:nvSpPr>
              <p:cNvPr id="34" name="圆角矩形 34"/>
              <p:cNvSpPr/>
              <p:nvPr/>
            </p:nvSpPr>
            <p:spPr>
              <a:xfrm rot="20913114">
                <a:off x="3656241" y="1356736"/>
                <a:ext cx="2730885" cy="952634"/>
              </a:xfrm>
              <a:prstGeom prst="roundRect">
                <a:avLst/>
              </a:prstGeom>
              <a:solidFill>
                <a:srgbClr val="38866A"/>
              </a:solidFill>
              <a:ln w="9525" cap="flat" cmpd="sng" algn="ctr">
                <a:solidFill>
                  <a:sysClr val="window" lastClr="FFFFFF"/>
                </a:solidFill>
                <a:prstDash val="solid"/>
              </a:ln>
              <a:effectLst>
                <a:outerShdw blurRad="254000" dist="38100" dir="5400000" algn="t"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a:defRPr/>
                </a:pPr>
                <a:endParaRPr lang="en-US" kern="0">
                  <a:solidFill>
                    <a:sysClr val="windowText" lastClr="000000"/>
                  </a:solidFill>
                  <a:latin typeface="Calibri" panose="020F0502020204030204"/>
                </a:endParaRPr>
              </a:p>
            </p:txBody>
          </p:sp>
          <p:sp>
            <p:nvSpPr>
              <p:cNvPr id="35" name="TextBox 18"/>
              <p:cNvSpPr txBox="1"/>
              <p:nvPr/>
            </p:nvSpPr>
            <p:spPr>
              <a:xfrm rot="20890320">
                <a:off x="4250508" y="1510810"/>
                <a:ext cx="1680058" cy="618867"/>
              </a:xfrm>
              <a:prstGeom prst="rect">
                <a:avLst/>
              </a:prstGeom>
              <a:noFill/>
            </p:spPr>
            <p:txBody>
              <a:bodyPr wrap="square" rtlCol="0">
                <a:spAutoFit/>
              </a:bodyPr>
              <a:lstStyle/>
              <a:p>
                <a:pPr algn="ctr">
                  <a:lnSpc>
                    <a:spcPct val="80000"/>
                  </a:lnSpc>
                  <a:defRPr/>
                </a:pPr>
                <a:r>
                  <a:rPr lang="zh-CN" altLang="en-US" sz="2800" b="1" kern="0" dirty="0">
                    <a:solidFill>
                      <a:sysClr val="window" lastClr="FFFFFF"/>
                    </a:solidFill>
                    <a:effectLst>
                      <a:outerShdw blurRad="50800" dist="38100" dir="5400000" algn="t" rotWithShape="0">
                        <a:prstClr val="black">
                          <a:alpha val="40000"/>
                        </a:prstClr>
                      </a:outerShdw>
                    </a:effectLst>
                    <a:ea typeface="微软雅黑" panose="020B0503020204020204" pitchFamily="34" charset="-122"/>
                  </a:rPr>
                  <a:t>航海</a:t>
                </a:r>
              </a:p>
            </p:txBody>
          </p:sp>
        </p:grpSp>
        <p:grpSp>
          <p:nvGrpSpPr>
            <p:cNvPr id="14" name="Group 28"/>
            <p:cNvGrpSpPr/>
            <p:nvPr/>
          </p:nvGrpSpPr>
          <p:grpSpPr>
            <a:xfrm>
              <a:off x="6121575" y="1343924"/>
              <a:ext cx="2730885" cy="3802703"/>
              <a:chOff x="6121575" y="1343924"/>
              <a:chExt cx="2730885" cy="3802703"/>
            </a:xfrm>
            <a:grpFill/>
          </p:grpSpPr>
          <p:sp>
            <p:nvSpPr>
              <p:cNvPr id="30" name="圆角矩形 26"/>
              <p:cNvSpPr/>
              <p:nvPr/>
            </p:nvSpPr>
            <p:spPr>
              <a:xfrm rot="535245">
                <a:off x="7299201" y="1975280"/>
                <a:ext cx="193681" cy="3171347"/>
              </a:xfrm>
              <a:prstGeom prst="roundRect">
                <a:avLst>
                  <a:gd name="adj" fmla="val 50000"/>
                </a:avLst>
              </a:prstGeom>
              <a:solidFill>
                <a:srgbClr val="38866A"/>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a:defRPr/>
                </a:pPr>
                <a:endParaRPr lang="en-US" kern="0">
                  <a:solidFill>
                    <a:sysClr val="windowText" lastClr="000000"/>
                  </a:solidFill>
                  <a:latin typeface="Calibri" panose="020F0502020204030204"/>
                </a:endParaRPr>
              </a:p>
            </p:txBody>
          </p:sp>
          <p:sp>
            <p:nvSpPr>
              <p:cNvPr id="31" name="圆角矩形 30"/>
              <p:cNvSpPr/>
              <p:nvPr/>
            </p:nvSpPr>
            <p:spPr>
              <a:xfrm rot="525452">
                <a:off x="6121575" y="1343924"/>
                <a:ext cx="2730885" cy="952634"/>
              </a:xfrm>
              <a:prstGeom prst="roundRect">
                <a:avLst/>
              </a:prstGeom>
              <a:solidFill>
                <a:srgbClr val="38866A"/>
              </a:solidFill>
              <a:ln w="9525" cap="flat" cmpd="sng" algn="ctr">
                <a:solidFill>
                  <a:sysClr val="window" lastClr="FFFFFF"/>
                </a:solidFill>
                <a:prstDash val="solid"/>
              </a:ln>
              <a:effectLst>
                <a:outerShdw blurRad="254000" dist="38100" dir="5400000" algn="t"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a:defRPr/>
                </a:pPr>
                <a:endParaRPr lang="en-US" kern="0">
                  <a:solidFill>
                    <a:sysClr val="windowText" lastClr="000000"/>
                  </a:solidFill>
                  <a:latin typeface="Calibri" panose="020F0502020204030204"/>
                </a:endParaRPr>
              </a:p>
            </p:txBody>
          </p:sp>
          <p:sp>
            <p:nvSpPr>
              <p:cNvPr id="32" name="TextBox 20"/>
              <p:cNvSpPr txBox="1"/>
              <p:nvPr/>
            </p:nvSpPr>
            <p:spPr>
              <a:xfrm rot="424164">
                <a:off x="6811431" y="1520940"/>
                <a:ext cx="1353194" cy="618867"/>
              </a:xfrm>
              <a:prstGeom prst="rect">
                <a:avLst/>
              </a:prstGeom>
              <a:noFill/>
            </p:spPr>
            <p:txBody>
              <a:bodyPr wrap="square" rtlCol="0">
                <a:spAutoFit/>
              </a:bodyPr>
              <a:lstStyle/>
              <a:p>
                <a:pPr algn="ctr">
                  <a:lnSpc>
                    <a:spcPct val="80000"/>
                  </a:lnSpc>
                  <a:defRPr/>
                </a:pPr>
                <a:r>
                  <a:rPr lang="zh-CN" altLang="en-US" sz="2800" b="1" kern="0" dirty="0">
                    <a:solidFill>
                      <a:sysClr val="window" lastClr="FFFFFF"/>
                    </a:solidFill>
                    <a:effectLst>
                      <a:outerShdw blurRad="50800" dist="38100" dir="5400000" algn="t" rotWithShape="0">
                        <a:prstClr val="black">
                          <a:alpha val="40000"/>
                        </a:prstClr>
                      </a:outerShdw>
                    </a:effectLst>
                    <a:ea typeface="微软雅黑" panose="020B0503020204020204" pitchFamily="34" charset="-122"/>
                  </a:rPr>
                  <a:t>开拓</a:t>
                </a:r>
              </a:p>
            </p:txBody>
          </p:sp>
        </p:grpSp>
        <p:grpSp>
          <p:nvGrpSpPr>
            <p:cNvPr id="15" name="Group 29"/>
            <p:cNvGrpSpPr/>
            <p:nvPr/>
          </p:nvGrpSpPr>
          <p:grpSpPr>
            <a:xfrm>
              <a:off x="6946900" y="2446364"/>
              <a:ext cx="2730885" cy="3119699"/>
              <a:chOff x="6946900" y="2446365"/>
              <a:chExt cx="2730885" cy="3119700"/>
            </a:xfrm>
            <a:grpFill/>
          </p:grpSpPr>
          <p:sp>
            <p:nvSpPr>
              <p:cNvPr id="27" name="圆角矩形 27"/>
              <p:cNvSpPr/>
              <p:nvPr/>
            </p:nvSpPr>
            <p:spPr>
              <a:xfrm rot="963333">
                <a:off x="7625327" y="2901769"/>
                <a:ext cx="224541" cy="2664296"/>
              </a:xfrm>
              <a:prstGeom prst="roundRect">
                <a:avLst>
                  <a:gd name="adj" fmla="val 50000"/>
                </a:avLst>
              </a:prstGeom>
              <a:solidFill>
                <a:srgbClr val="4BB38E"/>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a:defRPr/>
                </a:pPr>
                <a:endParaRPr lang="en-US" kern="0">
                  <a:solidFill>
                    <a:sysClr val="windowText" lastClr="000000"/>
                  </a:solidFill>
                  <a:latin typeface="Calibri" panose="020F0502020204030204"/>
                </a:endParaRPr>
              </a:p>
            </p:txBody>
          </p:sp>
          <p:sp>
            <p:nvSpPr>
              <p:cNvPr id="28" name="圆角矩形 31"/>
              <p:cNvSpPr/>
              <p:nvPr/>
            </p:nvSpPr>
            <p:spPr>
              <a:xfrm rot="1113809">
                <a:off x="6946900" y="2446365"/>
                <a:ext cx="2730885" cy="952634"/>
              </a:xfrm>
              <a:prstGeom prst="roundRect">
                <a:avLst/>
              </a:prstGeom>
              <a:solidFill>
                <a:srgbClr val="4BB38E"/>
              </a:solidFill>
              <a:ln w="9525" cap="flat" cmpd="sng" algn="ctr">
                <a:solidFill>
                  <a:sysClr val="window" lastClr="FFFFFF"/>
                </a:solidFill>
                <a:prstDash val="solid"/>
              </a:ln>
              <a:effectLst>
                <a:outerShdw blurRad="254000" dist="38100" dir="5400000" algn="t"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a:defRPr/>
                </a:pPr>
                <a:endParaRPr lang="en-US" kern="0">
                  <a:solidFill>
                    <a:sysClr val="windowText" lastClr="000000"/>
                  </a:solidFill>
                  <a:latin typeface="Calibri" panose="020F0502020204030204"/>
                </a:endParaRPr>
              </a:p>
            </p:txBody>
          </p:sp>
          <p:sp>
            <p:nvSpPr>
              <p:cNvPr id="29" name="TextBox 21"/>
              <p:cNvSpPr txBox="1"/>
              <p:nvPr/>
            </p:nvSpPr>
            <p:spPr>
              <a:xfrm rot="1111832">
                <a:off x="7612218" y="2743373"/>
                <a:ext cx="1714253" cy="476407"/>
              </a:xfrm>
              <a:prstGeom prst="rect">
                <a:avLst/>
              </a:prstGeom>
              <a:noFill/>
            </p:spPr>
            <p:txBody>
              <a:bodyPr wrap="square" rtlCol="0">
                <a:spAutoFit/>
              </a:bodyPr>
              <a:lstStyle/>
              <a:p>
                <a:pPr algn="ctr">
                  <a:lnSpc>
                    <a:spcPct val="80000"/>
                  </a:lnSpc>
                  <a:defRPr/>
                </a:pPr>
                <a:r>
                  <a:rPr lang="zh-CN" altLang="en-US" sz="2000" b="1" kern="0" dirty="0">
                    <a:solidFill>
                      <a:sysClr val="window" lastClr="FFFFFF"/>
                    </a:solidFill>
                    <a:effectLst>
                      <a:outerShdw blurRad="50800" dist="38100" dir="5400000" algn="t" rotWithShape="0">
                        <a:prstClr val="black">
                          <a:alpha val="40000"/>
                        </a:prstClr>
                      </a:outerShdw>
                    </a:effectLst>
                    <a:ea typeface="微软雅黑" panose="020B0503020204020204" pitchFamily="34" charset="-122"/>
                  </a:rPr>
                  <a:t>国小地贫</a:t>
                </a:r>
              </a:p>
            </p:txBody>
          </p:sp>
        </p:grpSp>
        <p:grpSp>
          <p:nvGrpSpPr>
            <p:cNvPr id="16" name="Group 24"/>
            <p:cNvGrpSpPr/>
            <p:nvPr/>
          </p:nvGrpSpPr>
          <p:grpSpPr>
            <a:xfrm>
              <a:off x="3020148" y="2648705"/>
              <a:ext cx="2730885" cy="2896018"/>
              <a:chOff x="3020147" y="2648706"/>
              <a:chExt cx="2730885" cy="2896018"/>
            </a:xfrm>
            <a:grpFill/>
          </p:grpSpPr>
          <p:sp>
            <p:nvSpPr>
              <p:cNvPr id="24" name="圆角矩形 23"/>
              <p:cNvSpPr/>
              <p:nvPr/>
            </p:nvSpPr>
            <p:spPr>
              <a:xfrm rot="20935880">
                <a:off x="4538427" y="3178421"/>
                <a:ext cx="193241" cy="2366303"/>
              </a:xfrm>
              <a:prstGeom prst="roundRect">
                <a:avLst>
                  <a:gd name="adj" fmla="val 50000"/>
                </a:avLst>
              </a:prstGeom>
              <a:solidFill>
                <a:srgbClr val="38866A"/>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a:defRPr/>
                </a:pPr>
                <a:endParaRPr lang="en-US" kern="0">
                  <a:solidFill>
                    <a:sysClr val="windowText" lastClr="000000"/>
                  </a:solidFill>
                  <a:latin typeface="Calibri" panose="020F0502020204030204"/>
                </a:endParaRPr>
              </a:p>
            </p:txBody>
          </p:sp>
          <p:sp>
            <p:nvSpPr>
              <p:cNvPr id="25" name="圆角矩形 28"/>
              <p:cNvSpPr/>
              <p:nvPr/>
            </p:nvSpPr>
            <p:spPr>
              <a:xfrm rot="20913114">
                <a:off x="3020147" y="2648706"/>
                <a:ext cx="2730885" cy="952634"/>
              </a:xfrm>
              <a:prstGeom prst="roundRect">
                <a:avLst/>
              </a:prstGeom>
              <a:solidFill>
                <a:srgbClr val="38866A"/>
              </a:solidFill>
              <a:ln w="9525" cap="flat" cmpd="sng" algn="ctr">
                <a:solidFill>
                  <a:sysClr val="window" lastClr="FFFFFF"/>
                </a:solidFill>
                <a:prstDash val="solid"/>
              </a:ln>
              <a:effectLst>
                <a:outerShdw blurRad="254000" dist="38100" dir="5400000" algn="t"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a:defRPr/>
                </a:pPr>
                <a:endParaRPr lang="en-US" kern="0">
                  <a:solidFill>
                    <a:sysClr val="windowText" lastClr="000000"/>
                  </a:solidFill>
                  <a:latin typeface="Calibri" panose="020F0502020204030204"/>
                </a:endParaRPr>
              </a:p>
            </p:txBody>
          </p:sp>
          <p:sp>
            <p:nvSpPr>
              <p:cNvPr id="26" name="TextBox 17"/>
              <p:cNvSpPr txBox="1"/>
              <p:nvPr/>
            </p:nvSpPr>
            <p:spPr>
              <a:xfrm rot="20890320">
                <a:off x="3555349" y="2851408"/>
                <a:ext cx="1353194" cy="618867"/>
              </a:xfrm>
              <a:prstGeom prst="rect">
                <a:avLst/>
              </a:prstGeom>
              <a:noFill/>
            </p:spPr>
            <p:txBody>
              <a:bodyPr wrap="square" rtlCol="0">
                <a:spAutoFit/>
              </a:bodyPr>
              <a:lstStyle/>
              <a:p>
                <a:pPr algn="ctr">
                  <a:lnSpc>
                    <a:spcPct val="80000"/>
                  </a:lnSpc>
                  <a:defRPr/>
                </a:pPr>
                <a:r>
                  <a:rPr lang="zh-CN" altLang="en-US" sz="2800" b="1" kern="0" dirty="0">
                    <a:solidFill>
                      <a:sysClr val="window" lastClr="FFFFFF"/>
                    </a:solidFill>
                    <a:effectLst>
                      <a:outerShdw blurRad="50800" dist="38100" dir="5400000" algn="t" rotWithShape="0">
                        <a:prstClr val="black">
                          <a:alpha val="40000"/>
                        </a:prstClr>
                      </a:outerShdw>
                    </a:effectLst>
                    <a:ea typeface="微软雅黑" panose="020B0503020204020204" pitchFamily="34" charset="-122"/>
                  </a:rPr>
                  <a:t>艰难</a:t>
                </a:r>
              </a:p>
            </p:txBody>
          </p:sp>
        </p:grpSp>
        <p:grpSp>
          <p:nvGrpSpPr>
            <p:cNvPr id="17" name="Group 25"/>
            <p:cNvGrpSpPr/>
            <p:nvPr/>
          </p:nvGrpSpPr>
          <p:grpSpPr>
            <a:xfrm>
              <a:off x="4602398" y="2122328"/>
              <a:ext cx="2730885" cy="3256889"/>
              <a:chOff x="4602398" y="2122329"/>
              <a:chExt cx="2730885" cy="3256890"/>
            </a:xfrm>
            <a:grpFill/>
          </p:grpSpPr>
          <p:sp>
            <p:nvSpPr>
              <p:cNvPr id="21" name="圆角矩形 29"/>
              <p:cNvSpPr/>
              <p:nvPr/>
            </p:nvSpPr>
            <p:spPr>
              <a:xfrm>
                <a:off x="5893122" y="2714923"/>
                <a:ext cx="198022" cy="2664296"/>
              </a:xfrm>
              <a:prstGeom prst="roundRect">
                <a:avLst>
                  <a:gd name="adj" fmla="val 50000"/>
                </a:avLst>
              </a:prstGeom>
              <a:solidFill>
                <a:srgbClr val="4BB38E"/>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a:defRPr/>
                </a:pPr>
                <a:endParaRPr lang="en-US" kern="0">
                  <a:solidFill>
                    <a:sysClr val="windowText" lastClr="000000"/>
                  </a:solidFill>
                  <a:latin typeface="Calibri" panose="020F0502020204030204"/>
                </a:endParaRPr>
              </a:p>
            </p:txBody>
          </p:sp>
          <p:sp>
            <p:nvSpPr>
              <p:cNvPr id="22" name="圆角矩形 35"/>
              <p:cNvSpPr/>
              <p:nvPr/>
            </p:nvSpPr>
            <p:spPr>
              <a:xfrm>
                <a:off x="4602398" y="2122329"/>
                <a:ext cx="2730885" cy="952634"/>
              </a:xfrm>
              <a:prstGeom prst="roundRect">
                <a:avLst/>
              </a:prstGeom>
              <a:solidFill>
                <a:srgbClr val="4BB38E"/>
              </a:solidFill>
              <a:ln w="9525" cap="flat" cmpd="sng" algn="ctr">
                <a:solidFill>
                  <a:sysClr val="window" lastClr="FFFFFF"/>
                </a:solidFill>
                <a:prstDash val="solid"/>
              </a:ln>
              <a:effectLst>
                <a:outerShdw blurRad="254000" dist="38100" dir="5400000" algn="t"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a:defRPr/>
                </a:pPr>
                <a:endParaRPr lang="en-US" kern="0">
                  <a:solidFill>
                    <a:sysClr val="windowText" lastClr="000000"/>
                  </a:solidFill>
                  <a:latin typeface="Calibri" panose="020F0502020204030204"/>
                </a:endParaRPr>
              </a:p>
            </p:txBody>
          </p:sp>
          <p:sp>
            <p:nvSpPr>
              <p:cNvPr id="23" name="TextBox 16"/>
              <p:cNvSpPr txBox="1"/>
              <p:nvPr/>
            </p:nvSpPr>
            <p:spPr>
              <a:xfrm>
                <a:off x="5407963" y="2413304"/>
                <a:ext cx="1353194" cy="618867"/>
              </a:xfrm>
              <a:prstGeom prst="rect">
                <a:avLst/>
              </a:prstGeom>
              <a:noFill/>
            </p:spPr>
            <p:txBody>
              <a:bodyPr wrap="square" rtlCol="0">
                <a:spAutoFit/>
              </a:bodyPr>
              <a:lstStyle/>
              <a:p>
                <a:pPr algn="ctr">
                  <a:lnSpc>
                    <a:spcPct val="80000"/>
                  </a:lnSpc>
                  <a:defRPr/>
                </a:pPr>
                <a:r>
                  <a:rPr lang="zh-CN" altLang="en-US" sz="2800" b="1" kern="0" dirty="0">
                    <a:solidFill>
                      <a:sysClr val="window" lastClr="FFFFFF"/>
                    </a:solidFill>
                    <a:effectLst>
                      <a:outerShdw blurRad="50800" dist="38100" dir="5400000" algn="t" rotWithShape="0">
                        <a:prstClr val="black">
                          <a:alpha val="40000"/>
                        </a:prstClr>
                      </a:outerShdw>
                    </a:effectLst>
                    <a:ea typeface="微软雅黑" panose="020B0503020204020204" pitchFamily="34" charset="-122"/>
                  </a:rPr>
                  <a:t>创新</a:t>
                </a:r>
              </a:p>
            </p:txBody>
          </p:sp>
        </p:grpSp>
        <p:grpSp>
          <p:nvGrpSpPr>
            <p:cNvPr id="18" name="Group 23"/>
            <p:cNvGrpSpPr/>
            <p:nvPr/>
          </p:nvGrpSpPr>
          <p:grpSpPr>
            <a:xfrm>
              <a:off x="1681162" y="4875163"/>
              <a:ext cx="9144000" cy="1656183"/>
              <a:chOff x="1681162" y="4875163"/>
              <a:chExt cx="9144000" cy="1656184"/>
            </a:xfrm>
            <a:grpFill/>
          </p:grpSpPr>
          <p:sp>
            <p:nvSpPr>
              <p:cNvPr id="19" name="矩形 32"/>
              <p:cNvSpPr/>
              <p:nvPr/>
            </p:nvSpPr>
            <p:spPr>
              <a:xfrm>
                <a:off x="1681162" y="4875163"/>
                <a:ext cx="9144000" cy="1656184"/>
              </a:xfrm>
              <a:prstGeom prst="rect">
                <a:avLst/>
              </a:prstGeom>
              <a:solidFill>
                <a:srgbClr val="38866A"/>
              </a:solidFill>
              <a:ln w="25400" cap="flat" cmpd="sng" algn="ctr">
                <a:noFill/>
                <a:prstDash val="solid"/>
              </a:ln>
              <a:effectLst>
                <a:outerShdw blurRad="50800" dist="38100" dir="16200000"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a:defRPr/>
                </a:pPr>
                <a:endParaRPr lang="en-US" kern="0">
                  <a:solidFill>
                    <a:sysClr val="windowText" lastClr="000000"/>
                  </a:solidFill>
                  <a:latin typeface="Calibri" panose="020F0502020204030204"/>
                </a:endParaRPr>
              </a:p>
            </p:txBody>
          </p:sp>
          <p:sp>
            <p:nvSpPr>
              <p:cNvPr id="20" name="TextBox 22"/>
              <p:cNvSpPr txBox="1"/>
              <p:nvPr/>
            </p:nvSpPr>
            <p:spPr>
              <a:xfrm>
                <a:off x="2872202" y="5243535"/>
                <a:ext cx="6385539" cy="944732"/>
              </a:xfrm>
              <a:prstGeom prst="rect">
                <a:avLst/>
              </a:prstGeom>
              <a:noFill/>
            </p:spPr>
            <p:txBody>
              <a:bodyPr wrap="square" rtlCol="0">
                <a:spAutoFit/>
              </a:bodyPr>
              <a:lstStyle>
                <a:defPPr>
                  <a:defRPr lang="en-US"/>
                </a:defPPr>
                <a:lvl1pPr>
                  <a:lnSpc>
                    <a:spcPct val="130000"/>
                  </a:lnSpc>
                  <a:defRPr sz="5400" b="1">
                    <a:solidFill>
                      <a:schemeClr val="tx1">
                        <a:lumMod val="65000"/>
                        <a:lumOff val="35000"/>
                      </a:schemeClr>
                    </a:solidFill>
                    <a:latin typeface="Agency FB" panose="020B0503020202020204" pitchFamily="34" charset="0"/>
                    <a:ea typeface="微软雅黑" panose="020B0503020204020204" pitchFamily="34" charset="-122"/>
                    <a:cs typeface="Calibri" panose="020F0502020204030204" charset="0"/>
                  </a:defRPr>
                </a:lvl1pPr>
              </a:lstStyle>
              <a:p>
                <a:pPr algn="ctr">
                  <a:defRPr/>
                </a:pPr>
                <a:r>
                  <a:rPr lang="zh-CN" altLang="en-US" sz="3200" kern="0" dirty="0">
                    <a:solidFill>
                      <a:schemeClr val="bg1"/>
                    </a:solidFill>
                    <a:effectLst>
                      <a:outerShdw dist="38100" dir="5400000" algn="t" rotWithShape="0">
                        <a:sysClr val="window" lastClr="FFFFFF">
                          <a:alpha val="48000"/>
                        </a:sysClr>
                      </a:outerShdw>
                    </a:effectLst>
                    <a:latin typeface="+mn-lt"/>
                  </a:rPr>
                  <a:t>历史文化</a:t>
                </a:r>
              </a:p>
            </p:txBody>
          </p:sp>
        </p:grpSp>
      </p:grpSp>
      <p:sp>
        <p:nvSpPr>
          <p:cNvPr id="39" name="文本框 38"/>
          <p:cNvSpPr txBox="1"/>
          <p:nvPr/>
        </p:nvSpPr>
        <p:spPr>
          <a:xfrm>
            <a:off x="965408" y="2232516"/>
            <a:ext cx="2173316" cy="2379562"/>
          </a:xfrm>
          <a:prstGeom prst="rect">
            <a:avLst/>
          </a:prstGeom>
          <a:noFill/>
        </p:spPr>
        <p:txBody>
          <a:bodyPr wrap="square" rtlCol="0">
            <a:spAutoFit/>
          </a:bodyPr>
          <a:lstStyle/>
          <a:p>
            <a:pPr>
              <a:lnSpc>
                <a:spcPct val="125000"/>
              </a:lnSpc>
            </a:pP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        </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荷兰国土面积小，许多地区都在海平面以下，资源匮乏，但是荷兰人改造水利，发展航海业和商业，让自己的国家强大起来；</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25000"/>
              </a:lnSpc>
            </a:pP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        历史上在西班牙人最强大时候打独立战争；和崛起的日不落帝国打海战；和拿破仑的法国打陆战，</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25000"/>
              </a:lnSpc>
            </a:pP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	——</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多难兴邦</a:t>
            </a:r>
          </a:p>
        </p:txBody>
      </p:sp>
      <p:sp>
        <p:nvSpPr>
          <p:cNvPr id="40" name="文本框 39"/>
          <p:cNvSpPr txBox="1"/>
          <p:nvPr/>
        </p:nvSpPr>
        <p:spPr>
          <a:xfrm>
            <a:off x="1778975" y="1910209"/>
            <a:ext cx="1359748" cy="338554"/>
          </a:xfrm>
          <a:prstGeom prst="rect">
            <a:avLst/>
          </a:prstGeom>
          <a:noFill/>
        </p:spPr>
        <p:txBody>
          <a:bodyPr wrap="square" rtlCol="0">
            <a:spAutoFit/>
          </a:bodyPr>
          <a:lstStyle/>
          <a:p>
            <a:pPr algn="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艰难的环境</a:t>
            </a:r>
          </a:p>
        </p:txBody>
      </p:sp>
      <p:sp>
        <p:nvSpPr>
          <p:cNvPr id="41" name="文本框 40"/>
          <p:cNvSpPr txBox="1"/>
          <p:nvPr/>
        </p:nvSpPr>
        <p:spPr>
          <a:xfrm>
            <a:off x="8790707" y="2132480"/>
            <a:ext cx="2193886" cy="1687065"/>
          </a:xfrm>
          <a:prstGeom prst="rect">
            <a:avLst/>
          </a:prstGeom>
          <a:noFill/>
        </p:spPr>
        <p:txBody>
          <a:bodyPr wrap="square" rtlCol="0">
            <a:spAutoFit/>
          </a:bodyPr>
          <a:lstStyle/>
          <a:p>
            <a:pPr algn="just">
              <a:lnSpc>
                <a:spcPct val="125000"/>
              </a:lnSpc>
            </a:pP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        </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多年的航海历史，造就了“海上马车夫”勇于冒险的开拓精神。荷兰人重视商业，为了在商业中取得优势，必须具有创新性的想法。</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a:p>
            <a:pPr algn="just">
              <a:lnSpc>
                <a:spcPct val="125000"/>
              </a:lnSpc>
            </a:pP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       ——</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赚钱，赚钱，不惜一切代价地赚钱</a:t>
            </a:r>
          </a:p>
        </p:txBody>
      </p:sp>
      <p:sp>
        <p:nvSpPr>
          <p:cNvPr id="42" name="文本框 41"/>
          <p:cNvSpPr txBox="1"/>
          <p:nvPr/>
        </p:nvSpPr>
        <p:spPr>
          <a:xfrm>
            <a:off x="8790706" y="1810173"/>
            <a:ext cx="1359748" cy="338554"/>
          </a:xfrm>
          <a:prstGeom prst="rect">
            <a:avLst/>
          </a:prstGeom>
          <a:noFill/>
        </p:spPr>
        <p:txBody>
          <a:bodyPr wrap="square" rtlCol="0">
            <a:spAutoFit/>
          </a:bodyPr>
          <a:lstStyle/>
          <a:p>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重商主义</a:t>
            </a:r>
          </a:p>
        </p:txBody>
      </p:sp>
      <p:pic>
        <p:nvPicPr>
          <p:cNvPr id="5" name="图片 4" descr="中山大学logo"/>
          <p:cNvPicPr>
            <a:picLocks noChangeAspect="1"/>
          </p:cNvPicPr>
          <p:nvPr/>
        </p:nvPicPr>
        <p:blipFill>
          <a:blip r:embed="rId3"/>
          <a:stretch>
            <a:fillRect/>
          </a:stretch>
        </p:blipFill>
        <p:spPr>
          <a:xfrm>
            <a:off x="10894695" y="256540"/>
            <a:ext cx="953135" cy="953135"/>
          </a:xfrm>
          <a:prstGeom prst="rect">
            <a:avLst/>
          </a:prstGeom>
        </p:spPr>
      </p:pic>
      <p:pic>
        <p:nvPicPr>
          <p:cNvPr id="4" name="图片 3">
            <a:extLst>
              <a:ext uri="{FF2B5EF4-FFF2-40B4-BE49-F238E27FC236}">
                <a16:creationId xmlns:a16="http://schemas.microsoft.com/office/drawing/2014/main" id="{0B3FDD08-E5E4-46E1-A8A8-C2C3F9E6B05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17533" y="1529626"/>
            <a:ext cx="5580509" cy="3994094"/>
          </a:xfrm>
          <a:prstGeom prst="rect">
            <a:avLst/>
          </a:prstGeom>
        </p:spPr>
      </p:pic>
      <p:sp>
        <p:nvSpPr>
          <p:cNvPr id="46" name="椭圆 45">
            <a:extLst>
              <a:ext uri="{FF2B5EF4-FFF2-40B4-BE49-F238E27FC236}">
                <a16:creationId xmlns:a16="http://schemas.microsoft.com/office/drawing/2014/main" id="{966BD0DE-DE7A-4580-92C4-F0D008730ED2}"/>
              </a:ext>
            </a:extLst>
          </p:cNvPr>
          <p:cNvSpPr/>
          <p:nvPr/>
        </p:nvSpPr>
        <p:spPr>
          <a:xfrm>
            <a:off x="472793" y="299315"/>
            <a:ext cx="621956" cy="621958"/>
          </a:xfrm>
          <a:prstGeom prst="ellipse">
            <a:avLst/>
          </a:prstGeom>
          <a:solidFill>
            <a:srgbClr val="38866A"/>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00">
              <a:solidFill>
                <a:srgbClr val="013AAB"/>
              </a:solidFill>
              <a:effectLst>
                <a:outerShdw blurRad="50800" dist="38100" dir="2700000" algn="tl" rotWithShape="0">
                  <a:prstClr val="black">
                    <a:alpha val="40000"/>
                  </a:prstClr>
                </a:outerShdw>
              </a:effectLst>
              <a:latin typeface="方正清刻本悦宋简体" panose="02000000000000000000" pitchFamily="2" charset="-122"/>
              <a:ea typeface="方正清刻本悦宋简体" panose="02000000000000000000" pitchFamily="2" charset="-122"/>
            </a:endParaRPr>
          </a:p>
        </p:txBody>
      </p:sp>
      <p:sp>
        <p:nvSpPr>
          <p:cNvPr id="47" name="文本框 46">
            <a:extLst>
              <a:ext uri="{FF2B5EF4-FFF2-40B4-BE49-F238E27FC236}">
                <a16:creationId xmlns:a16="http://schemas.microsoft.com/office/drawing/2014/main" id="{ADF627C5-54DF-45E7-B308-CDD7E96CEDB3}"/>
              </a:ext>
            </a:extLst>
          </p:cNvPr>
          <p:cNvSpPr txBox="1"/>
          <p:nvPr/>
        </p:nvSpPr>
        <p:spPr>
          <a:xfrm>
            <a:off x="396336" y="256351"/>
            <a:ext cx="774870" cy="707886"/>
          </a:xfrm>
          <a:prstGeom prst="rect">
            <a:avLst/>
          </a:prstGeom>
          <a:noFill/>
        </p:spPr>
        <p:txBody>
          <a:bodyPr wrap="square" rtlCol="0">
            <a:spAutoFit/>
          </a:bodyPr>
          <a:lstStyle>
            <a:defPPr>
              <a:defRPr lang="zh-CN"/>
            </a:defPPr>
            <a:lvl1pPr algn="ctr">
              <a:defRPr sz="6000" b="1">
                <a:blipFill dpi="0" rotWithShape="1">
                  <a:blip r:embed="rId5"/>
                  <a:srcRect/>
                  <a:stretch>
                    <a:fillRect/>
                  </a:stretch>
                </a:blipFill>
              </a:defRPr>
            </a:lvl1pPr>
          </a:lstStyle>
          <a:p>
            <a:r>
              <a:rPr lang="en-US" altLang="zh-CN" sz="4000" b="0" dirty="0">
                <a:solidFill>
                  <a:srgbClr val="FEFEFE"/>
                </a:solidFill>
                <a:latin typeface="方正清刻本悦宋简体" panose="02000000000000000000" pitchFamily="2" charset="-122"/>
                <a:ea typeface="方正清刻本悦宋简体" panose="02000000000000000000" pitchFamily="2" charset="-122"/>
                <a:cs typeface="Arial" panose="020B0604020202020204" pitchFamily="34" charset="0"/>
              </a:rPr>
              <a:t>3</a:t>
            </a:r>
            <a:endParaRPr lang="zh-CN" altLang="en-US" sz="4000" b="0" dirty="0">
              <a:solidFill>
                <a:srgbClr val="FEFEFE"/>
              </a:solidFill>
              <a:latin typeface="方正清刻本悦宋简体" panose="02000000000000000000" pitchFamily="2" charset="-122"/>
              <a:ea typeface="方正清刻本悦宋简体" panose="02000000000000000000" pitchFamily="2" charset="-122"/>
              <a:cs typeface="Arial" panose="020B0604020202020204" pitchFamily="34" charset="0"/>
            </a:endParaRPr>
          </a:p>
        </p:txBody>
      </p:sp>
      <p:sp>
        <p:nvSpPr>
          <p:cNvPr id="48" name="矩形 47">
            <a:extLst>
              <a:ext uri="{FF2B5EF4-FFF2-40B4-BE49-F238E27FC236}">
                <a16:creationId xmlns:a16="http://schemas.microsoft.com/office/drawing/2014/main" id="{0E355FD4-08EC-4CDC-908D-1AB3D2A22ECF}"/>
              </a:ext>
            </a:extLst>
          </p:cNvPr>
          <p:cNvSpPr/>
          <p:nvPr/>
        </p:nvSpPr>
        <p:spPr>
          <a:xfrm>
            <a:off x="1171206" y="67834"/>
            <a:ext cx="3794494" cy="653897"/>
          </a:xfrm>
          <a:prstGeom prst="rect">
            <a:avLst/>
          </a:prstGeom>
        </p:spPr>
        <p:txBody>
          <a:bodyPr wrap="square">
            <a:spAutoFit/>
          </a:bodyPr>
          <a:lstStyle/>
          <a:p>
            <a:pPr>
              <a:lnSpc>
                <a:spcPct val="175000"/>
              </a:lnSpc>
            </a:pPr>
            <a:r>
              <a:rPr lang="zh-CN" altLang="en-US" sz="2400" dirty="0">
                <a:solidFill>
                  <a:srgbClr val="38866A"/>
                </a:solidFill>
                <a:latin typeface="方正清刻本悦宋简体" panose="02000000000000000000" pitchFamily="2" charset="-122"/>
                <a:ea typeface="方正清刻本悦宋简体" panose="02000000000000000000" pitchFamily="2" charset="-122"/>
              </a:rPr>
              <a:t>荷兰科技创新的分析</a:t>
            </a:r>
          </a:p>
        </p:txBody>
      </p:sp>
      <p:sp>
        <p:nvSpPr>
          <p:cNvPr id="49" name="文本框 48">
            <a:extLst>
              <a:ext uri="{FF2B5EF4-FFF2-40B4-BE49-F238E27FC236}">
                <a16:creationId xmlns:a16="http://schemas.microsoft.com/office/drawing/2014/main" id="{B5C44A69-1DDB-4008-B94E-846834B3C27C}"/>
              </a:ext>
            </a:extLst>
          </p:cNvPr>
          <p:cNvSpPr txBox="1"/>
          <p:nvPr/>
        </p:nvSpPr>
        <p:spPr>
          <a:xfrm>
            <a:off x="1113971" y="650164"/>
            <a:ext cx="5022106" cy="307777"/>
          </a:xfrm>
          <a:prstGeom prst="snip1Rect">
            <a:avLst>
              <a:gd name="adj" fmla="val 0"/>
            </a:avLst>
          </a:prstGeom>
          <a:noFill/>
          <a:ln w="28575">
            <a:noFill/>
          </a:ln>
        </p:spPr>
        <p:txBody>
          <a:bodyPr wrap="square" rtlCol="0">
            <a:spAutoFit/>
          </a:bodyPr>
          <a:lstStyle/>
          <a:p>
            <a:r>
              <a:rPr lang="en-US" altLang="zh-CN" sz="1400" dirty="0">
                <a:solidFill>
                  <a:srgbClr val="38866A"/>
                </a:solidFill>
                <a:latin typeface="方正清刻本悦宋简体" panose="02000000000000000000" pitchFamily="2" charset="-122"/>
                <a:ea typeface="方正清刻本悦宋简体" panose="02000000000000000000" pitchFamily="2" charset="-122"/>
                <a:cs typeface="Arial" panose="020B0604020202020204" pitchFamily="34" charset="0"/>
              </a:rPr>
              <a:t> </a:t>
            </a:r>
            <a:r>
              <a:rPr lang="en-US" altLang="zh-CN" sz="1400" b="0" dirty="0">
                <a:solidFill>
                  <a:srgbClr val="38866A"/>
                </a:solidFill>
                <a:latin typeface="方正清刻本悦宋简体" panose="02000000000000000000" pitchFamily="2" charset="-122"/>
                <a:ea typeface="方正清刻本悦宋简体" panose="02000000000000000000" pitchFamily="2" charset="-122"/>
                <a:cs typeface="Arial" panose="020B0604020202020204" pitchFamily="34" charset="0"/>
              </a:rPr>
              <a:t>Analysis of technological innovation in the Netherlands</a:t>
            </a:r>
          </a:p>
        </p:txBody>
      </p:sp>
    </p:spTree>
    <p:extLst>
      <p:ext uri="{BB962C8B-B14F-4D97-AF65-F5344CB8AC3E}">
        <p14:creationId xmlns:p14="http://schemas.microsoft.com/office/powerpoint/2010/main" val="24490289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102" name="Group 96"/>
          <p:cNvGrpSpPr/>
          <p:nvPr/>
        </p:nvGrpSpPr>
        <p:grpSpPr>
          <a:xfrm>
            <a:off x="8411828" y="2211542"/>
            <a:ext cx="596030" cy="407908"/>
            <a:chOff x="8690359" y="2461392"/>
            <a:chExt cx="318585" cy="218032"/>
          </a:xfrm>
          <a:solidFill>
            <a:srgbClr val="38866A"/>
          </a:solidFill>
        </p:grpSpPr>
        <p:sp>
          <p:nvSpPr>
            <p:cNvPr id="103" name="Freeform 287"/>
            <p:cNvSpPr>
              <a:spLocks noEditPoints="1"/>
            </p:cNvSpPr>
            <p:nvPr/>
          </p:nvSpPr>
          <p:spPr bwMode="auto">
            <a:xfrm>
              <a:off x="8690359" y="2650552"/>
              <a:ext cx="318585" cy="28872"/>
            </a:xfrm>
            <a:custGeom>
              <a:avLst/>
              <a:gdLst>
                <a:gd name="T0" fmla="*/ 320 w 320"/>
                <a:gd name="T1" fmla="*/ 0 h 29"/>
                <a:gd name="T2" fmla="*/ 0 w 320"/>
                <a:gd name="T3" fmla="*/ 0 h 29"/>
                <a:gd name="T4" fmla="*/ 0 w 320"/>
                <a:gd name="T5" fmla="*/ 29 h 29"/>
                <a:gd name="T6" fmla="*/ 320 w 320"/>
                <a:gd name="T7" fmla="*/ 29 h 29"/>
                <a:gd name="T8" fmla="*/ 320 w 320"/>
                <a:gd name="T9" fmla="*/ 0 h 29"/>
                <a:gd name="T10" fmla="*/ 306 w 320"/>
                <a:gd name="T11" fmla="*/ 18 h 29"/>
                <a:gd name="T12" fmla="*/ 279 w 320"/>
                <a:gd name="T13" fmla="*/ 18 h 29"/>
                <a:gd name="T14" fmla="*/ 279 w 320"/>
                <a:gd name="T15" fmla="*/ 12 h 29"/>
                <a:gd name="T16" fmla="*/ 306 w 320"/>
                <a:gd name="T17" fmla="*/ 12 h 29"/>
                <a:gd name="T18" fmla="*/ 306 w 320"/>
                <a:gd name="T19" fmla="*/ 18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0" h="29">
                  <a:moveTo>
                    <a:pt x="320" y="0"/>
                  </a:moveTo>
                  <a:lnTo>
                    <a:pt x="0" y="0"/>
                  </a:lnTo>
                  <a:lnTo>
                    <a:pt x="0" y="29"/>
                  </a:lnTo>
                  <a:lnTo>
                    <a:pt x="320" y="29"/>
                  </a:lnTo>
                  <a:lnTo>
                    <a:pt x="320" y="0"/>
                  </a:lnTo>
                  <a:close/>
                  <a:moveTo>
                    <a:pt x="306" y="18"/>
                  </a:moveTo>
                  <a:lnTo>
                    <a:pt x="279" y="18"/>
                  </a:lnTo>
                  <a:lnTo>
                    <a:pt x="279" y="12"/>
                  </a:lnTo>
                  <a:lnTo>
                    <a:pt x="306" y="12"/>
                  </a:lnTo>
                  <a:lnTo>
                    <a:pt x="306" y="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04" name="Freeform 288"/>
            <p:cNvSpPr>
              <a:spLocks noEditPoints="1"/>
            </p:cNvSpPr>
            <p:nvPr/>
          </p:nvSpPr>
          <p:spPr bwMode="auto">
            <a:xfrm>
              <a:off x="8704297" y="2461392"/>
              <a:ext cx="288717" cy="180200"/>
            </a:xfrm>
            <a:custGeom>
              <a:avLst/>
              <a:gdLst>
                <a:gd name="T0" fmla="*/ 290 w 290"/>
                <a:gd name="T1" fmla="*/ 0 h 181"/>
                <a:gd name="T2" fmla="*/ 0 w 290"/>
                <a:gd name="T3" fmla="*/ 0 h 181"/>
                <a:gd name="T4" fmla="*/ 0 w 290"/>
                <a:gd name="T5" fmla="*/ 181 h 181"/>
                <a:gd name="T6" fmla="*/ 290 w 290"/>
                <a:gd name="T7" fmla="*/ 181 h 181"/>
                <a:gd name="T8" fmla="*/ 290 w 290"/>
                <a:gd name="T9" fmla="*/ 0 h 181"/>
                <a:gd name="T10" fmla="*/ 258 w 290"/>
                <a:gd name="T11" fmla="*/ 155 h 181"/>
                <a:gd name="T12" fmla="*/ 32 w 290"/>
                <a:gd name="T13" fmla="*/ 155 h 181"/>
                <a:gd name="T14" fmla="*/ 32 w 290"/>
                <a:gd name="T15" fmla="*/ 25 h 181"/>
                <a:gd name="T16" fmla="*/ 258 w 290"/>
                <a:gd name="T17" fmla="*/ 25 h 181"/>
                <a:gd name="T18" fmla="*/ 258 w 290"/>
                <a:gd name="T19" fmla="*/ 155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0" h="181">
                  <a:moveTo>
                    <a:pt x="290" y="0"/>
                  </a:moveTo>
                  <a:lnTo>
                    <a:pt x="0" y="0"/>
                  </a:lnTo>
                  <a:lnTo>
                    <a:pt x="0" y="181"/>
                  </a:lnTo>
                  <a:lnTo>
                    <a:pt x="290" y="181"/>
                  </a:lnTo>
                  <a:lnTo>
                    <a:pt x="290" y="0"/>
                  </a:lnTo>
                  <a:close/>
                  <a:moveTo>
                    <a:pt x="258" y="155"/>
                  </a:moveTo>
                  <a:lnTo>
                    <a:pt x="32" y="155"/>
                  </a:lnTo>
                  <a:lnTo>
                    <a:pt x="32" y="25"/>
                  </a:lnTo>
                  <a:lnTo>
                    <a:pt x="258" y="25"/>
                  </a:lnTo>
                  <a:lnTo>
                    <a:pt x="258" y="15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grpSp>
      <p:grpSp>
        <p:nvGrpSpPr>
          <p:cNvPr id="105" name="Group 99"/>
          <p:cNvGrpSpPr/>
          <p:nvPr/>
        </p:nvGrpSpPr>
        <p:grpSpPr>
          <a:xfrm>
            <a:off x="8418348" y="4838155"/>
            <a:ext cx="582990" cy="420948"/>
            <a:chOff x="9186312" y="5744585"/>
            <a:chExt cx="311616" cy="225002"/>
          </a:xfrm>
          <a:solidFill>
            <a:srgbClr val="38866A"/>
          </a:solidFill>
        </p:grpSpPr>
        <p:sp>
          <p:nvSpPr>
            <p:cNvPr id="106" name="Freeform 289"/>
            <p:cNvSpPr/>
            <p:nvPr/>
          </p:nvSpPr>
          <p:spPr bwMode="auto">
            <a:xfrm>
              <a:off x="9276909" y="5885958"/>
              <a:ext cx="64713" cy="26881"/>
            </a:xfrm>
            <a:custGeom>
              <a:avLst/>
              <a:gdLst>
                <a:gd name="T0" fmla="*/ 62 w 65"/>
                <a:gd name="T1" fmla="*/ 27 h 27"/>
                <a:gd name="T2" fmla="*/ 65 w 65"/>
                <a:gd name="T3" fmla="*/ 0 h 27"/>
                <a:gd name="T4" fmla="*/ 0 w 65"/>
                <a:gd name="T5" fmla="*/ 0 h 27"/>
                <a:gd name="T6" fmla="*/ 4 w 65"/>
                <a:gd name="T7" fmla="*/ 27 h 27"/>
                <a:gd name="T8" fmla="*/ 62 w 65"/>
                <a:gd name="T9" fmla="*/ 27 h 27"/>
              </a:gdLst>
              <a:ahLst/>
              <a:cxnLst>
                <a:cxn ang="0">
                  <a:pos x="T0" y="T1"/>
                </a:cxn>
                <a:cxn ang="0">
                  <a:pos x="T2" y="T3"/>
                </a:cxn>
                <a:cxn ang="0">
                  <a:pos x="T4" y="T5"/>
                </a:cxn>
                <a:cxn ang="0">
                  <a:pos x="T6" y="T7"/>
                </a:cxn>
                <a:cxn ang="0">
                  <a:pos x="T8" y="T9"/>
                </a:cxn>
              </a:cxnLst>
              <a:rect l="0" t="0" r="r" b="b"/>
              <a:pathLst>
                <a:path w="65" h="27">
                  <a:moveTo>
                    <a:pt x="62" y="27"/>
                  </a:moveTo>
                  <a:lnTo>
                    <a:pt x="65" y="0"/>
                  </a:lnTo>
                  <a:lnTo>
                    <a:pt x="0" y="0"/>
                  </a:lnTo>
                  <a:lnTo>
                    <a:pt x="4" y="27"/>
                  </a:lnTo>
                  <a:lnTo>
                    <a:pt x="62" y="27"/>
                  </a:lnTo>
                  <a:close/>
                </a:path>
              </a:pathLst>
            </a:custGeom>
            <a:grpFill/>
            <a:ln>
              <a:noFill/>
            </a:ln>
          </p:spPr>
          <p:txBody>
            <a:bodyPr vert="horz" wrap="square" lIns="91440" tIns="45720" rIns="91440" bIns="45720" numCol="1" anchor="t" anchorCtr="0" compatLnSpc="1"/>
            <a:lstStyle/>
            <a:p>
              <a:endParaRPr lang="en-US"/>
            </a:p>
          </p:txBody>
        </p:sp>
        <p:sp>
          <p:nvSpPr>
            <p:cNvPr id="107" name="Freeform 290"/>
            <p:cNvSpPr/>
            <p:nvPr/>
          </p:nvSpPr>
          <p:spPr bwMode="auto">
            <a:xfrm>
              <a:off x="9350582" y="5830205"/>
              <a:ext cx="70686" cy="46792"/>
            </a:xfrm>
            <a:custGeom>
              <a:avLst/>
              <a:gdLst>
                <a:gd name="T0" fmla="*/ 0 w 71"/>
                <a:gd name="T1" fmla="*/ 47 h 47"/>
                <a:gd name="T2" fmla="*/ 59 w 71"/>
                <a:gd name="T3" fmla="*/ 47 h 47"/>
                <a:gd name="T4" fmla="*/ 71 w 71"/>
                <a:gd name="T5" fmla="*/ 0 h 47"/>
                <a:gd name="T6" fmla="*/ 5 w 71"/>
                <a:gd name="T7" fmla="*/ 0 h 47"/>
                <a:gd name="T8" fmla="*/ 0 w 71"/>
                <a:gd name="T9" fmla="*/ 47 h 47"/>
              </a:gdLst>
              <a:ahLst/>
              <a:cxnLst>
                <a:cxn ang="0">
                  <a:pos x="T0" y="T1"/>
                </a:cxn>
                <a:cxn ang="0">
                  <a:pos x="T2" y="T3"/>
                </a:cxn>
                <a:cxn ang="0">
                  <a:pos x="T4" y="T5"/>
                </a:cxn>
                <a:cxn ang="0">
                  <a:pos x="T6" y="T7"/>
                </a:cxn>
                <a:cxn ang="0">
                  <a:pos x="T8" y="T9"/>
                </a:cxn>
              </a:cxnLst>
              <a:rect l="0" t="0" r="r" b="b"/>
              <a:pathLst>
                <a:path w="71" h="47">
                  <a:moveTo>
                    <a:pt x="0" y="47"/>
                  </a:moveTo>
                  <a:lnTo>
                    <a:pt x="59" y="47"/>
                  </a:lnTo>
                  <a:lnTo>
                    <a:pt x="71" y="0"/>
                  </a:lnTo>
                  <a:lnTo>
                    <a:pt x="5" y="0"/>
                  </a:lnTo>
                  <a:lnTo>
                    <a:pt x="0" y="47"/>
                  </a:lnTo>
                  <a:close/>
                </a:path>
              </a:pathLst>
            </a:custGeom>
            <a:grpFill/>
            <a:ln>
              <a:noFill/>
            </a:ln>
          </p:spPr>
          <p:txBody>
            <a:bodyPr vert="horz" wrap="square" lIns="91440" tIns="45720" rIns="91440" bIns="45720" numCol="1" anchor="t" anchorCtr="0" compatLnSpc="1"/>
            <a:lstStyle/>
            <a:p>
              <a:endParaRPr lang="en-US"/>
            </a:p>
          </p:txBody>
        </p:sp>
        <p:sp>
          <p:nvSpPr>
            <p:cNvPr id="108" name="Freeform 291"/>
            <p:cNvSpPr/>
            <p:nvPr/>
          </p:nvSpPr>
          <p:spPr bwMode="auto">
            <a:xfrm>
              <a:off x="9212197" y="5885958"/>
              <a:ext cx="57743" cy="26881"/>
            </a:xfrm>
            <a:custGeom>
              <a:avLst/>
              <a:gdLst>
                <a:gd name="T0" fmla="*/ 0 w 58"/>
                <a:gd name="T1" fmla="*/ 0 h 27"/>
                <a:gd name="T2" fmla="*/ 7 w 58"/>
                <a:gd name="T3" fmla="*/ 27 h 27"/>
                <a:gd name="T4" fmla="*/ 58 w 58"/>
                <a:gd name="T5" fmla="*/ 27 h 27"/>
                <a:gd name="T6" fmla="*/ 57 w 58"/>
                <a:gd name="T7" fmla="*/ 0 h 27"/>
                <a:gd name="T8" fmla="*/ 0 w 58"/>
                <a:gd name="T9" fmla="*/ 0 h 27"/>
              </a:gdLst>
              <a:ahLst/>
              <a:cxnLst>
                <a:cxn ang="0">
                  <a:pos x="T0" y="T1"/>
                </a:cxn>
                <a:cxn ang="0">
                  <a:pos x="T2" y="T3"/>
                </a:cxn>
                <a:cxn ang="0">
                  <a:pos x="T4" y="T5"/>
                </a:cxn>
                <a:cxn ang="0">
                  <a:pos x="T6" y="T7"/>
                </a:cxn>
                <a:cxn ang="0">
                  <a:pos x="T8" y="T9"/>
                </a:cxn>
              </a:cxnLst>
              <a:rect l="0" t="0" r="r" b="b"/>
              <a:pathLst>
                <a:path w="58" h="27">
                  <a:moveTo>
                    <a:pt x="0" y="0"/>
                  </a:moveTo>
                  <a:lnTo>
                    <a:pt x="7" y="27"/>
                  </a:lnTo>
                  <a:lnTo>
                    <a:pt x="58" y="27"/>
                  </a:lnTo>
                  <a:lnTo>
                    <a:pt x="57" y="0"/>
                  </a:lnTo>
                  <a:lnTo>
                    <a:pt x="0" y="0"/>
                  </a:lnTo>
                  <a:close/>
                </a:path>
              </a:pathLst>
            </a:custGeom>
            <a:grpFill/>
            <a:ln>
              <a:noFill/>
            </a:ln>
          </p:spPr>
          <p:txBody>
            <a:bodyPr vert="horz" wrap="square" lIns="91440" tIns="45720" rIns="91440" bIns="45720" numCol="1" anchor="t" anchorCtr="0" compatLnSpc="1"/>
            <a:lstStyle/>
            <a:p>
              <a:endParaRPr lang="en-US"/>
            </a:p>
          </p:txBody>
        </p:sp>
        <p:sp>
          <p:nvSpPr>
            <p:cNvPr id="109" name="Freeform 292"/>
            <p:cNvSpPr/>
            <p:nvPr/>
          </p:nvSpPr>
          <p:spPr bwMode="auto">
            <a:xfrm>
              <a:off x="9348591" y="5885958"/>
              <a:ext cx="57743" cy="26881"/>
            </a:xfrm>
            <a:custGeom>
              <a:avLst/>
              <a:gdLst>
                <a:gd name="T0" fmla="*/ 58 w 58"/>
                <a:gd name="T1" fmla="*/ 0 h 27"/>
                <a:gd name="T2" fmla="*/ 2 w 58"/>
                <a:gd name="T3" fmla="*/ 0 h 27"/>
                <a:gd name="T4" fmla="*/ 0 w 58"/>
                <a:gd name="T5" fmla="*/ 27 h 27"/>
                <a:gd name="T6" fmla="*/ 51 w 58"/>
                <a:gd name="T7" fmla="*/ 27 h 27"/>
                <a:gd name="T8" fmla="*/ 58 w 58"/>
                <a:gd name="T9" fmla="*/ 0 h 27"/>
              </a:gdLst>
              <a:ahLst/>
              <a:cxnLst>
                <a:cxn ang="0">
                  <a:pos x="T0" y="T1"/>
                </a:cxn>
                <a:cxn ang="0">
                  <a:pos x="T2" y="T3"/>
                </a:cxn>
                <a:cxn ang="0">
                  <a:pos x="T4" y="T5"/>
                </a:cxn>
                <a:cxn ang="0">
                  <a:pos x="T6" y="T7"/>
                </a:cxn>
                <a:cxn ang="0">
                  <a:pos x="T8" y="T9"/>
                </a:cxn>
              </a:cxnLst>
              <a:rect l="0" t="0" r="r" b="b"/>
              <a:pathLst>
                <a:path w="58" h="27">
                  <a:moveTo>
                    <a:pt x="58" y="0"/>
                  </a:moveTo>
                  <a:lnTo>
                    <a:pt x="2" y="0"/>
                  </a:lnTo>
                  <a:lnTo>
                    <a:pt x="0" y="27"/>
                  </a:lnTo>
                  <a:lnTo>
                    <a:pt x="51" y="27"/>
                  </a:lnTo>
                  <a:lnTo>
                    <a:pt x="58" y="0"/>
                  </a:lnTo>
                  <a:close/>
                </a:path>
              </a:pathLst>
            </a:custGeom>
            <a:grpFill/>
            <a:ln>
              <a:noFill/>
            </a:ln>
          </p:spPr>
          <p:txBody>
            <a:bodyPr vert="horz" wrap="square" lIns="91440" tIns="45720" rIns="91440" bIns="45720" numCol="1" anchor="t" anchorCtr="0" compatLnSpc="1"/>
            <a:lstStyle/>
            <a:p>
              <a:endParaRPr lang="en-US"/>
            </a:p>
          </p:txBody>
        </p:sp>
        <p:sp>
          <p:nvSpPr>
            <p:cNvPr id="110" name="Freeform 293"/>
            <p:cNvSpPr/>
            <p:nvPr/>
          </p:nvSpPr>
          <p:spPr bwMode="auto">
            <a:xfrm>
              <a:off x="9355560" y="5744585"/>
              <a:ext cx="142368" cy="74669"/>
            </a:xfrm>
            <a:custGeom>
              <a:avLst/>
              <a:gdLst>
                <a:gd name="T0" fmla="*/ 57 w 84"/>
                <a:gd name="T1" fmla="*/ 0 h 44"/>
                <a:gd name="T2" fmla="*/ 53 w 84"/>
                <a:gd name="T3" fmla="*/ 1 h 44"/>
                <a:gd name="T4" fmla="*/ 51 w 84"/>
                <a:gd name="T5" fmla="*/ 3 h 44"/>
                <a:gd name="T6" fmla="*/ 30 w 84"/>
                <a:gd name="T7" fmla="*/ 24 h 44"/>
                <a:gd name="T8" fmla="*/ 28 w 84"/>
                <a:gd name="T9" fmla="*/ 27 h 44"/>
                <a:gd name="T10" fmla="*/ 2 w 84"/>
                <a:gd name="T11" fmla="*/ 27 h 44"/>
                <a:gd name="T12" fmla="*/ 0 w 84"/>
                <a:gd name="T13" fmla="*/ 44 h 44"/>
                <a:gd name="T14" fmla="*/ 40 w 84"/>
                <a:gd name="T15" fmla="*/ 44 h 44"/>
                <a:gd name="T16" fmla="*/ 43 w 84"/>
                <a:gd name="T17" fmla="*/ 33 h 44"/>
                <a:gd name="T18" fmla="*/ 60 w 84"/>
                <a:gd name="T19" fmla="*/ 17 h 44"/>
                <a:gd name="T20" fmla="*/ 74 w 84"/>
                <a:gd name="T21" fmla="*/ 17 h 44"/>
                <a:gd name="T22" fmla="*/ 74 w 84"/>
                <a:gd name="T23" fmla="*/ 0 h 44"/>
                <a:gd name="T24" fmla="*/ 57 w 84"/>
                <a:gd name="T25"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 h="44">
                  <a:moveTo>
                    <a:pt x="57" y="0"/>
                  </a:moveTo>
                  <a:cubicBezTo>
                    <a:pt x="55" y="0"/>
                    <a:pt x="54" y="1"/>
                    <a:pt x="53" y="1"/>
                  </a:cubicBezTo>
                  <a:cubicBezTo>
                    <a:pt x="52" y="2"/>
                    <a:pt x="52" y="2"/>
                    <a:pt x="51" y="3"/>
                  </a:cubicBezTo>
                  <a:cubicBezTo>
                    <a:pt x="44" y="10"/>
                    <a:pt x="37" y="17"/>
                    <a:pt x="30" y="24"/>
                  </a:cubicBezTo>
                  <a:cubicBezTo>
                    <a:pt x="29" y="25"/>
                    <a:pt x="28" y="26"/>
                    <a:pt x="28" y="27"/>
                  </a:cubicBezTo>
                  <a:cubicBezTo>
                    <a:pt x="2" y="27"/>
                    <a:pt x="2" y="27"/>
                    <a:pt x="2" y="27"/>
                  </a:cubicBezTo>
                  <a:cubicBezTo>
                    <a:pt x="0" y="44"/>
                    <a:pt x="0" y="44"/>
                    <a:pt x="0" y="44"/>
                  </a:cubicBezTo>
                  <a:cubicBezTo>
                    <a:pt x="40" y="44"/>
                    <a:pt x="40" y="44"/>
                    <a:pt x="40" y="44"/>
                  </a:cubicBezTo>
                  <a:cubicBezTo>
                    <a:pt x="43" y="33"/>
                    <a:pt x="43" y="33"/>
                    <a:pt x="43" y="33"/>
                  </a:cubicBezTo>
                  <a:cubicBezTo>
                    <a:pt x="49" y="28"/>
                    <a:pt x="54" y="22"/>
                    <a:pt x="60" y="17"/>
                  </a:cubicBezTo>
                  <a:cubicBezTo>
                    <a:pt x="74" y="17"/>
                    <a:pt x="74" y="17"/>
                    <a:pt x="74" y="17"/>
                  </a:cubicBezTo>
                  <a:cubicBezTo>
                    <a:pt x="84" y="17"/>
                    <a:pt x="84" y="0"/>
                    <a:pt x="74" y="0"/>
                  </a:cubicBezTo>
                  <a:lnTo>
                    <a:pt x="57" y="0"/>
                  </a:lnTo>
                  <a:close/>
                </a:path>
              </a:pathLst>
            </a:custGeom>
            <a:grpFill/>
            <a:ln>
              <a:noFill/>
            </a:ln>
          </p:spPr>
          <p:txBody>
            <a:bodyPr vert="horz" wrap="square" lIns="91440" tIns="45720" rIns="91440" bIns="45720" numCol="1" anchor="t" anchorCtr="0" compatLnSpc="1"/>
            <a:lstStyle/>
            <a:p>
              <a:endParaRPr lang="en-US"/>
            </a:p>
          </p:txBody>
        </p:sp>
        <p:sp>
          <p:nvSpPr>
            <p:cNvPr id="111" name="Freeform 294"/>
            <p:cNvSpPr/>
            <p:nvPr/>
          </p:nvSpPr>
          <p:spPr bwMode="auto">
            <a:xfrm>
              <a:off x="9269940" y="5790382"/>
              <a:ext cx="78651" cy="28872"/>
            </a:xfrm>
            <a:custGeom>
              <a:avLst/>
              <a:gdLst>
                <a:gd name="T0" fmla="*/ 2 w 79"/>
                <a:gd name="T1" fmla="*/ 29 h 29"/>
                <a:gd name="T2" fmla="*/ 77 w 79"/>
                <a:gd name="T3" fmla="*/ 29 h 29"/>
                <a:gd name="T4" fmla="*/ 79 w 79"/>
                <a:gd name="T5" fmla="*/ 0 h 29"/>
                <a:gd name="T6" fmla="*/ 0 w 79"/>
                <a:gd name="T7" fmla="*/ 0 h 29"/>
                <a:gd name="T8" fmla="*/ 2 w 79"/>
                <a:gd name="T9" fmla="*/ 29 h 29"/>
              </a:gdLst>
              <a:ahLst/>
              <a:cxnLst>
                <a:cxn ang="0">
                  <a:pos x="T0" y="T1"/>
                </a:cxn>
                <a:cxn ang="0">
                  <a:pos x="T2" y="T3"/>
                </a:cxn>
                <a:cxn ang="0">
                  <a:pos x="T4" y="T5"/>
                </a:cxn>
                <a:cxn ang="0">
                  <a:pos x="T6" y="T7"/>
                </a:cxn>
                <a:cxn ang="0">
                  <a:pos x="T8" y="T9"/>
                </a:cxn>
              </a:cxnLst>
              <a:rect l="0" t="0" r="r" b="b"/>
              <a:pathLst>
                <a:path w="79" h="29">
                  <a:moveTo>
                    <a:pt x="2" y="29"/>
                  </a:moveTo>
                  <a:lnTo>
                    <a:pt x="77" y="29"/>
                  </a:lnTo>
                  <a:lnTo>
                    <a:pt x="79" y="0"/>
                  </a:lnTo>
                  <a:lnTo>
                    <a:pt x="0" y="0"/>
                  </a:lnTo>
                  <a:lnTo>
                    <a:pt x="2" y="29"/>
                  </a:lnTo>
                  <a:close/>
                </a:path>
              </a:pathLst>
            </a:custGeom>
            <a:grpFill/>
            <a:ln>
              <a:noFill/>
            </a:ln>
          </p:spPr>
          <p:txBody>
            <a:bodyPr vert="horz" wrap="square" lIns="91440" tIns="45720" rIns="91440" bIns="45720" numCol="1" anchor="t" anchorCtr="0" compatLnSpc="1"/>
            <a:lstStyle/>
            <a:p>
              <a:endParaRPr lang="en-US"/>
            </a:p>
          </p:txBody>
        </p:sp>
        <p:sp>
          <p:nvSpPr>
            <p:cNvPr id="112" name="Freeform 295"/>
            <p:cNvSpPr/>
            <p:nvPr/>
          </p:nvSpPr>
          <p:spPr bwMode="auto">
            <a:xfrm>
              <a:off x="9197263" y="5830205"/>
              <a:ext cx="71682" cy="46792"/>
            </a:xfrm>
            <a:custGeom>
              <a:avLst/>
              <a:gdLst>
                <a:gd name="T0" fmla="*/ 72 w 72"/>
                <a:gd name="T1" fmla="*/ 47 h 47"/>
                <a:gd name="T2" fmla="*/ 66 w 72"/>
                <a:gd name="T3" fmla="*/ 0 h 47"/>
                <a:gd name="T4" fmla="*/ 0 w 72"/>
                <a:gd name="T5" fmla="*/ 0 h 47"/>
                <a:gd name="T6" fmla="*/ 12 w 72"/>
                <a:gd name="T7" fmla="*/ 47 h 47"/>
                <a:gd name="T8" fmla="*/ 72 w 72"/>
                <a:gd name="T9" fmla="*/ 47 h 47"/>
              </a:gdLst>
              <a:ahLst/>
              <a:cxnLst>
                <a:cxn ang="0">
                  <a:pos x="T0" y="T1"/>
                </a:cxn>
                <a:cxn ang="0">
                  <a:pos x="T2" y="T3"/>
                </a:cxn>
                <a:cxn ang="0">
                  <a:pos x="T4" y="T5"/>
                </a:cxn>
                <a:cxn ang="0">
                  <a:pos x="T6" y="T7"/>
                </a:cxn>
                <a:cxn ang="0">
                  <a:pos x="T8" y="T9"/>
                </a:cxn>
              </a:cxnLst>
              <a:rect l="0" t="0" r="r" b="b"/>
              <a:pathLst>
                <a:path w="72" h="47">
                  <a:moveTo>
                    <a:pt x="72" y="47"/>
                  </a:moveTo>
                  <a:lnTo>
                    <a:pt x="66" y="0"/>
                  </a:lnTo>
                  <a:lnTo>
                    <a:pt x="0" y="0"/>
                  </a:lnTo>
                  <a:lnTo>
                    <a:pt x="12" y="47"/>
                  </a:lnTo>
                  <a:lnTo>
                    <a:pt x="72" y="47"/>
                  </a:lnTo>
                  <a:close/>
                </a:path>
              </a:pathLst>
            </a:custGeom>
            <a:grpFill/>
            <a:ln>
              <a:noFill/>
            </a:ln>
          </p:spPr>
          <p:txBody>
            <a:bodyPr vert="horz" wrap="square" lIns="91440" tIns="45720" rIns="91440" bIns="45720" numCol="1" anchor="t" anchorCtr="0" compatLnSpc="1"/>
            <a:lstStyle/>
            <a:p>
              <a:endParaRPr lang="en-US"/>
            </a:p>
          </p:txBody>
        </p:sp>
        <p:sp>
          <p:nvSpPr>
            <p:cNvPr id="113" name="Freeform 296"/>
            <p:cNvSpPr/>
            <p:nvPr/>
          </p:nvSpPr>
          <p:spPr bwMode="auto">
            <a:xfrm>
              <a:off x="9186312" y="5790382"/>
              <a:ext cx="76659" cy="28872"/>
            </a:xfrm>
            <a:custGeom>
              <a:avLst/>
              <a:gdLst>
                <a:gd name="T0" fmla="*/ 0 w 77"/>
                <a:gd name="T1" fmla="*/ 0 h 29"/>
                <a:gd name="T2" fmla="*/ 9 w 77"/>
                <a:gd name="T3" fmla="*/ 29 h 29"/>
                <a:gd name="T4" fmla="*/ 77 w 77"/>
                <a:gd name="T5" fmla="*/ 29 h 29"/>
                <a:gd name="T6" fmla="*/ 74 w 77"/>
                <a:gd name="T7" fmla="*/ 0 h 29"/>
                <a:gd name="T8" fmla="*/ 0 w 77"/>
                <a:gd name="T9" fmla="*/ 0 h 29"/>
              </a:gdLst>
              <a:ahLst/>
              <a:cxnLst>
                <a:cxn ang="0">
                  <a:pos x="T0" y="T1"/>
                </a:cxn>
                <a:cxn ang="0">
                  <a:pos x="T2" y="T3"/>
                </a:cxn>
                <a:cxn ang="0">
                  <a:pos x="T4" y="T5"/>
                </a:cxn>
                <a:cxn ang="0">
                  <a:pos x="T6" y="T7"/>
                </a:cxn>
                <a:cxn ang="0">
                  <a:pos x="T8" y="T9"/>
                </a:cxn>
              </a:cxnLst>
              <a:rect l="0" t="0" r="r" b="b"/>
              <a:pathLst>
                <a:path w="77" h="29">
                  <a:moveTo>
                    <a:pt x="0" y="0"/>
                  </a:moveTo>
                  <a:lnTo>
                    <a:pt x="9" y="29"/>
                  </a:lnTo>
                  <a:lnTo>
                    <a:pt x="77" y="29"/>
                  </a:lnTo>
                  <a:lnTo>
                    <a:pt x="74" y="0"/>
                  </a:lnTo>
                  <a:lnTo>
                    <a:pt x="0" y="0"/>
                  </a:lnTo>
                  <a:close/>
                </a:path>
              </a:pathLst>
            </a:custGeom>
            <a:grpFill/>
            <a:ln>
              <a:noFill/>
            </a:ln>
          </p:spPr>
          <p:txBody>
            <a:bodyPr vert="horz" wrap="square" lIns="91440" tIns="45720" rIns="91440" bIns="45720" numCol="1" anchor="t" anchorCtr="0" compatLnSpc="1"/>
            <a:lstStyle/>
            <a:p>
              <a:endParaRPr lang="en-US"/>
            </a:p>
          </p:txBody>
        </p:sp>
        <p:sp>
          <p:nvSpPr>
            <p:cNvPr id="114" name="Freeform 297"/>
            <p:cNvSpPr/>
            <p:nvPr/>
          </p:nvSpPr>
          <p:spPr bwMode="auto">
            <a:xfrm>
              <a:off x="9273923" y="5830205"/>
              <a:ext cx="70686" cy="46792"/>
            </a:xfrm>
            <a:custGeom>
              <a:avLst/>
              <a:gdLst>
                <a:gd name="T0" fmla="*/ 71 w 71"/>
                <a:gd name="T1" fmla="*/ 0 h 47"/>
                <a:gd name="T2" fmla="*/ 0 w 71"/>
                <a:gd name="T3" fmla="*/ 0 h 47"/>
                <a:gd name="T4" fmla="*/ 3 w 71"/>
                <a:gd name="T5" fmla="*/ 47 h 47"/>
                <a:gd name="T6" fmla="*/ 68 w 71"/>
                <a:gd name="T7" fmla="*/ 47 h 47"/>
                <a:gd name="T8" fmla="*/ 71 w 71"/>
                <a:gd name="T9" fmla="*/ 0 h 47"/>
              </a:gdLst>
              <a:ahLst/>
              <a:cxnLst>
                <a:cxn ang="0">
                  <a:pos x="T0" y="T1"/>
                </a:cxn>
                <a:cxn ang="0">
                  <a:pos x="T2" y="T3"/>
                </a:cxn>
                <a:cxn ang="0">
                  <a:pos x="T4" y="T5"/>
                </a:cxn>
                <a:cxn ang="0">
                  <a:pos x="T6" y="T7"/>
                </a:cxn>
                <a:cxn ang="0">
                  <a:pos x="T8" y="T9"/>
                </a:cxn>
              </a:cxnLst>
              <a:rect l="0" t="0" r="r" b="b"/>
              <a:pathLst>
                <a:path w="71" h="47">
                  <a:moveTo>
                    <a:pt x="71" y="0"/>
                  </a:moveTo>
                  <a:lnTo>
                    <a:pt x="0" y="0"/>
                  </a:lnTo>
                  <a:lnTo>
                    <a:pt x="3" y="47"/>
                  </a:lnTo>
                  <a:lnTo>
                    <a:pt x="68" y="47"/>
                  </a:lnTo>
                  <a:lnTo>
                    <a:pt x="71" y="0"/>
                  </a:lnTo>
                  <a:close/>
                </a:path>
              </a:pathLst>
            </a:custGeom>
            <a:grpFill/>
            <a:ln>
              <a:noFill/>
            </a:ln>
          </p:spPr>
          <p:txBody>
            <a:bodyPr vert="horz" wrap="square" lIns="91440" tIns="45720" rIns="91440" bIns="45720" numCol="1" anchor="t" anchorCtr="0" compatLnSpc="1"/>
            <a:lstStyle/>
            <a:p>
              <a:endParaRPr lang="en-US"/>
            </a:p>
          </p:txBody>
        </p:sp>
        <p:sp>
          <p:nvSpPr>
            <p:cNvPr id="115" name="Oval 298"/>
            <p:cNvSpPr>
              <a:spLocks noChangeArrowheads="1"/>
            </p:cNvSpPr>
            <p:nvPr/>
          </p:nvSpPr>
          <p:spPr bwMode="auto">
            <a:xfrm>
              <a:off x="9222153" y="5921799"/>
              <a:ext cx="47788" cy="47788"/>
            </a:xfrm>
            <a:prstGeom prst="ellipse">
              <a:avLst/>
            </a:prstGeom>
            <a:grpFill/>
            <a:ln>
              <a:noFill/>
            </a:ln>
          </p:spPr>
          <p:txBody>
            <a:bodyPr vert="horz" wrap="square" lIns="91440" tIns="45720" rIns="91440" bIns="45720" numCol="1" anchor="t" anchorCtr="0" compatLnSpc="1"/>
            <a:lstStyle/>
            <a:p>
              <a:endParaRPr lang="en-US"/>
            </a:p>
          </p:txBody>
        </p:sp>
        <p:sp>
          <p:nvSpPr>
            <p:cNvPr id="116" name="Oval 299"/>
            <p:cNvSpPr>
              <a:spLocks noChangeArrowheads="1"/>
            </p:cNvSpPr>
            <p:nvPr/>
          </p:nvSpPr>
          <p:spPr bwMode="auto">
            <a:xfrm>
              <a:off x="9348591" y="5921799"/>
              <a:ext cx="47788" cy="47788"/>
            </a:xfrm>
            <a:prstGeom prst="ellipse">
              <a:avLst/>
            </a:prstGeom>
            <a:grpFill/>
            <a:ln>
              <a:noFill/>
            </a:ln>
          </p:spPr>
          <p:txBody>
            <a:bodyPr vert="horz" wrap="square" lIns="91440" tIns="45720" rIns="91440" bIns="45720" numCol="1" anchor="t" anchorCtr="0" compatLnSpc="1"/>
            <a:lstStyle/>
            <a:p>
              <a:endParaRPr lang="en-US"/>
            </a:p>
          </p:txBody>
        </p:sp>
      </p:grpSp>
      <p:grpSp>
        <p:nvGrpSpPr>
          <p:cNvPr id="117" name="Group 111"/>
          <p:cNvGrpSpPr/>
          <p:nvPr/>
        </p:nvGrpSpPr>
        <p:grpSpPr>
          <a:xfrm>
            <a:off x="3199185" y="4889376"/>
            <a:ext cx="493582" cy="318504"/>
            <a:chOff x="4480676" y="4688509"/>
            <a:chExt cx="263827" cy="170245"/>
          </a:xfrm>
          <a:solidFill>
            <a:srgbClr val="38866A"/>
          </a:solidFill>
        </p:grpSpPr>
        <p:sp>
          <p:nvSpPr>
            <p:cNvPr id="118" name="Freeform 303"/>
            <p:cNvSpPr/>
            <p:nvPr/>
          </p:nvSpPr>
          <p:spPr bwMode="auto">
            <a:xfrm>
              <a:off x="4492622" y="4688509"/>
              <a:ext cx="239934" cy="108518"/>
            </a:xfrm>
            <a:custGeom>
              <a:avLst/>
              <a:gdLst>
                <a:gd name="T0" fmla="*/ 120 w 241"/>
                <a:gd name="T1" fmla="*/ 109 h 109"/>
                <a:gd name="T2" fmla="*/ 0 w 241"/>
                <a:gd name="T3" fmla="*/ 0 h 109"/>
                <a:gd name="T4" fmla="*/ 241 w 241"/>
                <a:gd name="T5" fmla="*/ 0 h 109"/>
                <a:gd name="T6" fmla="*/ 120 w 241"/>
                <a:gd name="T7" fmla="*/ 109 h 109"/>
              </a:gdLst>
              <a:ahLst/>
              <a:cxnLst>
                <a:cxn ang="0">
                  <a:pos x="T0" y="T1"/>
                </a:cxn>
                <a:cxn ang="0">
                  <a:pos x="T2" y="T3"/>
                </a:cxn>
                <a:cxn ang="0">
                  <a:pos x="T4" y="T5"/>
                </a:cxn>
                <a:cxn ang="0">
                  <a:pos x="T6" y="T7"/>
                </a:cxn>
              </a:cxnLst>
              <a:rect l="0" t="0" r="r" b="b"/>
              <a:pathLst>
                <a:path w="241" h="109">
                  <a:moveTo>
                    <a:pt x="120" y="109"/>
                  </a:moveTo>
                  <a:lnTo>
                    <a:pt x="0" y="0"/>
                  </a:lnTo>
                  <a:lnTo>
                    <a:pt x="241" y="0"/>
                  </a:lnTo>
                  <a:lnTo>
                    <a:pt x="120" y="109"/>
                  </a:lnTo>
                  <a:close/>
                </a:path>
              </a:pathLst>
            </a:custGeom>
            <a:grpFill/>
            <a:ln>
              <a:noFill/>
            </a:ln>
          </p:spPr>
          <p:txBody>
            <a:bodyPr vert="horz" wrap="square" lIns="91440" tIns="45720" rIns="91440" bIns="45720" numCol="1" anchor="t" anchorCtr="0" compatLnSpc="1"/>
            <a:lstStyle/>
            <a:p>
              <a:endParaRPr lang="en-US"/>
            </a:p>
          </p:txBody>
        </p:sp>
        <p:sp>
          <p:nvSpPr>
            <p:cNvPr id="119" name="Freeform 304"/>
            <p:cNvSpPr/>
            <p:nvPr/>
          </p:nvSpPr>
          <p:spPr bwMode="auto">
            <a:xfrm>
              <a:off x="4480676" y="4698465"/>
              <a:ext cx="83629" cy="151328"/>
            </a:xfrm>
            <a:custGeom>
              <a:avLst/>
              <a:gdLst>
                <a:gd name="T0" fmla="*/ 84 w 84"/>
                <a:gd name="T1" fmla="*/ 76 h 152"/>
                <a:gd name="T2" fmla="*/ 0 w 84"/>
                <a:gd name="T3" fmla="*/ 152 h 152"/>
                <a:gd name="T4" fmla="*/ 0 w 84"/>
                <a:gd name="T5" fmla="*/ 0 h 152"/>
                <a:gd name="T6" fmla="*/ 84 w 84"/>
                <a:gd name="T7" fmla="*/ 76 h 152"/>
              </a:gdLst>
              <a:ahLst/>
              <a:cxnLst>
                <a:cxn ang="0">
                  <a:pos x="T0" y="T1"/>
                </a:cxn>
                <a:cxn ang="0">
                  <a:pos x="T2" y="T3"/>
                </a:cxn>
                <a:cxn ang="0">
                  <a:pos x="T4" y="T5"/>
                </a:cxn>
                <a:cxn ang="0">
                  <a:pos x="T6" y="T7"/>
                </a:cxn>
              </a:cxnLst>
              <a:rect l="0" t="0" r="r" b="b"/>
              <a:pathLst>
                <a:path w="84" h="152">
                  <a:moveTo>
                    <a:pt x="84" y="76"/>
                  </a:moveTo>
                  <a:lnTo>
                    <a:pt x="0" y="152"/>
                  </a:lnTo>
                  <a:lnTo>
                    <a:pt x="0" y="0"/>
                  </a:lnTo>
                  <a:lnTo>
                    <a:pt x="84" y="76"/>
                  </a:lnTo>
                  <a:close/>
                </a:path>
              </a:pathLst>
            </a:custGeom>
            <a:grpFill/>
            <a:ln>
              <a:noFill/>
            </a:ln>
          </p:spPr>
          <p:txBody>
            <a:bodyPr vert="horz" wrap="square" lIns="91440" tIns="45720" rIns="91440" bIns="45720" numCol="1" anchor="t" anchorCtr="0" compatLnSpc="1"/>
            <a:lstStyle/>
            <a:p>
              <a:endParaRPr lang="en-US"/>
            </a:p>
          </p:txBody>
        </p:sp>
        <p:sp>
          <p:nvSpPr>
            <p:cNvPr id="120" name="Freeform 305"/>
            <p:cNvSpPr/>
            <p:nvPr/>
          </p:nvSpPr>
          <p:spPr bwMode="auto">
            <a:xfrm>
              <a:off x="4492622" y="4784085"/>
              <a:ext cx="239934" cy="74669"/>
            </a:xfrm>
            <a:custGeom>
              <a:avLst/>
              <a:gdLst>
                <a:gd name="T0" fmla="*/ 84 w 241"/>
                <a:gd name="T1" fmla="*/ 0 h 75"/>
                <a:gd name="T2" fmla="*/ 120 w 241"/>
                <a:gd name="T3" fmla="*/ 34 h 75"/>
                <a:gd name="T4" fmla="*/ 158 w 241"/>
                <a:gd name="T5" fmla="*/ 0 h 75"/>
                <a:gd name="T6" fmla="*/ 241 w 241"/>
                <a:gd name="T7" fmla="*/ 75 h 75"/>
                <a:gd name="T8" fmla="*/ 0 w 241"/>
                <a:gd name="T9" fmla="*/ 75 h 75"/>
                <a:gd name="T10" fmla="*/ 84 w 241"/>
                <a:gd name="T11" fmla="*/ 0 h 75"/>
              </a:gdLst>
              <a:ahLst/>
              <a:cxnLst>
                <a:cxn ang="0">
                  <a:pos x="T0" y="T1"/>
                </a:cxn>
                <a:cxn ang="0">
                  <a:pos x="T2" y="T3"/>
                </a:cxn>
                <a:cxn ang="0">
                  <a:pos x="T4" y="T5"/>
                </a:cxn>
                <a:cxn ang="0">
                  <a:pos x="T6" y="T7"/>
                </a:cxn>
                <a:cxn ang="0">
                  <a:pos x="T8" y="T9"/>
                </a:cxn>
                <a:cxn ang="0">
                  <a:pos x="T10" y="T11"/>
                </a:cxn>
              </a:cxnLst>
              <a:rect l="0" t="0" r="r" b="b"/>
              <a:pathLst>
                <a:path w="241" h="75">
                  <a:moveTo>
                    <a:pt x="84" y="0"/>
                  </a:moveTo>
                  <a:lnTo>
                    <a:pt x="120" y="34"/>
                  </a:lnTo>
                  <a:lnTo>
                    <a:pt x="158" y="0"/>
                  </a:lnTo>
                  <a:lnTo>
                    <a:pt x="241" y="75"/>
                  </a:lnTo>
                  <a:lnTo>
                    <a:pt x="0" y="75"/>
                  </a:lnTo>
                  <a:lnTo>
                    <a:pt x="84" y="0"/>
                  </a:lnTo>
                  <a:close/>
                </a:path>
              </a:pathLst>
            </a:custGeom>
            <a:grpFill/>
            <a:ln>
              <a:noFill/>
            </a:ln>
          </p:spPr>
          <p:txBody>
            <a:bodyPr vert="horz" wrap="square" lIns="91440" tIns="45720" rIns="91440" bIns="45720" numCol="1" anchor="t" anchorCtr="0" compatLnSpc="1"/>
            <a:lstStyle/>
            <a:p>
              <a:endParaRPr lang="en-US"/>
            </a:p>
          </p:txBody>
        </p:sp>
        <p:sp>
          <p:nvSpPr>
            <p:cNvPr id="121" name="Freeform 306"/>
            <p:cNvSpPr/>
            <p:nvPr/>
          </p:nvSpPr>
          <p:spPr bwMode="auto">
            <a:xfrm>
              <a:off x="4659879" y="4698465"/>
              <a:ext cx="84624" cy="151328"/>
            </a:xfrm>
            <a:custGeom>
              <a:avLst/>
              <a:gdLst>
                <a:gd name="T0" fmla="*/ 0 w 85"/>
                <a:gd name="T1" fmla="*/ 76 h 152"/>
                <a:gd name="T2" fmla="*/ 85 w 85"/>
                <a:gd name="T3" fmla="*/ 0 h 152"/>
                <a:gd name="T4" fmla="*/ 85 w 85"/>
                <a:gd name="T5" fmla="*/ 152 h 152"/>
                <a:gd name="T6" fmla="*/ 0 w 85"/>
                <a:gd name="T7" fmla="*/ 76 h 152"/>
              </a:gdLst>
              <a:ahLst/>
              <a:cxnLst>
                <a:cxn ang="0">
                  <a:pos x="T0" y="T1"/>
                </a:cxn>
                <a:cxn ang="0">
                  <a:pos x="T2" y="T3"/>
                </a:cxn>
                <a:cxn ang="0">
                  <a:pos x="T4" y="T5"/>
                </a:cxn>
                <a:cxn ang="0">
                  <a:pos x="T6" y="T7"/>
                </a:cxn>
              </a:cxnLst>
              <a:rect l="0" t="0" r="r" b="b"/>
              <a:pathLst>
                <a:path w="85" h="152">
                  <a:moveTo>
                    <a:pt x="0" y="76"/>
                  </a:moveTo>
                  <a:lnTo>
                    <a:pt x="85" y="0"/>
                  </a:lnTo>
                  <a:lnTo>
                    <a:pt x="85" y="152"/>
                  </a:lnTo>
                  <a:lnTo>
                    <a:pt x="0" y="76"/>
                  </a:lnTo>
                  <a:close/>
                </a:path>
              </a:pathLst>
            </a:custGeom>
            <a:grpFill/>
            <a:ln>
              <a:noFill/>
            </a:ln>
          </p:spPr>
          <p:txBody>
            <a:bodyPr vert="horz" wrap="square" lIns="91440" tIns="45720" rIns="91440" bIns="45720" numCol="1" anchor="t" anchorCtr="0" compatLnSpc="1"/>
            <a:lstStyle/>
            <a:p>
              <a:endParaRPr lang="en-US"/>
            </a:p>
          </p:txBody>
        </p:sp>
      </p:grpSp>
      <p:grpSp>
        <p:nvGrpSpPr>
          <p:cNvPr id="122" name="Group 116"/>
          <p:cNvGrpSpPr/>
          <p:nvPr/>
        </p:nvGrpSpPr>
        <p:grpSpPr>
          <a:xfrm>
            <a:off x="3226191" y="2204092"/>
            <a:ext cx="439570" cy="422808"/>
            <a:chOff x="5374704" y="2641592"/>
            <a:chExt cx="234956" cy="225997"/>
          </a:xfrm>
          <a:solidFill>
            <a:srgbClr val="38866A"/>
          </a:solidFill>
        </p:grpSpPr>
        <p:sp>
          <p:nvSpPr>
            <p:cNvPr id="123" name="Freeform 300"/>
            <p:cNvSpPr>
              <a:spLocks noEditPoints="1"/>
            </p:cNvSpPr>
            <p:nvPr/>
          </p:nvSpPr>
          <p:spPr bwMode="auto">
            <a:xfrm>
              <a:off x="5374704" y="2641592"/>
              <a:ext cx="227987" cy="225997"/>
            </a:xfrm>
            <a:custGeom>
              <a:avLst/>
              <a:gdLst>
                <a:gd name="T0" fmla="*/ 102 w 134"/>
                <a:gd name="T1" fmla="*/ 111 h 133"/>
                <a:gd name="T2" fmla="*/ 90 w 134"/>
                <a:gd name="T3" fmla="*/ 118 h 133"/>
                <a:gd name="T4" fmla="*/ 94 w 134"/>
                <a:gd name="T5" fmla="*/ 111 h 133"/>
                <a:gd name="T6" fmla="*/ 87 w 134"/>
                <a:gd name="T7" fmla="*/ 112 h 133"/>
                <a:gd name="T8" fmla="*/ 82 w 134"/>
                <a:gd name="T9" fmla="*/ 112 h 133"/>
                <a:gd name="T10" fmla="*/ 67 w 134"/>
                <a:gd name="T11" fmla="*/ 123 h 133"/>
                <a:gd name="T12" fmla="*/ 44 w 134"/>
                <a:gd name="T13" fmla="*/ 93 h 133"/>
                <a:gd name="T14" fmla="*/ 55 w 134"/>
                <a:gd name="T15" fmla="*/ 93 h 133"/>
                <a:gd name="T16" fmla="*/ 52 w 134"/>
                <a:gd name="T17" fmla="*/ 86 h 133"/>
                <a:gd name="T18" fmla="*/ 51 w 134"/>
                <a:gd name="T19" fmla="*/ 83 h 133"/>
                <a:gd name="T20" fmla="*/ 42 w 134"/>
                <a:gd name="T21" fmla="*/ 83 h 133"/>
                <a:gd name="T22" fmla="*/ 40 w 134"/>
                <a:gd name="T23" fmla="*/ 66 h 133"/>
                <a:gd name="T24" fmla="*/ 41 w 134"/>
                <a:gd name="T25" fmla="*/ 51 h 133"/>
                <a:gd name="T26" fmla="*/ 58 w 134"/>
                <a:gd name="T27" fmla="*/ 51 h 133"/>
                <a:gd name="T28" fmla="*/ 71 w 134"/>
                <a:gd name="T29" fmla="*/ 41 h 133"/>
                <a:gd name="T30" fmla="*/ 43 w 134"/>
                <a:gd name="T31" fmla="*/ 41 h 133"/>
                <a:gd name="T32" fmla="*/ 67 w 134"/>
                <a:gd name="T33" fmla="*/ 9 h 133"/>
                <a:gd name="T34" fmla="*/ 90 w 134"/>
                <a:gd name="T35" fmla="*/ 37 h 133"/>
                <a:gd name="T36" fmla="*/ 101 w 134"/>
                <a:gd name="T37" fmla="*/ 40 h 133"/>
                <a:gd name="T38" fmla="*/ 90 w 134"/>
                <a:gd name="T39" fmla="*/ 14 h 133"/>
                <a:gd name="T40" fmla="*/ 118 w 134"/>
                <a:gd name="T41" fmla="*/ 41 h 133"/>
                <a:gd name="T42" fmla="*/ 104 w 134"/>
                <a:gd name="T43" fmla="*/ 41 h 133"/>
                <a:gd name="T44" fmla="*/ 116 w 134"/>
                <a:gd name="T45" fmla="*/ 51 h 133"/>
                <a:gd name="T46" fmla="*/ 122 w 134"/>
                <a:gd name="T47" fmla="*/ 51 h 133"/>
                <a:gd name="T48" fmla="*/ 124 w 134"/>
                <a:gd name="T49" fmla="*/ 66 h 133"/>
                <a:gd name="T50" fmla="*/ 124 w 134"/>
                <a:gd name="T51" fmla="*/ 67 h 133"/>
                <a:gd name="T52" fmla="*/ 122 w 134"/>
                <a:gd name="T53" fmla="*/ 87 h 133"/>
                <a:gd name="T54" fmla="*/ 128 w 134"/>
                <a:gd name="T55" fmla="*/ 94 h 133"/>
                <a:gd name="T56" fmla="*/ 128 w 134"/>
                <a:gd name="T57" fmla="*/ 93 h 133"/>
                <a:gd name="T58" fmla="*/ 129 w 134"/>
                <a:gd name="T59" fmla="*/ 93 h 133"/>
                <a:gd name="T60" fmla="*/ 129 w 134"/>
                <a:gd name="T61" fmla="*/ 92 h 133"/>
                <a:gd name="T62" fmla="*/ 134 w 134"/>
                <a:gd name="T63" fmla="*/ 66 h 133"/>
                <a:gd name="T64" fmla="*/ 67 w 134"/>
                <a:gd name="T65" fmla="*/ 0 h 133"/>
                <a:gd name="T66" fmla="*/ 0 w 134"/>
                <a:gd name="T67" fmla="*/ 66 h 133"/>
                <a:gd name="T68" fmla="*/ 67 w 134"/>
                <a:gd name="T69" fmla="*/ 133 h 133"/>
                <a:gd name="T70" fmla="*/ 109 w 134"/>
                <a:gd name="T71" fmla="*/ 118 h 133"/>
                <a:gd name="T72" fmla="*/ 102 w 134"/>
                <a:gd name="T73" fmla="*/ 111 h 133"/>
                <a:gd name="T74" fmla="*/ 44 w 134"/>
                <a:gd name="T75" fmla="*/ 14 h 133"/>
                <a:gd name="T76" fmla="*/ 33 w 134"/>
                <a:gd name="T77" fmla="*/ 41 h 133"/>
                <a:gd name="T78" fmla="*/ 16 w 134"/>
                <a:gd name="T79" fmla="*/ 41 h 133"/>
                <a:gd name="T80" fmla="*/ 44 w 134"/>
                <a:gd name="T81" fmla="*/ 14 h 133"/>
                <a:gd name="T82" fmla="*/ 10 w 134"/>
                <a:gd name="T83" fmla="*/ 66 h 133"/>
                <a:gd name="T84" fmla="*/ 12 w 134"/>
                <a:gd name="T85" fmla="*/ 51 h 133"/>
                <a:gd name="T86" fmla="*/ 31 w 134"/>
                <a:gd name="T87" fmla="*/ 51 h 133"/>
                <a:gd name="T88" fmla="*/ 30 w 134"/>
                <a:gd name="T89" fmla="*/ 66 h 133"/>
                <a:gd name="T90" fmla="*/ 31 w 134"/>
                <a:gd name="T91" fmla="*/ 83 h 133"/>
                <a:gd name="T92" fmla="*/ 13 w 134"/>
                <a:gd name="T93" fmla="*/ 83 h 133"/>
                <a:gd name="T94" fmla="*/ 10 w 134"/>
                <a:gd name="T95" fmla="*/ 66 h 133"/>
                <a:gd name="T96" fmla="*/ 17 w 134"/>
                <a:gd name="T97" fmla="*/ 93 h 133"/>
                <a:gd name="T98" fmla="*/ 33 w 134"/>
                <a:gd name="T99" fmla="*/ 93 h 133"/>
                <a:gd name="T100" fmla="*/ 44 w 134"/>
                <a:gd name="T101" fmla="*/ 118 h 133"/>
                <a:gd name="T102" fmla="*/ 17 w 134"/>
                <a:gd name="T103" fmla="*/ 9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4" h="133">
                  <a:moveTo>
                    <a:pt x="102" y="111"/>
                  </a:moveTo>
                  <a:cubicBezTo>
                    <a:pt x="98" y="114"/>
                    <a:pt x="95" y="116"/>
                    <a:pt x="90" y="118"/>
                  </a:cubicBezTo>
                  <a:cubicBezTo>
                    <a:pt x="92" y="116"/>
                    <a:pt x="93" y="114"/>
                    <a:pt x="94" y="111"/>
                  </a:cubicBezTo>
                  <a:cubicBezTo>
                    <a:pt x="92" y="112"/>
                    <a:pt x="90" y="112"/>
                    <a:pt x="87" y="112"/>
                  </a:cubicBezTo>
                  <a:cubicBezTo>
                    <a:pt x="86" y="112"/>
                    <a:pt x="84" y="112"/>
                    <a:pt x="82" y="112"/>
                  </a:cubicBezTo>
                  <a:cubicBezTo>
                    <a:pt x="78" y="119"/>
                    <a:pt x="72" y="123"/>
                    <a:pt x="67" y="123"/>
                  </a:cubicBezTo>
                  <a:cubicBezTo>
                    <a:pt x="58" y="123"/>
                    <a:pt x="49" y="111"/>
                    <a:pt x="44" y="93"/>
                  </a:cubicBezTo>
                  <a:cubicBezTo>
                    <a:pt x="55" y="93"/>
                    <a:pt x="55" y="93"/>
                    <a:pt x="55" y="93"/>
                  </a:cubicBezTo>
                  <a:cubicBezTo>
                    <a:pt x="54" y="91"/>
                    <a:pt x="52" y="88"/>
                    <a:pt x="52" y="86"/>
                  </a:cubicBezTo>
                  <a:cubicBezTo>
                    <a:pt x="51" y="85"/>
                    <a:pt x="51" y="84"/>
                    <a:pt x="51" y="83"/>
                  </a:cubicBezTo>
                  <a:cubicBezTo>
                    <a:pt x="42" y="83"/>
                    <a:pt x="42" y="83"/>
                    <a:pt x="42" y="83"/>
                  </a:cubicBezTo>
                  <a:cubicBezTo>
                    <a:pt x="41" y="78"/>
                    <a:pt x="40" y="72"/>
                    <a:pt x="40" y="66"/>
                  </a:cubicBezTo>
                  <a:cubicBezTo>
                    <a:pt x="40" y="61"/>
                    <a:pt x="41" y="56"/>
                    <a:pt x="41" y="51"/>
                  </a:cubicBezTo>
                  <a:cubicBezTo>
                    <a:pt x="58" y="51"/>
                    <a:pt x="58" y="51"/>
                    <a:pt x="58" y="51"/>
                  </a:cubicBezTo>
                  <a:cubicBezTo>
                    <a:pt x="62" y="47"/>
                    <a:pt x="66" y="44"/>
                    <a:pt x="71" y="41"/>
                  </a:cubicBezTo>
                  <a:cubicBezTo>
                    <a:pt x="43" y="41"/>
                    <a:pt x="43" y="41"/>
                    <a:pt x="43" y="41"/>
                  </a:cubicBezTo>
                  <a:cubicBezTo>
                    <a:pt x="48" y="22"/>
                    <a:pt x="58" y="9"/>
                    <a:pt x="67" y="9"/>
                  </a:cubicBezTo>
                  <a:cubicBezTo>
                    <a:pt x="76" y="9"/>
                    <a:pt x="85" y="20"/>
                    <a:pt x="90" y="37"/>
                  </a:cubicBezTo>
                  <a:cubicBezTo>
                    <a:pt x="94" y="38"/>
                    <a:pt x="97" y="39"/>
                    <a:pt x="101" y="40"/>
                  </a:cubicBezTo>
                  <a:cubicBezTo>
                    <a:pt x="99" y="30"/>
                    <a:pt x="95" y="21"/>
                    <a:pt x="90" y="14"/>
                  </a:cubicBezTo>
                  <a:cubicBezTo>
                    <a:pt x="102" y="20"/>
                    <a:pt x="112" y="29"/>
                    <a:pt x="118" y="41"/>
                  </a:cubicBezTo>
                  <a:cubicBezTo>
                    <a:pt x="104" y="41"/>
                    <a:pt x="104" y="41"/>
                    <a:pt x="104" y="41"/>
                  </a:cubicBezTo>
                  <a:cubicBezTo>
                    <a:pt x="109" y="44"/>
                    <a:pt x="113" y="47"/>
                    <a:pt x="116" y="51"/>
                  </a:cubicBezTo>
                  <a:cubicBezTo>
                    <a:pt x="122" y="51"/>
                    <a:pt x="122" y="51"/>
                    <a:pt x="122" y="51"/>
                  </a:cubicBezTo>
                  <a:cubicBezTo>
                    <a:pt x="123" y="56"/>
                    <a:pt x="124" y="61"/>
                    <a:pt x="124" y="66"/>
                  </a:cubicBezTo>
                  <a:cubicBezTo>
                    <a:pt x="124" y="67"/>
                    <a:pt x="124" y="67"/>
                    <a:pt x="124" y="67"/>
                  </a:cubicBezTo>
                  <a:cubicBezTo>
                    <a:pt x="125" y="74"/>
                    <a:pt x="125" y="81"/>
                    <a:pt x="122" y="87"/>
                  </a:cubicBezTo>
                  <a:cubicBezTo>
                    <a:pt x="128" y="94"/>
                    <a:pt x="128" y="94"/>
                    <a:pt x="128" y="94"/>
                  </a:cubicBezTo>
                  <a:cubicBezTo>
                    <a:pt x="128" y="93"/>
                    <a:pt x="128" y="93"/>
                    <a:pt x="128" y="93"/>
                  </a:cubicBezTo>
                  <a:cubicBezTo>
                    <a:pt x="129" y="93"/>
                    <a:pt x="129" y="93"/>
                    <a:pt x="129" y="93"/>
                  </a:cubicBezTo>
                  <a:cubicBezTo>
                    <a:pt x="129" y="92"/>
                    <a:pt x="129" y="92"/>
                    <a:pt x="129" y="92"/>
                  </a:cubicBezTo>
                  <a:cubicBezTo>
                    <a:pt x="132" y="84"/>
                    <a:pt x="134" y="75"/>
                    <a:pt x="134" y="66"/>
                  </a:cubicBezTo>
                  <a:cubicBezTo>
                    <a:pt x="134" y="29"/>
                    <a:pt x="104" y="0"/>
                    <a:pt x="67" y="0"/>
                  </a:cubicBezTo>
                  <a:cubicBezTo>
                    <a:pt x="30" y="0"/>
                    <a:pt x="0" y="29"/>
                    <a:pt x="0" y="66"/>
                  </a:cubicBezTo>
                  <a:cubicBezTo>
                    <a:pt x="0" y="103"/>
                    <a:pt x="30" y="133"/>
                    <a:pt x="67" y="133"/>
                  </a:cubicBezTo>
                  <a:cubicBezTo>
                    <a:pt x="83" y="133"/>
                    <a:pt x="97" y="127"/>
                    <a:pt x="109" y="118"/>
                  </a:cubicBezTo>
                  <a:lnTo>
                    <a:pt x="102" y="111"/>
                  </a:lnTo>
                  <a:close/>
                  <a:moveTo>
                    <a:pt x="44" y="14"/>
                  </a:moveTo>
                  <a:cubicBezTo>
                    <a:pt x="39" y="22"/>
                    <a:pt x="35" y="31"/>
                    <a:pt x="33" y="41"/>
                  </a:cubicBezTo>
                  <a:cubicBezTo>
                    <a:pt x="16" y="41"/>
                    <a:pt x="16" y="41"/>
                    <a:pt x="16" y="41"/>
                  </a:cubicBezTo>
                  <a:cubicBezTo>
                    <a:pt x="22" y="29"/>
                    <a:pt x="32" y="20"/>
                    <a:pt x="44" y="14"/>
                  </a:cubicBezTo>
                  <a:close/>
                  <a:moveTo>
                    <a:pt x="10" y="66"/>
                  </a:moveTo>
                  <a:cubicBezTo>
                    <a:pt x="10" y="61"/>
                    <a:pt x="11" y="56"/>
                    <a:pt x="12" y="51"/>
                  </a:cubicBezTo>
                  <a:cubicBezTo>
                    <a:pt x="31" y="51"/>
                    <a:pt x="31" y="51"/>
                    <a:pt x="31" y="51"/>
                  </a:cubicBezTo>
                  <a:cubicBezTo>
                    <a:pt x="31" y="56"/>
                    <a:pt x="30" y="61"/>
                    <a:pt x="30" y="66"/>
                  </a:cubicBezTo>
                  <a:cubicBezTo>
                    <a:pt x="30" y="72"/>
                    <a:pt x="31" y="78"/>
                    <a:pt x="31" y="83"/>
                  </a:cubicBezTo>
                  <a:cubicBezTo>
                    <a:pt x="13" y="83"/>
                    <a:pt x="13" y="83"/>
                    <a:pt x="13" y="83"/>
                  </a:cubicBezTo>
                  <a:cubicBezTo>
                    <a:pt x="11" y="78"/>
                    <a:pt x="10" y="72"/>
                    <a:pt x="10" y="66"/>
                  </a:cubicBezTo>
                  <a:close/>
                  <a:moveTo>
                    <a:pt x="17" y="93"/>
                  </a:moveTo>
                  <a:cubicBezTo>
                    <a:pt x="33" y="93"/>
                    <a:pt x="33" y="93"/>
                    <a:pt x="33" y="93"/>
                  </a:cubicBezTo>
                  <a:cubicBezTo>
                    <a:pt x="36" y="103"/>
                    <a:pt x="39" y="111"/>
                    <a:pt x="44" y="118"/>
                  </a:cubicBezTo>
                  <a:cubicBezTo>
                    <a:pt x="32" y="113"/>
                    <a:pt x="23" y="104"/>
                    <a:pt x="17" y="9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24" name="Freeform 301"/>
            <p:cNvSpPr>
              <a:spLocks noEditPoints="1"/>
            </p:cNvSpPr>
            <p:nvPr/>
          </p:nvSpPr>
          <p:spPr bwMode="auto">
            <a:xfrm>
              <a:off x="5468288" y="2712278"/>
              <a:ext cx="141372" cy="145355"/>
            </a:xfrm>
            <a:custGeom>
              <a:avLst/>
              <a:gdLst>
                <a:gd name="T0" fmla="*/ 83 w 83"/>
                <a:gd name="T1" fmla="*/ 74 h 85"/>
                <a:gd name="T2" fmla="*/ 58 w 83"/>
                <a:gd name="T3" fmla="*/ 47 h 85"/>
                <a:gd name="T4" fmla="*/ 57 w 83"/>
                <a:gd name="T5" fmla="*/ 47 h 85"/>
                <a:gd name="T6" fmla="*/ 60 w 83"/>
                <a:gd name="T7" fmla="*/ 24 h 85"/>
                <a:gd name="T8" fmla="*/ 24 w 83"/>
                <a:gd name="T9" fmla="*/ 5 h 85"/>
                <a:gd name="T10" fmla="*/ 5 w 83"/>
                <a:gd name="T11" fmla="*/ 41 h 85"/>
                <a:gd name="T12" fmla="*/ 41 w 83"/>
                <a:gd name="T13" fmla="*/ 60 h 85"/>
                <a:gd name="T14" fmla="*/ 48 w 83"/>
                <a:gd name="T15" fmla="*/ 57 h 85"/>
                <a:gd name="T16" fmla="*/ 72 w 83"/>
                <a:gd name="T17" fmla="*/ 84 h 85"/>
                <a:gd name="T18" fmla="*/ 76 w 83"/>
                <a:gd name="T19" fmla="*/ 83 h 85"/>
                <a:gd name="T20" fmla="*/ 82 w 83"/>
                <a:gd name="T21" fmla="*/ 78 h 85"/>
                <a:gd name="T22" fmla="*/ 83 w 83"/>
                <a:gd name="T23" fmla="*/ 74 h 85"/>
                <a:gd name="T24" fmla="*/ 12 w 83"/>
                <a:gd name="T25" fmla="*/ 39 h 85"/>
                <a:gd name="T26" fmla="*/ 26 w 83"/>
                <a:gd name="T27" fmla="*/ 12 h 85"/>
                <a:gd name="T28" fmla="*/ 52 w 83"/>
                <a:gd name="T29" fmla="*/ 26 h 85"/>
                <a:gd name="T30" fmla="*/ 39 w 83"/>
                <a:gd name="T31" fmla="*/ 53 h 85"/>
                <a:gd name="T32" fmla="*/ 12 w 83"/>
                <a:gd name="T33" fmla="*/ 39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3" h="85">
                  <a:moveTo>
                    <a:pt x="83" y="74"/>
                  </a:moveTo>
                  <a:cubicBezTo>
                    <a:pt x="58" y="47"/>
                    <a:pt x="58" y="47"/>
                    <a:pt x="58" y="47"/>
                  </a:cubicBezTo>
                  <a:cubicBezTo>
                    <a:pt x="57" y="47"/>
                    <a:pt x="57" y="47"/>
                    <a:pt x="57" y="47"/>
                  </a:cubicBezTo>
                  <a:cubicBezTo>
                    <a:pt x="61" y="40"/>
                    <a:pt x="62" y="32"/>
                    <a:pt x="60" y="24"/>
                  </a:cubicBezTo>
                  <a:cubicBezTo>
                    <a:pt x="55" y="9"/>
                    <a:pt x="39" y="0"/>
                    <a:pt x="24" y="5"/>
                  </a:cubicBezTo>
                  <a:cubicBezTo>
                    <a:pt x="8" y="10"/>
                    <a:pt x="0" y="26"/>
                    <a:pt x="5" y="41"/>
                  </a:cubicBezTo>
                  <a:cubicBezTo>
                    <a:pt x="9" y="57"/>
                    <a:pt x="26" y="65"/>
                    <a:pt x="41" y="60"/>
                  </a:cubicBezTo>
                  <a:cubicBezTo>
                    <a:pt x="43" y="60"/>
                    <a:pt x="46" y="59"/>
                    <a:pt x="48" y="57"/>
                  </a:cubicBezTo>
                  <a:cubicBezTo>
                    <a:pt x="72" y="84"/>
                    <a:pt x="72" y="84"/>
                    <a:pt x="72" y="84"/>
                  </a:cubicBezTo>
                  <a:cubicBezTo>
                    <a:pt x="73" y="85"/>
                    <a:pt x="75" y="84"/>
                    <a:pt x="76" y="83"/>
                  </a:cubicBezTo>
                  <a:cubicBezTo>
                    <a:pt x="82" y="78"/>
                    <a:pt x="82" y="78"/>
                    <a:pt x="82" y="78"/>
                  </a:cubicBezTo>
                  <a:cubicBezTo>
                    <a:pt x="83" y="77"/>
                    <a:pt x="83" y="75"/>
                    <a:pt x="83" y="74"/>
                  </a:cubicBezTo>
                  <a:close/>
                  <a:moveTo>
                    <a:pt x="12" y="39"/>
                  </a:moveTo>
                  <a:cubicBezTo>
                    <a:pt x="9" y="28"/>
                    <a:pt x="15" y="16"/>
                    <a:pt x="26" y="12"/>
                  </a:cubicBezTo>
                  <a:cubicBezTo>
                    <a:pt x="37" y="9"/>
                    <a:pt x="49" y="15"/>
                    <a:pt x="52" y="26"/>
                  </a:cubicBezTo>
                  <a:cubicBezTo>
                    <a:pt x="56" y="37"/>
                    <a:pt x="50" y="49"/>
                    <a:pt x="39" y="53"/>
                  </a:cubicBezTo>
                  <a:cubicBezTo>
                    <a:pt x="27" y="56"/>
                    <a:pt x="16" y="50"/>
                    <a:pt x="12" y="3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25" name="Freeform 302"/>
            <p:cNvSpPr/>
            <p:nvPr/>
          </p:nvSpPr>
          <p:spPr bwMode="auto">
            <a:xfrm>
              <a:off x="5505125" y="2748119"/>
              <a:ext cx="45797" cy="28872"/>
            </a:xfrm>
            <a:custGeom>
              <a:avLst/>
              <a:gdLst>
                <a:gd name="T0" fmla="*/ 0 w 27"/>
                <a:gd name="T1" fmla="*/ 3 h 17"/>
                <a:gd name="T2" fmla="*/ 27 w 27"/>
                <a:gd name="T3" fmla="*/ 17 h 17"/>
              </a:gdLst>
              <a:ahLst/>
              <a:cxnLst>
                <a:cxn ang="0">
                  <a:pos x="T0" y="T1"/>
                </a:cxn>
                <a:cxn ang="0">
                  <a:pos x="T2" y="T3"/>
                </a:cxn>
              </a:cxnLst>
              <a:rect l="0" t="0" r="r" b="b"/>
              <a:pathLst>
                <a:path w="27" h="17">
                  <a:moveTo>
                    <a:pt x="0" y="3"/>
                  </a:moveTo>
                  <a:cubicBezTo>
                    <a:pt x="12" y="0"/>
                    <a:pt x="24" y="6"/>
                    <a:pt x="27" y="17"/>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grpSp>
      <p:sp>
        <p:nvSpPr>
          <p:cNvPr id="126" name="文本框 125"/>
          <p:cNvSpPr txBox="1"/>
          <p:nvPr/>
        </p:nvSpPr>
        <p:spPr>
          <a:xfrm>
            <a:off x="8708879" y="2605164"/>
            <a:ext cx="2039912" cy="532903"/>
          </a:xfrm>
          <a:prstGeom prst="rect">
            <a:avLst/>
          </a:prstGeom>
          <a:noFill/>
        </p:spPr>
        <p:txBody>
          <a:bodyPr wrap="square" rtlCol="0">
            <a:spAutoFit/>
          </a:bodyPr>
          <a:lstStyle/>
          <a:p>
            <a:pPr>
              <a:lnSpc>
                <a:spcPct val="125000"/>
              </a:lnSpc>
            </a:pP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经费资助者有包括政府组织、国内外企业、国际组织等</a:t>
            </a:r>
          </a:p>
        </p:txBody>
      </p:sp>
      <p:sp>
        <p:nvSpPr>
          <p:cNvPr id="127" name="文本框 126"/>
          <p:cNvSpPr txBox="1"/>
          <p:nvPr/>
        </p:nvSpPr>
        <p:spPr>
          <a:xfrm>
            <a:off x="9124921" y="2316266"/>
            <a:ext cx="1180935" cy="338554"/>
          </a:xfrm>
          <a:prstGeom prst="rect">
            <a:avLst/>
          </a:prstGeom>
          <a:noFill/>
        </p:spPr>
        <p:txBody>
          <a:bodyPr wrap="square" rtlCol="0">
            <a:spAutoFit/>
          </a:bodyPr>
          <a:lstStyle/>
          <a:p>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经费资助</a:t>
            </a:r>
          </a:p>
        </p:txBody>
      </p:sp>
      <p:sp>
        <p:nvSpPr>
          <p:cNvPr id="128" name="文本框 127"/>
          <p:cNvSpPr txBox="1"/>
          <p:nvPr/>
        </p:nvSpPr>
        <p:spPr>
          <a:xfrm>
            <a:off x="8708879" y="5259102"/>
            <a:ext cx="2039912" cy="532903"/>
          </a:xfrm>
          <a:prstGeom prst="rect">
            <a:avLst/>
          </a:prstGeom>
          <a:noFill/>
        </p:spPr>
        <p:txBody>
          <a:bodyPr wrap="square" rtlCol="0">
            <a:spAutoFit/>
          </a:bodyPr>
          <a:lstStyle/>
          <a:p>
            <a:pPr>
              <a:lnSpc>
                <a:spcPct val="125000"/>
              </a:lnSpc>
            </a:pP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荷兰的大学，研究机构、企业。</a:t>
            </a:r>
          </a:p>
        </p:txBody>
      </p:sp>
      <p:sp>
        <p:nvSpPr>
          <p:cNvPr id="129" name="文本框 128"/>
          <p:cNvSpPr txBox="1"/>
          <p:nvPr/>
        </p:nvSpPr>
        <p:spPr>
          <a:xfrm>
            <a:off x="9124921" y="4970204"/>
            <a:ext cx="1180935" cy="338554"/>
          </a:xfrm>
          <a:prstGeom prst="rect">
            <a:avLst/>
          </a:prstGeom>
          <a:noFill/>
        </p:spPr>
        <p:txBody>
          <a:bodyPr wrap="square" rtlCol="0">
            <a:spAutoFit/>
          </a:bodyPr>
          <a:lstStyle/>
          <a:p>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执行机构</a:t>
            </a:r>
          </a:p>
        </p:txBody>
      </p:sp>
      <p:sp>
        <p:nvSpPr>
          <p:cNvPr id="130" name="文本框 129"/>
          <p:cNvSpPr txBox="1"/>
          <p:nvPr/>
        </p:nvSpPr>
        <p:spPr>
          <a:xfrm>
            <a:off x="1506951" y="2605164"/>
            <a:ext cx="2039912" cy="994568"/>
          </a:xfrm>
          <a:prstGeom prst="rect">
            <a:avLst/>
          </a:prstGeom>
          <a:noFill/>
        </p:spPr>
        <p:txBody>
          <a:bodyPr wrap="square" rtlCol="0">
            <a:spAutoFit/>
          </a:bodyPr>
          <a:lstStyle/>
          <a:p>
            <a:pPr>
              <a:lnSpc>
                <a:spcPct val="125000"/>
              </a:lnSpc>
            </a:pP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这一体系由国会、内阁和各部委组成，负责制定政策、拨款等。还包括荷兰皇家科学院等咨询机构。</a:t>
            </a:r>
          </a:p>
        </p:txBody>
      </p:sp>
      <p:sp>
        <p:nvSpPr>
          <p:cNvPr id="131" name="文本框 130"/>
          <p:cNvSpPr txBox="1"/>
          <p:nvPr/>
        </p:nvSpPr>
        <p:spPr>
          <a:xfrm>
            <a:off x="1782983" y="2316266"/>
            <a:ext cx="1320946" cy="338554"/>
          </a:xfrm>
          <a:prstGeom prst="rect">
            <a:avLst/>
          </a:prstGeom>
          <a:noFill/>
        </p:spPr>
        <p:txBody>
          <a:bodyPr wrap="square" rtlCol="0">
            <a:spAutoFit/>
          </a:bodyPr>
          <a:lstStyle/>
          <a:p>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政策与建议</a:t>
            </a:r>
          </a:p>
        </p:txBody>
      </p:sp>
      <p:sp>
        <p:nvSpPr>
          <p:cNvPr id="132" name="文本框 131"/>
          <p:cNvSpPr txBox="1"/>
          <p:nvPr/>
        </p:nvSpPr>
        <p:spPr>
          <a:xfrm>
            <a:off x="1310054" y="5259102"/>
            <a:ext cx="2289248" cy="763735"/>
          </a:xfrm>
          <a:prstGeom prst="rect">
            <a:avLst/>
          </a:prstGeom>
          <a:noFill/>
        </p:spPr>
        <p:txBody>
          <a:bodyPr wrap="square" rtlCol="0">
            <a:spAutoFit/>
          </a:bodyPr>
          <a:lstStyle/>
          <a:p>
            <a:pPr>
              <a:lnSpc>
                <a:spcPct val="125000"/>
              </a:lnSpc>
            </a:pP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包括荷兰科学研究组织（</a:t>
            </a: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NWO</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）等，负责执行科研的部分职责，发放经费，审核项目、管理。</a:t>
            </a:r>
          </a:p>
        </p:txBody>
      </p:sp>
      <p:pic>
        <p:nvPicPr>
          <p:cNvPr id="5" name="图片 4" descr="中山大学logo"/>
          <p:cNvPicPr>
            <a:picLocks noChangeAspect="1"/>
          </p:cNvPicPr>
          <p:nvPr/>
        </p:nvPicPr>
        <p:blipFill>
          <a:blip r:embed="rId3"/>
          <a:stretch>
            <a:fillRect/>
          </a:stretch>
        </p:blipFill>
        <p:spPr>
          <a:xfrm>
            <a:off x="10894695" y="256540"/>
            <a:ext cx="953135" cy="953135"/>
          </a:xfrm>
          <a:prstGeom prst="rect">
            <a:avLst/>
          </a:prstGeom>
        </p:spPr>
      </p:pic>
      <p:sp>
        <p:nvSpPr>
          <p:cNvPr id="134" name="文本框 133">
            <a:extLst>
              <a:ext uri="{FF2B5EF4-FFF2-40B4-BE49-F238E27FC236}">
                <a16:creationId xmlns:a16="http://schemas.microsoft.com/office/drawing/2014/main" id="{87D9A280-998E-4A29-9647-CBE55D9E2347}"/>
              </a:ext>
            </a:extLst>
          </p:cNvPr>
          <p:cNvSpPr txBox="1"/>
          <p:nvPr/>
        </p:nvSpPr>
        <p:spPr>
          <a:xfrm>
            <a:off x="1189451" y="1405584"/>
            <a:ext cx="2573657" cy="369332"/>
          </a:xfrm>
          <a:prstGeom prst="rect">
            <a:avLst/>
          </a:prstGeom>
          <a:noFill/>
        </p:spPr>
        <p:txBody>
          <a:bodyPr wrap="square" rtlCol="0">
            <a:spAutoFit/>
          </a:bodyPr>
          <a:lstStyle/>
          <a:p>
            <a:pPr algn="r"/>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rPr>
              <a:t>多级创新主体相互协调</a:t>
            </a:r>
          </a:p>
        </p:txBody>
      </p:sp>
      <p:pic>
        <p:nvPicPr>
          <p:cNvPr id="135" name="图片 134">
            <a:extLst>
              <a:ext uri="{FF2B5EF4-FFF2-40B4-BE49-F238E27FC236}">
                <a16:creationId xmlns:a16="http://schemas.microsoft.com/office/drawing/2014/main" id="{E5666E68-1989-4395-8A50-A4AF0FBE8152}"/>
              </a:ext>
            </a:extLst>
          </p:cNvPr>
          <p:cNvPicPr>
            <a:picLocks noChangeAspect="1"/>
          </p:cNvPicPr>
          <p:nvPr/>
        </p:nvPicPr>
        <p:blipFill>
          <a:blip r:embed="rId4"/>
          <a:stretch>
            <a:fillRect/>
          </a:stretch>
        </p:blipFill>
        <p:spPr>
          <a:xfrm>
            <a:off x="3990764" y="2454404"/>
            <a:ext cx="4103176" cy="3386508"/>
          </a:xfrm>
          <a:prstGeom prst="rect">
            <a:avLst/>
          </a:prstGeom>
        </p:spPr>
      </p:pic>
      <p:sp>
        <p:nvSpPr>
          <p:cNvPr id="136" name="文本框 135">
            <a:extLst>
              <a:ext uri="{FF2B5EF4-FFF2-40B4-BE49-F238E27FC236}">
                <a16:creationId xmlns:a16="http://schemas.microsoft.com/office/drawing/2014/main" id="{66A2FE9B-CFE7-42F7-B46E-90775F546D99}"/>
              </a:ext>
            </a:extLst>
          </p:cNvPr>
          <p:cNvSpPr txBox="1"/>
          <p:nvPr/>
        </p:nvSpPr>
        <p:spPr>
          <a:xfrm>
            <a:off x="1946122" y="4894937"/>
            <a:ext cx="1320946" cy="338554"/>
          </a:xfrm>
          <a:prstGeom prst="rect">
            <a:avLst/>
          </a:prstGeom>
          <a:noFill/>
        </p:spPr>
        <p:txBody>
          <a:bodyPr wrap="square" rtlCol="0">
            <a:spAutoFit/>
          </a:bodyPr>
          <a:lstStyle/>
          <a:p>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中间组织</a:t>
            </a:r>
          </a:p>
        </p:txBody>
      </p:sp>
      <p:sp>
        <p:nvSpPr>
          <p:cNvPr id="137" name="椭圆 136">
            <a:extLst>
              <a:ext uri="{FF2B5EF4-FFF2-40B4-BE49-F238E27FC236}">
                <a16:creationId xmlns:a16="http://schemas.microsoft.com/office/drawing/2014/main" id="{55331AA5-FDF3-427C-8189-7983BC580156}"/>
              </a:ext>
            </a:extLst>
          </p:cNvPr>
          <p:cNvSpPr/>
          <p:nvPr/>
        </p:nvSpPr>
        <p:spPr>
          <a:xfrm>
            <a:off x="472793" y="299315"/>
            <a:ext cx="621956" cy="621958"/>
          </a:xfrm>
          <a:prstGeom prst="ellipse">
            <a:avLst/>
          </a:prstGeom>
          <a:solidFill>
            <a:srgbClr val="38866A"/>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00">
              <a:solidFill>
                <a:srgbClr val="013AAB"/>
              </a:solidFill>
              <a:effectLst>
                <a:outerShdw blurRad="50800" dist="38100" dir="2700000" algn="tl" rotWithShape="0">
                  <a:prstClr val="black">
                    <a:alpha val="40000"/>
                  </a:prstClr>
                </a:outerShdw>
              </a:effectLst>
              <a:latin typeface="方正清刻本悦宋简体" panose="02000000000000000000" pitchFamily="2" charset="-122"/>
              <a:ea typeface="方正清刻本悦宋简体" panose="02000000000000000000" pitchFamily="2" charset="-122"/>
            </a:endParaRPr>
          </a:p>
        </p:txBody>
      </p:sp>
      <p:sp>
        <p:nvSpPr>
          <p:cNvPr id="138" name="文本框 137">
            <a:extLst>
              <a:ext uri="{FF2B5EF4-FFF2-40B4-BE49-F238E27FC236}">
                <a16:creationId xmlns:a16="http://schemas.microsoft.com/office/drawing/2014/main" id="{5175AF27-BF29-4DE7-9F29-4B58158F75C8}"/>
              </a:ext>
            </a:extLst>
          </p:cNvPr>
          <p:cNvSpPr txBox="1"/>
          <p:nvPr/>
        </p:nvSpPr>
        <p:spPr>
          <a:xfrm>
            <a:off x="396336" y="256351"/>
            <a:ext cx="774870" cy="707886"/>
          </a:xfrm>
          <a:prstGeom prst="rect">
            <a:avLst/>
          </a:prstGeom>
          <a:noFill/>
        </p:spPr>
        <p:txBody>
          <a:bodyPr wrap="square" rtlCol="0">
            <a:spAutoFit/>
          </a:bodyPr>
          <a:lstStyle>
            <a:defPPr>
              <a:defRPr lang="zh-CN"/>
            </a:defPPr>
            <a:lvl1pPr algn="ctr">
              <a:defRPr sz="6000" b="1">
                <a:blipFill dpi="0" rotWithShape="1">
                  <a:blip r:embed="rId5"/>
                  <a:srcRect/>
                  <a:stretch>
                    <a:fillRect/>
                  </a:stretch>
                </a:blipFill>
              </a:defRPr>
            </a:lvl1pPr>
          </a:lstStyle>
          <a:p>
            <a:r>
              <a:rPr lang="en-US" altLang="zh-CN" sz="4000" b="0" dirty="0">
                <a:solidFill>
                  <a:srgbClr val="FEFEFE"/>
                </a:solidFill>
                <a:latin typeface="方正清刻本悦宋简体" panose="02000000000000000000" pitchFamily="2" charset="-122"/>
                <a:ea typeface="方正清刻本悦宋简体" panose="02000000000000000000" pitchFamily="2" charset="-122"/>
                <a:cs typeface="Arial" panose="020B0604020202020204" pitchFamily="34" charset="0"/>
              </a:rPr>
              <a:t>3</a:t>
            </a:r>
            <a:endParaRPr lang="zh-CN" altLang="en-US" sz="4000" b="0" dirty="0">
              <a:solidFill>
                <a:srgbClr val="FEFEFE"/>
              </a:solidFill>
              <a:latin typeface="方正清刻本悦宋简体" panose="02000000000000000000" pitchFamily="2" charset="-122"/>
              <a:ea typeface="方正清刻本悦宋简体" panose="02000000000000000000" pitchFamily="2" charset="-122"/>
              <a:cs typeface="Arial" panose="020B0604020202020204" pitchFamily="34" charset="0"/>
            </a:endParaRPr>
          </a:p>
        </p:txBody>
      </p:sp>
      <p:sp>
        <p:nvSpPr>
          <p:cNvPr id="139" name="矩形 138">
            <a:extLst>
              <a:ext uri="{FF2B5EF4-FFF2-40B4-BE49-F238E27FC236}">
                <a16:creationId xmlns:a16="http://schemas.microsoft.com/office/drawing/2014/main" id="{51073319-9128-417A-9D44-58CF7306C8E1}"/>
              </a:ext>
            </a:extLst>
          </p:cNvPr>
          <p:cNvSpPr/>
          <p:nvPr/>
        </p:nvSpPr>
        <p:spPr>
          <a:xfrm>
            <a:off x="1171206" y="67834"/>
            <a:ext cx="3794494" cy="653897"/>
          </a:xfrm>
          <a:prstGeom prst="rect">
            <a:avLst/>
          </a:prstGeom>
        </p:spPr>
        <p:txBody>
          <a:bodyPr wrap="square">
            <a:spAutoFit/>
          </a:bodyPr>
          <a:lstStyle/>
          <a:p>
            <a:pPr>
              <a:lnSpc>
                <a:spcPct val="175000"/>
              </a:lnSpc>
            </a:pPr>
            <a:r>
              <a:rPr lang="zh-CN" altLang="en-US" sz="2400" dirty="0">
                <a:solidFill>
                  <a:srgbClr val="38866A"/>
                </a:solidFill>
                <a:latin typeface="方正清刻本悦宋简体" panose="02000000000000000000" pitchFamily="2" charset="-122"/>
                <a:ea typeface="方正清刻本悦宋简体" panose="02000000000000000000" pitchFamily="2" charset="-122"/>
              </a:rPr>
              <a:t>荷兰科技创新的分析</a:t>
            </a:r>
          </a:p>
        </p:txBody>
      </p:sp>
      <p:sp>
        <p:nvSpPr>
          <p:cNvPr id="140" name="文本框 139">
            <a:extLst>
              <a:ext uri="{FF2B5EF4-FFF2-40B4-BE49-F238E27FC236}">
                <a16:creationId xmlns:a16="http://schemas.microsoft.com/office/drawing/2014/main" id="{67505904-6A41-47BD-A794-F54AAA1E2A35}"/>
              </a:ext>
            </a:extLst>
          </p:cNvPr>
          <p:cNvSpPr txBox="1"/>
          <p:nvPr/>
        </p:nvSpPr>
        <p:spPr>
          <a:xfrm>
            <a:off x="1113971" y="650164"/>
            <a:ext cx="5022106" cy="307777"/>
          </a:xfrm>
          <a:prstGeom prst="snip1Rect">
            <a:avLst>
              <a:gd name="adj" fmla="val 0"/>
            </a:avLst>
          </a:prstGeom>
          <a:noFill/>
          <a:ln w="28575">
            <a:noFill/>
          </a:ln>
        </p:spPr>
        <p:txBody>
          <a:bodyPr wrap="square" rtlCol="0">
            <a:spAutoFit/>
          </a:bodyPr>
          <a:lstStyle/>
          <a:p>
            <a:r>
              <a:rPr lang="en-US" altLang="zh-CN" sz="1400" dirty="0">
                <a:solidFill>
                  <a:srgbClr val="38866A"/>
                </a:solidFill>
                <a:latin typeface="方正清刻本悦宋简体" panose="02000000000000000000" pitchFamily="2" charset="-122"/>
                <a:ea typeface="方正清刻本悦宋简体" panose="02000000000000000000" pitchFamily="2" charset="-122"/>
                <a:cs typeface="Arial" panose="020B0604020202020204" pitchFamily="34" charset="0"/>
              </a:rPr>
              <a:t> </a:t>
            </a:r>
            <a:r>
              <a:rPr lang="en-US" altLang="zh-CN" sz="1400" b="0" dirty="0">
                <a:solidFill>
                  <a:srgbClr val="38866A"/>
                </a:solidFill>
                <a:latin typeface="方正清刻本悦宋简体" panose="02000000000000000000" pitchFamily="2" charset="-122"/>
                <a:ea typeface="方正清刻本悦宋简体" panose="02000000000000000000" pitchFamily="2" charset="-122"/>
                <a:cs typeface="Arial" panose="020B0604020202020204" pitchFamily="34" charset="0"/>
              </a:rPr>
              <a:t>Analysis of technological innovation in the Netherlands</a:t>
            </a:r>
          </a:p>
        </p:txBody>
      </p:sp>
    </p:spTree>
    <p:extLst>
      <p:ext uri="{BB962C8B-B14F-4D97-AF65-F5344CB8AC3E}">
        <p14:creationId xmlns:p14="http://schemas.microsoft.com/office/powerpoint/2010/main" val="2935290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02"/>
                                        </p:tgtEl>
                                        <p:attrNameLst>
                                          <p:attrName>style.visibility</p:attrName>
                                        </p:attrNameLst>
                                      </p:cBhvr>
                                      <p:to>
                                        <p:strVal val="visible"/>
                                      </p:to>
                                    </p:set>
                                    <p:anim calcmode="lin" valueType="num">
                                      <p:cBhvr>
                                        <p:cTn id="7" dur="500" fill="hold"/>
                                        <p:tgtEl>
                                          <p:spTgt spid="102"/>
                                        </p:tgtEl>
                                        <p:attrNameLst>
                                          <p:attrName>ppt_w</p:attrName>
                                        </p:attrNameLst>
                                      </p:cBhvr>
                                      <p:tavLst>
                                        <p:tav tm="0">
                                          <p:val>
                                            <p:fltVal val="0"/>
                                          </p:val>
                                        </p:tav>
                                        <p:tav tm="100000">
                                          <p:val>
                                            <p:strVal val="#ppt_w"/>
                                          </p:val>
                                        </p:tav>
                                      </p:tavLst>
                                    </p:anim>
                                    <p:anim calcmode="lin" valueType="num">
                                      <p:cBhvr>
                                        <p:cTn id="8" dur="500" fill="hold"/>
                                        <p:tgtEl>
                                          <p:spTgt spid="102"/>
                                        </p:tgtEl>
                                        <p:attrNameLst>
                                          <p:attrName>ppt_h</p:attrName>
                                        </p:attrNameLst>
                                      </p:cBhvr>
                                      <p:tavLst>
                                        <p:tav tm="0">
                                          <p:val>
                                            <p:fltVal val="0"/>
                                          </p:val>
                                        </p:tav>
                                        <p:tav tm="100000">
                                          <p:val>
                                            <p:strVal val="#ppt_h"/>
                                          </p:val>
                                        </p:tav>
                                      </p:tavLst>
                                    </p:anim>
                                    <p:animEffect transition="in" filter="fade">
                                      <p:cBhvr>
                                        <p:cTn id="9" dur="500"/>
                                        <p:tgtEl>
                                          <p:spTgt spid="102"/>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105"/>
                                        </p:tgtEl>
                                        <p:attrNameLst>
                                          <p:attrName>style.visibility</p:attrName>
                                        </p:attrNameLst>
                                      </p:cBhvr>
                                      <p:to>
                                        <p:strVal val="visible"/>
                                      </p:to>
                                    </p:set>
                                    <p:anim calcmode="lin" valueType="num">
                                      <p:cBhvr>
                                        <p:cTn id="13" dur="500" fill="hold"/>
                                        <p:tgtEl>
                                          <p:spTgt spid="105"/>
                                        </p:tgtEl>
                                        <p:attrNameLst>
                                          <p:attrName>ppt_w</p:attrName>
                                        </p:attrNameLst>
                                      </p:cBhvr>
                                      <p:tavLst>
                                        <p:tav tm="0">
                                          <p:val>
                                            <p:fltVal val="0"/>
                                          </p:val>
                                        </p:tav>
                                        <p:tav tm="100000">
                                          <p:val>
                                            <p:strVal val="#ppt_w"/>
                                          </p:val>
                                        </p:tav>
                                      </p:tavLst>
                                    </p:anim>
                                    <p:anim calcmode="lin" valueType="num">
                                      <p:cBhvr>
                                        <p:cTn id="14" dur="500" fill="hold"/>
                                        <p:tgtEl>
                                          <p:spTgt spid="105"/>
                                        </p:tgtEl>
                                        <p:attrNameLst>
                                          <p:attrName>ppt_h</p:attrName>
                                        </p:attrNameLst>
                                      </p:cBhvr>
                                      <p:tavLst>
                                        <p:tav tm="0">
                                          <p:val>
                                            <p:fltVal val="0"/>
                                          </p:val>
                                        </p:tav>
                                        <p:tav tm="100000">
                                          <p:val>
                                            <p:strVal val="#ppt_h"/>
                                          </p:val>
                                        </p:tav>
                                      </p:tavLst>
                                    </p:anim>
                                    <p:animEffect transition="in" filter="fade">
                                      <p:cBhvr>
                                        <p:cTn id="15" dur="500"/>
                                        <p:tgtEl>
                                          <p:spTgt spid="105"/>
                                        </p:tgtEl>
                                      </p:cBhvr>
                                    </p:animEffect>
                                  </p:childTnLst>
                                </p:cTn>
                              </p:par>
                            </p:childTnLst>
                          </p:cTn>
                        </p:par>
                        <p:par>
                          <p:cTn id="16" fill="hold">
                            <p:stCondLst>
                              <p:cond delay="1000"/>
                            </p:stCondLst>
                            <p:childTnLst>
                              <p:par>
                                <p:cTn id="17" presetID="53" presetClass="entr" presetSubtype="16" fill="hold" nodeType="afterEffect">
                                  <p:stCondLst>
                                    <p:cond delay="0"/>
                                  </p:stCondLst>
                                  <p:childTnLst>
                                    <p:set>
                                      <p:cBhvr>
                                        <p:cTn id="18" dur="1" fill="hold">
                                          <p:stCondLst>
                                            <p:cond delay="0"/>
                                          </p:stCondLst>
                                        </p:cTn>
                                        <p:tgtEl>
                                          <p:spTgt spid="117"/>
                                        </p:tgtEl>
                                        <p:attrNameLst>
                                          <p:attrName>style.visibility</p:attrName>
                                        </p:attrNameLst>
                                      </p:cBhvr>
                                      <p:to>
                                        <p:strVal val="visible"/>
                                      </p:to>
                                    </p:set>
                                    <p:anim calcmode="lin" valueType="num">
                                      <p:cBhvr>
                                        <p:cTn id="19" dur="500" fill="hold"/>
                                        <p:tgtEl>
                                          <p:spTgt spid="117"/>
                                        </p:tgtEl>
                                        <p:attrNameLst>
                                          <p:attrName>ppt_w</p:attrName>
                                        </p:attrNameLst>
                                      </p:cBhvr>
                                      <p:tavLst>
                                        <p:tav tm="0">
                                          <p:val>
                                            <p:fltVal val="0"/>
                                          </p:val>
                                        </p:tav>
                                        <p:tav tm="100000">
                                          <p:val>
                                            <p:strVal val="#ppt_w"/>
                                          </p:val>
                                        </p:tav>
                                      </p:tavLst>
                                    </p:anim>
                                    <p:anim calcmode="lin" valueType="num">
                                      <p:cBhvr>
                                        <p:cTn id="20" dur="500" fill="hold"/>
                                        <p:tgtEl>
                                          <p:spTgt spid="117"/>
                                        </p:tgtEl>
                                        <p:attrNameLst>
                                          <p:attrName>ppt_h</p:attrName>
                                        </p:attrNameLst>
                                      </p:cBhvr>
                                      <p:tavLst>
                                        <p:tav tm="0">
                                          <p:val>
                                            <p:fltVal val="0"/>
                                          </p:val>
                                        </p:tav>
                                        <p:tav tm="100000">
                                          <p:val>
                                            <p:strVal val="#ppt_h"/>
                                          </p:val>
                                        </p:tav>
                                      </p:tavLst>
                                    </p:anim>
                                    <p:animEffect transition="in" filter="fade">
                                      <p:cBhvr>
                                        <p:cTn id="21" dur="500"/>
                                        <p:tgtEl>
                                          <p:spTgt spid="117"/>
                                        </p:tgtEl>
                                      </p:cBhvr>
                                    </p:animEffect>
                                  </p:childTnLst>
                                </p:cTn>
                              </p:par>
                            </p:childTnLst>
                          </p:cTn>
                        </p:par>
                        <p:par>
                          <p:cTn id="22" fill="hold">
                            <p:stCondLst>
                              <p:cond delay="1500"/>
                            </p:stCondLst>
                            <p:childTnLst>
                              <p:par>
                                <p:cTn id="23" presetID="53" presetClass="entr" presetSubtype="16" fill="hold" nodeType="afterEffect">
                                  <p:stCondLst>
                                    <p:cond delay="0"/>
                                  </p:stCondLst>
                                  <p:childTnLst>
                                    <p:set>
                                      <p:cBhvr>
                                        <p:cTn id="24" dur="1" fill="hold">
                                          <p:stCondLst>
                                            <p:cond delay="0"/>
                                          </p:stCondLst>
                                        </p:cTn>
                                        <p:tgtEl>
                                          <p:spTgt spid="122"/>
                                        </p:tgtEl>
                                        <p:attrNameLst>
                                          <p:attrName>style.visibility</p:attrName>
                                        </p:attrNameLst>
                                      </p:cBhvr>
                                      <p:to>
                                        <p:strVal val="visible"/>
                                      </p:to>
                                    </p:set>
                                    <p:anim calcmode="lin" valueType="num">
                                      <p:cBhvr>
                                        <p:cTn id="25" dur="500" fill="hold"/>
                                        <p:tgtEl>
                                          <p:spTgt spid="122"/>
                                        </p:tgtEl>
                                        <p:attrNameLst>
                                          <p:attrName>ppt_w</p:attrName>
                                        </p:attrNameLst>
                                      </p:cBhvr>
                                      <p:tavLst>
                                        <p:tav tm="0">
                                          <p:val>
                                            <p:fltVal val="0"/>
                                          </p:val>
                                        </p:tav>
                                        <p:tav tm="100000">
                                          <p:val>
                                            <p:strVal val="#ppt_w"/>
                                          </p:val>
                                        </p:tav>
                                      </p:tavLst>
                                    </p:anim>
                                    <p:anim calcmode="lin" valueType="num">
                                      <p:cBhvr>
                                        <p:cTn id="26" dur="500" fill="hold"/>
                                        <p:tgtEl>
                                          <p:spTgt spid="122"/>
                                        </p:tgtEl>
                                        <p:attrNameLst>
                                          <p:attrName>ppt_h</p:attrName>
                                        </p:attrNameLst>
                                      </p:cBhvr>
                                      <p:tavLst>
                                        <p:tav tm="0">
                                          <p:val>
                                            <p:fltVal val="0"/>
                                          </p:val>
                                        </p:tav>
                                        <p:tav tm="100000">
                                          <p:val>
                                            <p:strVal val="#ppt_h"/>
                                          </p:val>
                                        </p:tav>
                                      </p:tavLst>
                                    </p:anim>
                                    <p:animEffect transition="in" filter="fade">
                                      <p:cBhvr>
                                        <p:cTn id="27" dur="500"/>
                                        <p:tgtEl>
                                          <p:spTgt spid="1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AutoShape 7"/>
          <p:cNvSpPr/>
          <p:nvPr/>
        </p:nvSpPr>
        <p:spPr bwMode="auto">
          <a:xfrm>
            <a:off x="7196624" y="3903595"/>
            <a:ext cx="3279036" cy="433936"/>
          </a:xfrm>
          <a:prstGeom prst="roundRect">
            <a:avLst>
              <a:gd name="adj" fmla="val 50000"/>
            </a:avLst>
          </a:prstGeom>
          <a:solidFill>
            <a:srgbClr val="38866A"/>
          </a:solidFill>
          <a:ln w="25400" cap="flat" cmpd="sng">
            <a:solidFill>
              <a:srgbClr val="000000">
                <a:alpha val="0"/>
              </a:srgbClr>
            </a:solidFill>
            <a:prstDash val="solid"/>
            <a:miter lim="0"/>
          </a:ln>
          <a:effectLst/>
        </p:spPr>
        <p:txBody>
          <a:bodyPr lIns="0" tIns="0" rIns="0" bIns="0" anchor="ctr"/>
          <a:lstStyle/>
          <a:p>
            <a:pPr defTabSz="1557655">
              <a:defRPr/>
            </a:pPr>
            <a:endParaRPr lang="en-US" sz="10700">
              <a:solidFill>
                <a:srgbClr val="FFFFFF"/>
              </a:solidFill>
              <a:effectLst>
                <a:outerShdw blurRad="38100" dist="38100" dir="2700000" algn="tl">
                  <a:srgbClr val="000000"/>
                </a:outerShdw>
              </a:effectLst>
              <a:cs typeface="Gill Sans" panose="020B0502020104020203" charset="0"/>
            </a:endParaRPr>
          </a:p>
        </p:txBody>
      </p:sp>
      <p:sp>
        <p:nvSpPr>
          <p:cNvPr id="8" name="AutoShape 9"/>
          <p:cNvSpPr/>
          <p:nvPr/>
        </p:nvSpPr>
        <p:spPr bwMode="auto">
          <a:xfrm>
            <a:off x="1660428" y="3903595"/>
            <a:ext cx="3279036" cy="433936"/>
          </a:xfrm>
          <a:prstGeom prst="roundRect">
            <a:avLst>
              <a:gd name="adj" fmla="val 50000"/>
            </a:avLst>
          </a:prstGeom>
          <a:solidFill>
            <a:srgbClr val="38866A"/>
          </a:solidFill>
          <a:ln w="25400" cap="flat" cmpd="sng">
            <a:solidFill>
              <a:srgbClr val="000000">
                <a:alpha val="0"/>
              </a:srgbClr>
            </a:solidFill>
            <a:prstDash val="solid"/>
            <a:miter lim="0"/>
          </a:ln>
          <a:effectLst/>
        </p:spPr>
        <p:txBody>
          <a:bodyPr lIns="0" tIns="0" rIns="0" bIns="0" anchor="ctr"/>
          <a:lstStyle/>
          <a:p>
            <a:pPr defTabSz="1557655">
              <a:defRPr/>
            </a:pPr>
            <a:endParaRPr lang="en-US" sz="10700">
              <a:solidFill>
                <a:srgbClr val="FFFFFF"/>
              </a:solidFill>
              <a:effectLst>
                <a:outerShdw blurRad="38100" dist="38100" dir="2700000" algn="tl">
                  <a:srgbClr val="000000"/>
                </a:outerShdw>
              </a:effectLst>
              <a:cs typeface="Gill Sans" panose="020B0502020104020203" charset="0"/>
            </a:endParaRPr>
          </a:p>
        </p:txBody>
      </p:sp>
      <p:grpSp>
        <p:nvGrpSpPr>
          <p:cNvPr id="13" name="Group 4678"/>
          <p:cNvGrpSpPr/>
          <p:nvPr/>
        </p:nvGrpSpPr>
        <p:grpSpPr bwMode="auto">
          <a:xfrm>
            <a:off x="2583201" y="4625632"/>
            <a:ext cx="1028492" cy="763751"/>
            <a:chOff x="6373813" y="2366962"/>
            <a:chExt cx="542925" cy="403225"/>
          </a:xfrm>
          <a:solidFill>
            <a:srgbClr val="38866A"/>
          </a:solidFill>
        </p:grpSpPr>
        <p:sp>
          <p:nvSpPr>
            <p:cNvPr id="14" name="Freeform 276"/>
            <p:cNvSpPr>
              <a:spLocks noChangeArrowheads="1"/>
            </p:cNvSpPr>
            <p:nvPr/>
          </p:nvSpPr>
          <p:spPr bwMode="auto">
            <a:xfrm>
              <a:off x="6373813" y="2366962"/>
              <a:ext cx="542925" cy="322262"/>
            </a:xfrm>
            <a:custGeom>
              <a:avLst/>
              <a:gdLst>
                <a:gd name="T0" fmla="*/ 67 w 1506"/>
                <a:gd name="T1" fmla="*/ 117 h 896"/>
                <a:gd name="T2" fmla="*/ 293 w 1506"/>
                <a:gd name="T3" fmla="*/ 117 h 896"/>
                <a:gd name="T4" fmla="*/ 518 w 1506"/>
                <a:gd name="T5" fmla="*/ 853 h 896"/>
                <a:gd name="T6" fmla="*/ 577 w 1506"/>
                <a:gd name="T7" fmla="*/ 895 h 896"/>
                <a:gd name="T8" fmla="*/ 1296 w 1506"/>
                <a:gd name="T9" fmla="*/ 895 h 896"/>
                <a:gd name="T10" fmla="*/ 1363 w 1506"/>
                <a:gd name="T11" fmla="*/ 836 h 896"/>
                <a:gd name="T12" fmla="*/ 1296 w 1506"/>
                <a:gd name="T13" fmla="*/ 778 h 896"/>
                <a:gd name="T14" fmla="*/ 619 w 1506"/>
                <a:gd name="T15" fmla="*/ 778 h 896"/>
                <a:gd name="T16" fmla="*/ 577 w 1506"/>
                <a:gd name="T17" fmla="*/ 636 h 896"/>
                <a:gd name="T18" fmla="*/ 1313 w 1506"/>
                <a:gd name="T19" fmla="*/ 636 h 896"/>
                <a:gd name="T20" fmla="*/ 1430 w 1506"/>
                <a:gd name="T21" fmla="*/ 544 h 896"/>
                <a:gd name="T22" fmla="*/ 1497 w 1506"/>
                <a:gd name="T23" fmla="*/ 234 h 896"/>
                <a:gd name="T24" fmla="*/ 1480 w 1506"/>
                <a:gd name="T25" fmla="*/ 151 h 896"/>
                <a:gd name="T26" fmla="*/ 1404 w 1506"/>
                <a:gd name="T27" fmla="*/ 117 h 896"/>
                <a:gd name="T28" fmla="*/ 418 w 1506"/>
                <a:gd name="T29" fmla="*/ 117 h 896"/>
                <a:gd name="T30" fmla="*/ 393 w 1506"/>
                <a:gd name="T31" fmla="*/ 42 h 896"/>
                <a:gd name="T32" fmla="*/ 334 w 1506"/>
                <a:gd name="T33" fmla="*/ 0 h 896"/>
                <a:gd name="T34" fmla="*/ 67 w 1506"/>
                <a:gd name="T35" fmla="*/ 0 h 896"/>
                <a:gd name="T36" fmla="*/ 0 w 1506"/>
                <a:gd name="T37" fmla="*/ 59 h 896"/>
                <a:gd name="T38" fmla="*/ 67 w 1506"/>
                <a:gd name="T39" fmla="*/ 117 h 896"/>
                <a:gd name="T40" fmla="*/ 1313 w 1506"/>
                <a:gd name="T41" fmla="*/ 510 h 896"/>
                <a:gd name="T42" fmla="*/ 544 w 1506"/>
                <a:gd name="T43" fmla="*/ 510 h 896"/>
                <a:gd name="T44" fmla="*/ 510 w 1506"/>
                <a:gd name="T45" fmla="*/ 435 h 896"/>
                <a:gd name="T46" fmla="*/ 1329 w 1506"/>
                <a:gd name="T47" fmla="*/ 435 h 896"/>
                <a:gd name="T48" fmla="*/ 1313 w 1506"/>
                <a:gd name="T49" fmla="*/ 510 h 896"/>
                <a:gd name="T50" fmla="*/ 451 w 1506"/>
                <a:gd name="T51" fmla="*/ 234 h 896"/>
                <a:gd name="T52" fmla="*/ 1371 w 1506"/>
                <a:gd name="T53" fmla="*/ 234 h 896"/>
                <a:gd name="T54" fmla="*/ 1354 w 1506"/>
                <a:gd name="T55" fmla="*/ 318 h 896"/>
                <a:gd name="T56" fmla="*/ 477 w 1506"/>
                <a:gd name="T57" fmla="*/ 318 h 896"/>
                <a:gd name="T58" fmla="*/ 451 w 1506"/>
                <a:gd name="T59" fmla="*/ 234 h 896"/>
                <a:gd name="T60" fmla="*/ 451 w 1506"/>
                <a:gd name="T61" fmla="*/ 234 h 896"/>
                <a:gd name="T62" fmla="*/ 451 w 1506"/>
                <a:gd name="T63" fmla="*/ 234 h 8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06" h="896">
                  <a:moveTo>
                    <a:pt x="67" y="117"/>
                  </a:moveTo>
                  <a:cubicBezTo>
                    <a:pt x="293" y="117"/>
                    <a:pt x="293" y="117"/>
                    <a:pt x="293" y="117"/>
                  </a:cubicBezTo>
                  <a:cubicBezTo>
                    <a:pt x="518" y="853"/>
                    <a:pt x="518" y="853"/>
                    <a:pt x="518" y="853"/>
                  </a:cubicBezTo>
                  <a:cubicBezTo>
                    <a:pt x="527" y="878"/>
                    <a:pt x="552" y="895"/>
                    <a:pt x="577" y="895"/>
                  </a:cubicBezTo>
                  <a:cubicBezTo>
                    <a:pt x="1296" y="895"/>
                    <a:pt x="1296" y="895"/>
                    <a:pt x="1296" y="895"/>
                  </a:cubicBezTo>
                  <a:cubicBezTo>
                    <a:pt x="1329" y="895"/>
                    <a:pt x="1363" y="870"/>
                    <a:pt x="1363" y="836"/>
                  </a:cubicBezTo>
                  <a:cubicBezTo>
                    <a:pt x="1363" y="803"/>
                    <a:pt x="1329" y="778"/>
                    <a:pt x="1296" y="778"/>
                  </a:cubicBezTo>
                  <a:cubicBezTo>
                    <a:pt x="619" y="778"/>
                    <a:pt x="619" y="778"/>
                    <a:pt x="619" y="778"/>
                  </a:cubicBezTo>
                  <a:cubicBezTo>
                    <a:pt x="577" y="636"/>
                    <a:pt x="577" y="636"/>
                    <a:pt x="577" y="636"/>
                  </a:cubicBezTo>
                  <a:cubicBezTo>
                    <a:pt x="1313" y="636"/>
                    <a:pt x="1313" y="636"/>
                    <a:pt x="1313" y="636"/>
                  </a:cubicBezTo>
                  <a:cubicBezTo>
                    <a:pt x="1371" y="636"/>
                    <a:pt x="1413" y="594"/>
                    <a:pt x="1430" y="544"/>
                  </a:cubicBezTo>
                  <a:cubicBezTo>
                    <a:pt x="1497" y="234"/>
                    <a:pt x="1497" y="234"/>
                    <a:pt x="1497" y="234"/>
                  </a:cubicBezTo>
                  <a:cubicBezTo>
                    <a:pt x="1505" y="201"/>
                    <a:pt x="1497" y="176"/>
                    <a:pt x="1480" y="151"/>
                  </a:cubicBezTo>
                  <a:cubicBezTo>
                    <a:pt x="1463" y="126"/>
                    <a:pt x="1430" y="117"/>
                    <a:pt x="1404" y="117"/>
                  </a:cubicBezTo>
                  <a:cubicBezTo>
                    <a:pt x="418" y="117"/>
                    <a:pt x="418" y="117"/>
                    <a:pt x="418" y="117"/>
                  </a:cubicBezTo>
                  <a:cubicBezTo>
                    <a:pt x="393" y="42"/>
                    <a:pt x="393" y="42"/>
                    <a:pt x="393" y="42"/>
                  </a:cubicBezTo>
                  <a:cubicBezTo>
                    <a:pt x="385" y="17"/>
                    <a:pt x="359" y="0"/>
                    <a:pt x="334" y="0"/>
                  </a:cubicBezTo>
                  <a:cubicBezTo>
                    <a:pt x="67" y="0"/>
                    <a:pt x="67" y="0"/>
                    <a:pt x="67" y="0"/>
                  </a:cubicBezTo>
                  <a:cubicBezTo>
                    <a:pt x="33" y="0"/>
                    <a:pt x="0" y="25"/>
                    <a:pt x="0" y="59"/>
                  </a:cubicBezTo>
                  <a:cubicBezTo>
                    <a:pt x="0" y="92"/>
                    <a:pt x="33" y="117"/>
                    <a:pt x="67" y="117"/>
                  </a:cubicBezTo>
                  <a:close/>
                  <a:moveTo>
                    <a:pt x="1313" y="510"/>
                  </a:moveTo>
                  <a:cubicBezTo>
                    <a:pt x="544" y="510"/>
                    <a:pt x="544" y="510"/>
                    <a:pt x="544" y="510"/>
                  </a:cubicBezTo>
                  <a:cubicBezTo>
                    <a:pt x="510" y="435"/>
                    <a:pt x="510" y="435"/>
                    <a:pt x="510" y="435"/>
                  </a:cubicBezTo>
                  <a:cubicBezTo>
                    <a:pt x="1329" y="435"/>
                    <a:pt x="1329" y="435"/>
                    <a:pt x="1329" y="435"/>
                  </a:cubicBezTo>
                  <a:lnTo>
                    <a:pt x="1313" y="510"/>
                  </a:lnTo>
                  <a:close/>
                  <a:moveTo>
                    <a:pt x="451" y="234"/>
                  </a:moveTo>
                  <a:cubicBezTo>
                    <a:pt x="1371" y="234"/>
                    <a:pt x="1371" y="234"/>
                    <a:pt x="1371" y="234"/>
                  </a:cubicBezTo>
                  <a:cubicBezTo>
                    <a:pt x="1354" y="318"/>
                    <a:pt x="1354" y="318"/>
                    <a:pt x="1354" y="318"/>
                  </a:cubicBezTo>
                  <a:cubicBezTo>
                    <a:pt x="477" y="318"/>
                    <a:pt x="477" y="318"/>
                    <a:pt x="477" y="318"/>
                  </a:cubicBezTo>
                  <a:cubicBezTo>
                    <a:pt x="451" y="234"/>
                    <a:pt x="451" y="234"/>
                    <a:pt x="451" y="234"/>
                  </a:cubicBezTo>
                  <a:close/>
                  <a:moveTo>
                    <a:pt x="451" y="234"/>
                  </a:moveTo>
                  <a:lnTo>
                    <a:pt x="451" y="234"/>
                  </a:lnTo>
                  <a:close/>
                </a:path>
              </a:pathLst>
            </a:custGeom>
            <a:grpFill/>
            <a:ln>
              <a:noFill/>
            </a:ln>
            <a:effectLst/>
          </p:spPr>
          <p:txBody>
            <a:bodyPr wrap="none" anchor="ctr"/>
            <a:lstStyle/>
            <a:p>
              <a:pPr>
                <a:defRPr/>
              </a:pPr>
              <a:endParaRPr lang="en-US"/>
            </a:p>
          </p:txBody>
        </p:sp>
        <p:sp>
          <p:nvSpPr>
            <p:cNvPr id="15" name="Freeform 277"/>
            <p:cNvSpPr>
              <a:spLocks noChangeArrowheads="1"/>
            </p:cNvSpPr>
            <p:nvPr/>
          </p:nvSpPr>
          <p:spPr bwMode="auto">
            <a:xfrm>
              <a:off x="6581775" y="2709862"/>
              <a:ext cx="60325" cy="60325"/>
            </a:xfrm>
            <a:custGeom>
              <a:avLst/>
              <a:gdLst>
                <a:gd name="T0" fmla="*/ 167 w 168"/>
                <a:gd name="T1" fmla="*/ 84 h 169"/>
                <a:gd name="T2" fmla="*/ 83 w 168"/>
                <a:gd name="T3" fmla="*/ 168 h 169"/>
                <a:gd name="T4" fmla="*/ 0 w 168"/>
                <a:gd name="T5" fmla="*/ 84 h 169"/>
                <a:gd name="T6" fmla="*/ 83 w 168"/>
                <a:gd name="T7" fmla="*/ 0 h 169"/>
                <a:gd name="T8" fmla="*/ 167 w 168"/>
                <a:gd name="T9" fmla="*/ 84 h 169"/>
                <a:gd name="T10" fmla="*/ 167 w 168"/>
                <a:gd name="T11" fmla="*/ 84 h 169"/>
                <a:gd name="T12" fmla="*/ 167 w 168"/>
                <a:gd name="T13" fmla="*/ 84 h 169"/>
              </a:gdLst>
              <a:ahLst/>
              <a:cxnLst>
                <a:cxn ang="0">
                  <a:pos x="T0" y="T1"/>
                </a:cxn>
                <a:cxn ang="0">
                  <a:pos x="T2" y="T3"/>
                </a:cxn>
                <a:cxn ang="0">
                  <a:pos x="T4" y="T5"/>
                </a:cxn>
                <a:cxn ang="0">
                  <a:pos x="T6" y="T7"/>
                </a:cxn>
                <a:cxn ang="0">
                  <a:pos x="T8" y="T9"/>
                </a:cxn>
                <a:cxn ang="0">
                  <a:pos x="T10" y="T11"/>
                </a:cxn>
                <a:cxn ang="0">
                  <a:pos x="T12" y="T13"/>
                </a:cxn>
              </a:cxnLst>
              <a:rect l="0" t="0" r="r" b="b"/>
              <a:pathLst>
                <a:path w="168" h="169">
                  <a:moveTo>
                    <a:pt x="167" y="84"/>
                  </a:moveTo>
                  <a:cubicBezTo>
                    <a:pt x="167" y="134"/>
                    <a:pt x="125" y="168"/>
                    <a:pt x="83" y="168"/>
                  </a:cubicBezTo>
                  <a:cubicBezTo>
                    <a:pt x="33" y="168"/>
                    <a:pt x="0" y="134"/>
                    <a:pt x="0" y="84"/>
                  </a:cubicBezTo>
                  <a:cubicBezTo>
                    <a:pt x="0" y="34"/>
                    <a:pt x="33" y="0"/>
                    <a:pt x="83" y="0"/>
                  </a:cubicBezTo>
                  <a:cubicBezTo>
                    <a:pt x="125" y="0"/>
                    <a:pt x="167" y="34"/>
                    <a:pt x="167" y="84"/>
                  </a:cubicBezTo>
                  <a:close/>
                  <a:moveTo>
                    <a:pt x="167" y="84"/>
                  </a:moveTo>
                  <a:lnTo>
                    <a:pt x="167" y="84"/>
                  </a:lnTo>
                  <a:close/>
                </a:path>
              </a:pathLst>
            </a:custGeom>
            <a:grpFill/>
            <a:ln>
              <a:noFill/>
            </a:ln>
            <a:effectLst/>
          </p:spPr>
          <p:txBody>
            <a:bodyPr wrap="none" anchor="ctr"/>
            <a:lstStyle/>
            <a:p>
              <a:pPr>
                <a:defRPr/>
              </a:pPr>
              <a:endParaRPr lang="en-US"/>
            </a:p>
          </p:txBody>
        </p:sp>
        <p:sp>
          <p:nvSpPr>
            <p:cNvPr id="16" name="Freeform 278"/>
            <p:cNvSpPr>
              <a:spLocks noChangeArrowheads="1"/>
            </p:cNvSpPr>
            <p:nvPr/>
          </p:nvSpPr>
          <p:spPr bwMode="auto">
            <a:xfrm>
              <a:off x="6767513" y="2709862"/>
              <a:ext cx="60325" cy="60325"/>
            </a:xfrm>
            <a:custGeom>
              <a:avLst/>
              <a:gdLst>
                <a:gd name="T0" fmla="*/ 167 w 168"/>
                <a:gd name="T1" fmla="*/ 84 h 169"/>
                <a:gd name="T2" fmla="*/ 84 w 168"/>
                <a:gd name="T3" fmla="*/ 168 h 169"/>
                <a:gd name="T4" fmla="*/ 0 w 168"/>
                <a:gd name="T5" fmla="*/ 84 h 169"/>
                <a:gd name="T6" fmla="*/ 84 w 168"/>
                <a:gd name="T7" fmla="*/ 0 h 169"/>
                <a:gd name="T8" fmla="*/ 167 w 168"/>
                <a:gd name="T9" fmla="*/ 84 h 169"/>
                <a:gd name="T10" fmla="*/ 167 w 168"/>
                <a:gd name="T11" fmla="*/ 84 h 169"/>
                <a:gd name="T12" fmla="*/ 167 w 168"/>
                <a:gd name="T13" fmla="*/ 84 h 169"/>
              </a:gdLst>
              <a:ahLst/>
              <a:cxnLst>
                <a:cxn ang="0">
                  <a:pos x="T0" y="T1"/>
                </a:cxn>
                <a:cxn ang="0">
                  <a:pos x="T2" y="T3"/>
                </a:cxn>
                <a:cxn ang="0">
                  <a:pos x="T4" y="T5"/>
                </a:cxn>
                <a:cxn ang="0">
                  <a:pos x="T6" y="T7"/>
                </a:cxn>
                <a:cxn ang="0">
                  <a:pos x="T8" y="T9"/>
                </a:cxn>
                <a:cxn ang="0">
                  <a:pos x="T10" y="T11"/>
                </a:cxn>
                <a:cxn ang="0">
                  <a:pos x="T12" y="T13"/>
                </a:cxn>
              </a:cxnLst>
              <a:rect l="0" t="0" r="r" b="b"/>
              <a:pathLst>
                <a:path w="168" h="169">
                  <a:moveTo>
                    <a:pt x="167" y="84"/>
                  </a:moveTo>
                  <a:cubicBezTo>
                    <a:pt x="167" y="134"/>
                    <a:pt x="126" y="168"/>
                    <a:pt x="84" y="168"/>
                  </a:cubicBezTo>
                  <a:cubicBezTo>
                    <a:pt x="34" y="168"/>
                    <a:pt x="0" y="134"/>
                    <a:pt x="0" y="84"/>
                  </a:cubicBezTo>
                  <a:cubicBezTo>
                    <a:pt x="0" y="34"/>
                    <a:pt x="34" y="0"/>
                    <a:pt x="84" y="0"/>
                  </a:cubicBezTo>
                  <a:cubicBezTo>
                    <a:pt x="126" y="0"/>
                    <a:pt x="167" y="34"/>
                    <a:pt x="167" y="84"/>
                  </a:cubicBezTo>
                  <a:close/>
                  <a:moveTo>
                    <a:pt x="167" y="84"/>
                  </a:moveTo>
                  <a:lnTo>
                    <a:pt x="167" y="84"/>
                  </a:lnTo>
                  <a:close/>
                </a:path>
              </a:pathLst>
            </a:custGeom>
            <a:grpFill/>
            <a:ln>
              <a:noFill/>
            </a:ln>
            <a:effectLst/>
          </p:spPr>
          <p:txBody>
            <a:bodyPr wrap="none" anchor="ctr"/>
            <a:lstStyle/>
            <a:p>
              <a:pPr>
                <a:defRPr/>
              </a:pPr>
              <a:endParaRPr lang="en-US"/>
            </a:p>
          </p:txBody>
        </p:sp>
      </p:grpSp>
      <p:grpSp>
        <p:nvGrpSpPr>
          <p:cNvPr id="17" name="Group 132"/>
          <p:cNvGrpSpPr/>
          <p:nvPr/>
        </p:nvGrpSpPr>
        <p:grpSpPr bwMode="auto">
          <a:xfrm>
            <a:off x="5567712" y="2476500"/>
            <a:ext cx="1106096" cy="1050884"/>
            <a:chOff x="1835150" y="2800349"/>
            <a:chExt cx="382588" cy="363538"/>
          </a:xfrm>
          <a:solidFill>
            <a:srgbClr val="38866A"/>
          </a:solidFill>
        </p:grpSpPr>
        <p:sp>
          <p:nvSpPr>
            <p:cNvPr id="18" name="Freeform 133"/>
            <p:cNvSpPr>
              <a:spLocks noChangeArrowheads="1"/>
            </p:cNvSpPr>
            <p:nvPr/>
          </p:nvSpPr>
          <p:spPr bwMode="auto">
            <a:xfrm>
              <a:off x="1868488" y="3140074"/>
              <a:ext cx="271462" cy="23813"/>
            </a:xfrm>
            <a:custGeom>
              <a:avLst/>
              <a:gdLst>
                <a:gd name="T0" fmla="*/ 41 w 753"/>
                <a:gd name="T1" fmla="*/ 42 h 68"/>
                <a:gd name="T2" fmla="*/ 192 w 753"/>
                <a:gd name="T3" fmla="*/ 42 h 68"/>
                <a:gd name="T4" fmla="*/ 217 w 753"/>
                <a:gd name="T5" fmla="*/ 67 h 68"/>
                <a:gd name="T6" fmla="*/ 543 w 753"/>
                <a:gd name="T7" fmla="*/ 67 h 68"/>
                <a:gd name="T8" fmla="*/ 568 w 753"/>
                <a:gd name="T9" fmla="*/ 42 h 68"/>
                <a:gd name="T10" fmla="*/ 710 w 753"/>
                <a:gd name="T11" fmla="*/ 42 h 68"/>
                <a:gd name="T12" fmla="*/ 752 w 753"/>
                <a:gd name="T13" fmla="*/ 0 h 68"/>
                <a:gd name="T14" fmla="*/ 0 w 753"/>
                <a:gd name="T15" fmla="*/ 0 h 68"/>
                <a:gd name="T16" fmla="*/ 41 w 753"/>
                <a:gd name="T17" fmla="*/ 42 h 68"/>
                <a:gd name="T18" fmla="*/ 41 w 753"/>
                <a:gd name="T19" fmla="*/ 42 h 68"/>
                <a:gd name="T20" fmla="*/ 41 w 753"/>
                <a:gd name="T21" fmla="*/ 42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53" h="68">
                  <a:moveTo>
                    <a:pt x="41" y="42"/>
                  </a:moveTo>
                  <a:cubicBezTo>
                    <a:pt x="192" y="42"/>
                    <a:pt x="192" y="42"/>
                    <a:pt x="192" y="42"/>
                  </a:cubicBezTo>
                  <a:cubicBezTo>
                    <a:pt x="192" y="50"/>
                    <a:pt x="200" y="67"/>
                    <a:pt x="217" y="67"/>
                  </a:cubicBezTo>
                  <a:cubicBezTo>
                    <a:pt x="543" y="67"/>
                    <a:pt x="543" y="67"/>
                    <a:pt x="543" y="67"/>
                  </a:cubicBezTo>
                  <a:cubicBezTo>
                    <a:pt x="552" y="67"/>
                    <a:pt x="568" y="50"/>
                    <a:pt x="568" y="42"/>
                  </a:cubicBezTo>
                  <a:cubicBezTo>
                    <a:pt x="710" y="42"/>
                    <a:pt x="710" y="42"/>
                    <a:pt x="710" y="42"/>
                  </a:cubicBezTo>
                  <a:cubicBezTo>
                    <a:pt x="735" y="42"/>
                    <a:pt x="752" y="17"/>
                    <a:pt x="752" y="0"/>
                  </a:cubicBezTo>
                  <a:cubicBezTo>
                    <a:pt x="0" y="0"/>
                    <a:pt x="0" y="0"/>
                    <a:pt x="0" y="0"/>
                  </a:cubicBezTo>
                  <a:cubicBezTo>
                    <a:pt x="0" y="17"/>
                    <a:pt x="16" y="42"/>
                    <a:pt x="41" y="42"/>
                  </a:cubicBezTo>
                  <a:close/>
                  <a:moveTo>
                    <a:pt x="41" y="42"/>
                  </a:moveTo>
                  <a:lnTo>
                    <a:pt x="41" y="42"/>
                  </a:lnTo>
                  <a:close/>
                </a:path>
              </a:pathLst>
            </a:custGeom>
            <a:grpFill/>
            <a:ln>
              <a:noFill/>
            </a:ln>
            <a:effectLst/>
          </p:spPr>
          <p:txBody>
            <a:bodyPr wrap="none" anchor="ctr"/>
            <a:lstStyle/>
            <a:p>
              <a:pPr>
                <a:defRPr/>
              </a:pPr>
              <a:endParaRPr lang="en-US" kern="1200"/>
            </a:p>
          </p:txBody>
        </p:sp>
        <p:sp>
          <p:nvSpPr>
            <p:cNvPr id="19" name="Freeform 134"/>
            <p:cNvSpPr>
              <a:spLocks noChangeArrowheads="1"/>
            </p:cNvSpPr>
            <p:nvPr/>
          </p:nvSpPr>
          <p:spPr bwMode="auto">
            <a:xfrm>
              <a:off x="1835150" y="2955924"/>
              <a:ext cx="382588" cy="174625"/>
            </a:xfrm>
            <a:custGeom>
              <a:avLst/>
              <a:gdLst>
                <a:gd name="T0" fmla="*/ 1020 w 1062"/>
                <a:gd name="T1" fmla="*/ 100 h 486"/>
                <a:gd name="T2" fmla="*/ 894 w 1062"/>
                <a:gd name="T3" fmla="*/ 75 h 486"/>
                <a:gd name="T4" fmla="*/ 894 w 1062"/>
                <a:gd name="T5" fmla="*/ 0 h 486"/>
                <a:gd name="T6" fmla="*/ 0 w 1062"/>
                <a:gd name="T7" fmla="*/ 0 h 486"/>
                <a:gd name="T8" fmla="*/ 267 w 1062"/>
                <a:gd name="T9" fmla="*/ 485 h 486"/>
                <a:gd name="T10" fmla="*/ 627 w 1062"/>
                <a:gd name="T11" fmla="*/ 485 h 486"/>
                <a:gd name="T12" fmla="*/ 819 w 1062"/>
                <a:gd name="T13" fmla="*/ 351 h 486"/>
                <a:gd name="T14" fmla="*/ 1061 w 1062"/>
                <a:gd name="T15" fmla="*/ 192 h 486"/>
                <a:gd name="T16" fmla="*/ 1020 w 1062"/>
                <a:gd name="T17" fmla="*/ 100 h 486"/>
                <a:gd name="T18" fmla="*/ 861 w 1062"/>
                <a:gd name="T19" fmla="*/ 284 h 486"/>
                <a:gd name="T20" fmla="*/ 894 w 1062"/>
                <a:gd name="T21" fmla="*/ 142 h 486"/>
                <a:gd name="T22" fmla="*/ 978 w 1062"/>
                <a:gd name="T23" fmla="*/ 151 h 486"/>
                <a:gd name="T24" fmla="*/ 995 w 1062"/>
                <a:gd name="T25" fmla="*/ 192 h 486"/>
                <a:gd name="T26" fmla="*/ 861 w 1062"/>
                <a:gd name="T27" fmla="*/ 284 h 486"/>
                <a:gd name="T28" fmla="*/ 861 w 1062"/>
                <a:gd name="T29" fmla="*/ 284 h 486"/>
                <a:gd name="T30" fmla="*/ 861 w 1062"/>
                <a:gd name="T31" fmla="*/ 284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62" h="486">
                  <a:moveTo>
                    <a:pt x="1020" y="100"/>
                  </a:moveTo>
                  <a:cubicBezTo>
                    <a:pt x="986" y="67"/>
                    <a:pt x="928" y="67"/>
                    <a:pt x="894" y="75"/>
                  </a:cubicBezTo>
                  <a:cubicBezTo>
                    <a:pt x="894" y="50"/>
                    <a:pt x="894" y="25"/>
                    <a:pt x="894" y="0"/>
                  </a:cubicBezTo>
                  <a:cubicBezTo>
                    <a:pt x="0" y="0"/>
                    <a:pt x="0" y="0"/>
                    <a:pt x="0" y="0"/>
                  </a:cubicBezTo>
                  <a:cubicBezTo>
                    <a:pt x="0" y="243"/>
                    <a:pt x="42" y="418"/>
                    <a:pt x="267" y="485"/>
                  </a:cubicBezTo>
                  <a:cubicBezTo>
                    <a:pt x="627" y="485"/>
                    <a:pt x="627" y="485"/>
                    <a:pt x="627" y="485"/>
                  </a:cubicBezTo>
                  <a:cubicBezTo>
                    <a:pt x="719" y="452"/>
                    <a:pt x="786" y="410"/>
                    <a:pt x="819" y="351"/>
                  </a:cubicBezTo>
                  <a:cubicBezTo>
                    <a:pt x="911" y="351"/>
                    <a:pt x="1053" y="318"/>
                    <a:pt x="1061" y="192"/>
                  </a:cubicBezTo>
                  <a:cubicBezTo>
                    <a:pt x="1061" y="142"/>
                    <a:pt x="1036" y="117"/>
                    <a:pt x="1020" y="100"/>
                  </a:cubicBezTo>
                  <a:close/>
                  <a:moveTo>
                    <a:pt x="861" y="284"/>
                  </a:moveTo>
                  <a:cubicBezTo>
                    <a:pt x="878" y="243"/>
                    <a:pt x="886" y="192"/>
                    <a:pt x="894" y="142"/>
                  </a:cubicBezTo>
                  <a:cubicBezTo>
                    <a:pt x="919" y="134"/>
                    <a:pt x="961" y="134"/>
                    <a:pt x="978" y="151"/>
                  </a:cubicBezTo>
                  <a:cubicBezTo>
                    <a:pt x="978" y="151"/>
                    <a:pt x="995" y="159"/>
                    <a:pt x="995" y="192"/>
                  </a:cubicBezTo>
                  <a:cubicBezTo>
                    <a:pt x="986" y="259"/>
                    <a:pt x="911" y="276"/>
                    <a:pt x="861" y="284"/>
                  </a:cubicBezTo>
                  <a:close/>
                  <a:moveTo>
                    <a:pt x="861" y="284"/>
                  </a:moveTo>
                  <a:lnTo>
                    <a:pt x="861" y="284"/>
                  </a:lnTo>
                  <a:close/>
                </a:path>
              </a:pathLst>
            </a:custGeom>
            <a:grpFill/>
            <a:ln>
              <a:noFill/>
            </a:ln>
            <a:effectLst/>
          </p:spPr>
          <p:txBody>
            <a:bodyPr wrap="none" anchor="ctr"/>
            <a:lstStyle/>
            <a:p>
              <a:pPr>
                <a:defRPr/>
              </a:pPr>
              <a:endParaRPr lang="en-US" kern="1200"/>
            </a:p>
          </p:txBody>
        </p:sp>
        <p:sp>
          <p:nvSpPr>
            <p:cNvPr id="20" name="Freeform 135"/>
            <p:cNvSpPr>
              <a:spLocks noChangeArrowheads="1"/>
            </p:cNvSpPr>
            <p:nvPr/>
          </p:nvSpPr>
          <p:spPr bwMode="auto">
            <a:xfrm>
              <a:off x="1916113" y="2800349"/>
              <a:ext cx="112712" cy="144463"/>
            </a:xfrm>
            <a:custGeom>
              <a:avLst/>
              <a:gdLst>
                <a:gd name="T0" fmla="*/ 142 w 311"/>
                <a:gd name="T1" fmla="*/ 401 h 402"/>
                <a:gd name="T2" fmla="*/ 234 w 311"/>
                <a:gd name="T3" fmla="*/ 243 h 402"/>
                <a:gd name="T4" fmla="*/ 268 w 311"/>
                <a:gd name="T5" fmla="*/ 0 h 402"/>
                <a:gd name="T6" fmla="*/ 159 w 311"/>
                <a:gd name="T7" fmla="*/ 276 h 402"/>
                <a:gd name="T8" fmla="*/ 142 w 311"/>
                <a:gd name="T9" fmla="*/ 401 h 402"/>
                <a:gd name="T10" fmla="*/ 142 w 311"/>
                <a:gd name="T11" fmla="*/ 401 h 402"/>
                <a:gd name="T12" fmla="*/ 142 w 311"/>
                <a:gd name="T13" fmla="*/ 401 h 402"/>
              </a:gdLst>
              <a:ahLst/>
              <a:cxnLst>
                <a:cxn ang="0">
                  <a:pos x="T0" y="T1"/>
                </a:cxn>
                <a:cxn ang="0">
                  <a:pos x="T2" y="T3"/>
                </a:cxn>
                <a:cxn ang="0">
                  <a:pos x="T4" y="T5"/>
                </a:cxn>
                <a:cxn ang="0">
                  <a:pos x="T6" y="T7"/>
                </a:cxn>
                <a:cxn ang="0">
                  <a:pos x="T8" y="T9"/>
                </a:cxn>
                <a:cxn ang="0">
                  <a:pos x="T10" y="T11"/>
                </a:cxn>
                <a:cxn ang="0">
                  <a:pos x="T12" y="T13"/>
                </a:cxn>
              </a:cxnLst>
              <a:rect l="0" t="0" r="r" b="b"/>
              <a:pathLst>
                <a:path w="311" h="402">
                  <a:moveTo>
                    <a:pt x="142" y="401"/>
                  </a:moveTo>
                  <a:cubicBezTo>
                    <a:pt x="142" y="401"/>
                    <a:pt x="310" y="385"/>
                    <a:pt x="234" y="243"/>
                  </a:cubicBezTo>
                  <a:cubicBezTo>
                    <a:pt x="168" y="126"/>
                    <a:pt x="184" y="59"/>
                    <a:pt x="268" y="0"/>
                  </a:cubicBezTo>
                  <a:cubicBezTo>
                    <a:pt x="268" y="0"/>
                    <a:pt x="0" y="67"/>
                    <a:pt x="159" y="276"/>
                  </a:cubicBezTo>
                  <a:cubicBezTo>
                    <a:pt x="209" y="360"/>
                    <a:pt x="142" y="401"/>
                    <a:pt x="142" y="401"/>
                  </a:cubicBezTo>
                  <a:close/>
                  <a:moveTo>
                    <a:pt x="142" y="401"/>
                  </a:moveTo>
                  <a:lnTo>
                    <a:pt x="142" y="401"/>
                  </a:lnTo>
                  <a:close/>
                </a:path>
              </a:pathLst>
            </a:custGeom>
            <a:grpFill/>
            <a:ln>
              <a:noFill/>
            </a:ln>
            <a:effectLst/>
          </p:spPr>
          <p:txBody>
            <a:bodyPr wrap="none" anchor="ctr"/>
            <a:lstStyle/>
            <a:p>
              <a:pPr>
                <a:defRPr/>
              </a:pPr>
              <a:endParaRPr lang="en-US" kern="1200"/>
            </a:p>
          </p:txBody>
        </p:sp>
        <p:sp>
          <p:nvSpPr>
            <p:cNvPr id="21" name="Freeform 136"/>
            <p:cNvSpPr>
              <a:spLocks noChangeArrowheads="1"/>
            </p:cNvSpPr>
            <p:nvPr/>
          </p:nvSpPr>
          <p:spPr bwMode="auto">
            <a:xfrm>
              <a:off x="2003425" y="2867024"/>
              <a:ext cx="53975" cy="73025"/>
            </a:xfrm>
            <a:custGeom>
              <a:avLst/>
              <a:gdLst>
                <a:gd name="T0" fmla="*/ 17 w 151"/>
                <a:gd name="T1" fmla="*/ 201 h 202"/>
                <a:gd name="T2" fmla="*/ 75 w 151"/>
                <a:gd name="T3" fmla="*/ 67 h 202"/>
                <a:gd name="T4" fmla="*/ 84 w 151"/>
                <a:gd name="T5" fmla="*/ 0 h 202"/>
                <a:gd name="T6" fmla="*/ 33 w 151"/>
                <a:gd name="T7" fmla="*/ 75 h 202"/>
                <a:gd name="T8" fmla="*/ 17 w 151"/>
                <a:gd name="T9" fmla="*/ 201 h 202"/>
                <a:gd name="T10" fmla="*/ 17 w 151"/>
                <a:gd name="T11" fmla="*/ 201 h 202"/>
                <a:gd name="T12" fmla="*/ 17 w 151"/>
                <a:gd name="T13" fmla="*/ 201 h 202"/>
              </a:gdLst>
              <a:ahLst/>
              <a:cxnLst>
                <a:cxn ang="0">
                  <a:pos x="T0" y="T1"/>
                </a:cxn>
                <a:cxn ang="0">
                  <a:pos x="T2" y="T3"/>
                </a:cxn>
                <a:cxn ang="0">
                  <a:pos x="T4" y="T5"/>
                </a:cxn>
                <a:cxn ang="0">
                  <a:pos x="T6" y="T7"/>
                </a:cxn>
                <a:cxn ang="0">
                  <a:pos x="T8" y="T9"/>
                </a:cxn>
                <a:cxn ang="0">
                  <a:pos x="T10" y="T11"/>
                </a:cxn>
                <a:cxn ang="0">
                  <a:pos x="T12" y="T13"/>
                </a:cxn>
              </a:cxnLst>
              <a:rect l="0" t="0" r="r" b="b"/>
              <a:pathLst>
                <a:path w="151" h="202">
                  <a:moveTo>
                    <a:pt x="17" y="201"/>
                  </a:moveTo>
                  <a:cubicBezTo>
                    <a:pt x="17" y="201"/>
                    <a:pt x="150" y="176"/>
                    <a:pt x="75" y="67"/>
                  </a:cubicBezTo>
                  <a:cubicBezTo>
                    <a:pt x="50" y="17"/>
                    <a:pt x="84" y="0"/>
                    <a:pt x="84" y="0"/>
                  </a:cubicBezTo>
                  <a:cubicBezTo>
                    <a:pt x="84" y="0"/>
                    <a:pt x="0" y="0"/>
                    <a:pt x="33" y="75"/>
                  </a:cubicBezTo>
                  <a:cubicBezTo>
                    <a:pt x="67" y="142"/>
                    <a:pt x="58" y="176"/>
                    <a:pt x="17" y="201"/>
                  </a:cubicBezTo>
                  <a:close/>
                  <a:moveTo>
                    <a:pt x="17" y="201"/>
                  </a:moveTo>
                  <a:lnTo>
                    <a:pt x="17" y="201"/>
                  </a:lnTo>
                  <a:close/>
                </a:path>
              </a:pathLst>
            </a:custGeom>
            <a:grpFill/>
            <a:ln>
              <a:noFill/>
            </a:ln>
            <a:effectLst/>
          </p:spPr>
          <p:txBody>
            <a:bodyPr wrap="none" anchor="ctr"/>
            <a:lstStyle/>
            <a:p>
              <a:pPr>
                <a:defRPr/>
              </a:pPr>
              <a:endParaRPr lang="en-US" kern="1200"/>
            </a:p>
          </p:txBody>
        </p:sp>
      </p:grpSp>
      <p:grpSp>
        <p:nvGrpSpPr>
          <p:cNvPr id="22" name="Group 137"/>
          <p:cNvGrpSpPr/>
          <p:nvPr/>
        </p:nvGrpSpPr>
        <p:grpSpPr bwMode="auto">
          <a:xfrm>
            <a:off x="8542744" y="4569171"/>
            <a:ext cx="728586" cy="954575"/>
            <a:chOff x="4576763" y="2300287"/>
            <a:chExt cx="276225" cy="361950"/>
          </a:xfrm>
          <a:solidFill>
            <a:srgbClr val="38866A"/>
          </a:solidFill>
        </p:grpSpPr>
        <p:sp>
          <p:nvSpPr>
            <p:cNvPr id="23" name="Freeform 138"/>
            <p:cNvSpPr>
              <a:spLocks noChangeArrowheads="1"/>
            </p:cNvSpPr>
            <p:nvPr/>
          </p:nvSpPr>
          <p:spPr bwMode="auto">
            <a:xfrm>
              <a:off x="4576763" y="2541587"/>
              <a:ext cx="120650" cy="120650"/>
            </a:xfrm>
            <a:custGeom>
              <a:avLst/>
              <a:gdLst>
                <a:gd name="T0" fmla="*/ 92 w 336"/>
                <a:gd name="T1" fmla="*/ 0 h 336"/>
                <a:gd name="T2" fmla="*/ 0 w 336"/>
                <a:gd name="T3" fmla="*/ 243 h 336"/>
                <a:gd name="T4" fmla="*/ 159 w 336"/>
                <a:gd name="T5" fmla="*/ 193 h 336"/>
                <a:gd name="T6" fmla="*/ 251 w 336"/>
                <a:gd name="T7" fmla="*/ 335 h 336"/>
                <a:gd name="T8" fmla="*/ 335 w 336"/>
                <a:gd name="T9" fmla="*/ 84 h 336"/>
                <a:gd name="T10" fmla="*/ 251 w 336"/>
                <a:gd name="T11" fmla="*/ 9 h 336"/>
                <a:gd name="T12" fmla="*/ 92 w 336"/>
                <a:gd name="T13" fmla="*/ 0 h 336"/>
                <a:gd name="T14" fmla="*/ 92 w 336"/>
                <a:gd name="T15" fmla="*/ 0 h 336"/>
                <a:gd name="T16" fmla="*/ 92 w 336"/>
                <a:gd name="T17" fmla="*/ 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6" h="336">
                  <a:moveTo>
                    <a:pt x="92" y="0"/>
                  </a:moveTo>
                  <a:lnTo>
                    <a:pt x="0" y="243"/>
                  </a:lnTo>
                  <a:lnTo>
                    <a:pt x="159" y="193"/>
                  </a:lnTo>
                  <a:lnTo>
                    <a:pt x="251" y="335"/>
                  </a:lnTo>
                  <a:lnTo>
                    <a:pt x="335" y="84"/>
                  </a:lnTo>
                  <a:lnTo>
                    <a:pt x="251" y="9"/>
                  </a:lnTo>
                  <a:lnTo>
                    <a:pt x="92" y="0"/>
                  </a:lnTo>
                  <a:close/>
                  <a:moveTo>
                    <a:pt x="92" y="0"/>
                  </a:moveTo>
                  <a:lnTo>
                    <a:pt x="92" y="0"/>
                  </a:lnTo>
                  <a:close/>
                </a:path>
              </a:pathLst>
            </a:custGeom>
            <a:grpFill/>
            <a:ln>
              <a:noFill/>
            </a:ln>
            <a:effectLst/>
          </p:spPr>
          <p:txBody>
            <a:bodyPr wrap="none" anchor="ctr"/>
            <a:lstStyle/>
            <a:p>
              <a:pPr>
                <a:defRPr/>
              </a:pPr>
              <a:endParaRPr lang="en-US" kern="1200"/>
            </a:p>
          </p:txBody>
        </p:sp>
        <p:sp>
          <p:nvSpPr>
            <p:cNvPr id="24" name="Freeform 139"/>
            <p:cNvSpPr>
              <a:spLocks noChangeArrowheads="1"/>
            </p:cNvSpPr>
            <p:nvPr/>
          </p:nvSpPr>
          <p:spPr bwMode="auto">
            <a:xfrm>
              <a:off x="4576763" y="2541587"/>
              <a:ext cx="120650" cy="120650"/>
            </a:xfrm>
            <a:custGeom>
              <a:avLst/>
              <a:gdLst>
                <a:gd name="T0" fmla="*/ 92 w 336"/>
                <a:gd name="T1" fmla="*/ 0 h 336"/>
                <a:gd name="T2" fmla="*/ 0 w 336"/>
                <a:gd name="T3" fmla="*/ 243 h 336"/>
                <a:gd name="T4" fmla="*/ 159 w 336"/>
                <a:gd name="T5" fmla="*/ 193 h 336"/>
                <a:gd name="T6" fmla="*/ 251 w 336"/>
                <a:gd name="T7" fmla="*/ 335 h 336"/>
                <a:gd name="T8" fmla="*/ 335 w 336"/>
                <a:gd name="T9" fmla="*/ 84 h 336"/>
                <a:gd name="T10" fmla="*/ 251 w 336"/>
                <a:gd name="T11" fmla="*/ 9 h 336"/>
                <a:gd name="T12" fmla="*/ 92 w 336"/>
                <a:gd name="T13" fmla="*/ 0 h 336"/>
              </a:gdLst>
              <a:ahLst/>
              <a:cxnLst>
                <a:cxn ang="0">
                  <a:pos x="T0" y="T1"/>
                </a:cxn>
                <a:cxn ang="0">
                  <a:pos x="T2" y="T3"/>
                </a:cxn>
                <a:cxn ang="0">
                  <a:pos x="T4" y="T5"/>
                </a:cxn>
                <a:cxn ang="0">
                  <a:pos x="T6" y="T7"/>
                </a:cxn>
                <a:cxn ang="0">
                  <a:pos x="T8" y="T9"/>
                </a:cxn>
                <a:cxn ang="0">
                  <a:pos x="T10" y="T11"/>
                </a:cxn>
                <a:cxn ang="0">
                  <a:pos x="T12" y="T13"/>
                </a:cxn>
              </a:cxnLst>
              <a:rect l="0" t="0" r="r" b="b"/>
              <a:pathLst>
                <a:path w="336" h="336">
                  <a:moveTo>
                    <a:pt x="92" y="0"/>
                  </a:moveTo>
                  <a:lnTo>
                    <a:pt x="0" y="243"/>
                  </a:lnTo>
                  <a:lnTo>
                    <a:pt x="159" y="193"/>
                  </a:lnTo>
                  <a:lnTo>
                    <a:pt x="251" y="335"/>
                  </a:lnTo>
                  <a:lnTo>
                    <a:pt x="335" y="84"/>
                  </a:lnTo>
                  <a:lnTo>
                    <a:pt x="251" y="9"/>
                  </a:lnTo>
                  <a:lnTo>
                    <a:pt x="92" y="0"/>
                  </a:lnTo>
                </a:path>
              </a:pathLst>
            </a:custGeom>
            <a:grpFill/>
            <a:ln>
              <a:noFill/>
            </a:ln>
            <a:effectLst/>
          </p:spPr>
          <p:txBody>
            <a:bodyPr wrap="none" anchor="ctr"/>
            <a:lstStyle/>
            <a:p>
              <a:pPr>
                <a:defRPr/>
              </a:pPr>
              <a:endParaRPr lang="en-US" kern="1200"/>
            </a:p>
          </p:txBody>
        </p:sp>
        <p:sp>
          <p:nvSpPr>
            <p:cNvPr id="25" name="Freeform 140"/>
            <p:cNvSpPr>
              <a:spLocks noChangeArrowheads="1"/>
            </p:cNvSpPr>
            <p:nvPr/>
          </p:nvSpPr>
          <p:spPr bwMode="auto">
            <a:xfrm>
              <a:off x="4610100" y="2541587"/>
              <a:ext cx="1588" cy="1587"/>
            </a:xfrm>
            <a:custGeom>
              <a:avLst/>
              <a:gdLst>
                <a:gd name="T0" fmla="*/ 0 w 1"/>
                <a:gd name="T1" fmla="*/ 0 h 1"/>
                <a:gd name="T2" fmla="*/ 0 w 1"/>
                <a:gd name="T3" fmla="*/ 0 h 1"/>
              </a:gdLst>
              <a:ahLst/>
              <a:cxnLst>
                <a:cxn ang="0">
                  <a:pos x="T0" y="T1"/>
                </a:cxn>
                <a:cxn ang="0">
                  <a:pos x="T2" y="T3"/>
                </a:cxn>
              </a:cxnLst>
              <a:rect l="0" t="0" r="r" b="b"/>
              <a:pathLst>
                <a:path w="1" h="1">
                  <a:moveTo>
                    <a:pt x="0" y="0"/>
                  </a:moveTo>
                  <a:lnTo>
                    <a:pt x="0" y="0"/>
                  </a:lnTo>
                </a:path>
              </a:pathLst>
            </a:custGeom>
            <a:grpFill/>
            <a:ln>
              <a:noFill/>
            </a:ln>
            <a:effectLst/>
          </p:spPr>
          <p:txBody>
            <a:bodyPr wrap="none" anchor="ctr"/>
            <a:lstStyle/>
            <a:p>
              <a:pPr>
                <a:defRPr/>
              </a:pPr>
              <a:endParaRPr lang="en-US" kern="1200"/>
            </a:p>
          </p:txBody>
        </p:sp>
        <p:sp>
          <p:nvSpPr>
            <p:cNvPr id="26" name="Freeform 141"/>
            <p:cNvSpPr>
              <a:spLocks noChangeArrowheads="1"/>
            </p:cNvSpPr>
            <p:nvPr/>
          </p:nvSpPr>
          <p:spPr bwMode="auto">
            <a:xfrm>
              <a:off x="4732338" y="2541587"/>
              <a:ext cx="120650" cy="120650"/>
            </a:xfrm>
            <a:custGeom>
              <a:avLst/>
              <a:gdLst>
                <a:gd name="T0" fmla="*/ 251 w 336"/>
                <a:gd name="T1" fmla="*/ 0 h 336"/>
                <a:gd name="T2" fmla="*/ 84 w 336"/>
                <a:gd name="T3" fmla="*/ 9 h 336"/>
                <a:gd name="T4" fmla="*/ 0 w 336"/>
                <a:gd name="T5" fmla="*/ 84 h 336"/>
                <a:gd name="T6" fmla="*/ 92 w 336"/>
                <a:gd name="T7" fmla="*/ 335 h 336"/>
                <a:gd name="T8" fmla="*/ 176 w 336"/>
                <a:gd name="T9" fmla="*/ 193 h 336"/>
                <a:gd name="T10" fmla="*/ 335 w 336"/>
                <a:gd name="T11" fmla="*/ 243 h 336"/>
                <a:gd name="T12" fmla="*/ 251 w 336"/>
                <a:gd name="T13" fmla="*/ 0 h 336"/>
                <a:gd name="T14" fmla="*/ 251 w 336"/>
                <a:gd name="T15" fmla="*/ 0 h 336"/>
                <a:gd name="T16" fmla="*/ 251 w 336"/>
                <a:gd name="T17" fmla="*/ 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6" h="336">
                  <a:moveTo>
                    <a:pt x="251" y="0"/>
                  </a:moveTo>
                  <a:lnTo>
                    <a:pt x="84" y="9"/>
                  </a:lnTo>
                  <a:lnTo>
                    <a:pt x="0" y="84"/>
                  </a:lnTo>
                  <a:lnTo>
                    <a:pt x="92" y="335"/>
                  </a:lnTo>
                  <a:lnTo>
                    <a:pt x="176" y="193"/>
                  </a:lnTo>
                  <a:lnTo>
                    <a:pt x="335" y="243"/>
                  </a:lnTo>
                  <a:lnTo>
                    <a:pt x="251" y="0"/>
                  </a:lnTo>
                  <a:close/>
                  <a:moveTo>
                    <a:pt x="251" y="0"/>
                  </a:moveTo>
                  <a:lnTo>
                    <a:pt x="251" y="0"/>
                  </a:lnTo>
                  <a:close/>
                </a:path>
              </a:pathLst>
            </a:custGeom>
            <a:grpFill/>
            <a:ln>
              <a:noFill/>
            </a:ln>
            <a:effectLst/>
          </p:spPr>
          <p:txBody>
            <a:bodyPr wrap="none" anchor="ctr"/>
            <a:lstStyle/>
            <a:p>
              <a:pPr>
                <a:defRPr/>
              </a:pPr>
              <a:endParaRPr lang="en-US" kern="1200"/>
            </a:p>
          </p:txBody>
        </p:sp>
        <p:sp>
          <p:nvSpPr>
            <p:cNvPr id="27" name="Freeform 142"/>
            <p:cNvSpPr>
              <a:spLocks noChangeArrowheads="1"/>
            </p:cNvSpPr>
            <p:nvPr/>
          </p:nvSpPr>
          <p:spPr bwMode="auto">
            <a:xfrm>
              <a:off x="4732338" y="2541587"/>
              <a:ext cx="120650" cy="120650"/>
            </a:xfrm>
            <a:custGeom>
              <a:avLst/>
              <a:gdLst>
                <a:gd name="T0" fmla="*/ 251 w 336"/>
                <a:gd name="T1" fmla="*/ 0 h 336"/>
                <a:gd name="T2" fmla="*/ 84 w 336"/>
                <a:gd name="T3" fmla="*/ 9 h 336"/>
                <a:gd name="T4" fmla="*/ 0 w 336"/>
                <a:gd name="T5" fmla="*/ 84 h 336"/>
                <a:gd name="T6" fmla="*/ 92 w 336"/>
                <a:gd name="T7" fmla="*/ 335 h 336"/>
                <a:gd name="T8" fmla="*/ 176 w 336"/>
                <a:gd name="T9" fmla="*/ 193 h 336"/>
                <a:gd name="T10" fmla="*/ 335 w 336"/>
                <a:gd name="T11" fmla="*/ 243 h 336"/>
                <a:gd name="T12" fmla="*/ 251 w 336"/>
                <a:gd name="T13" fmla="*/ 0 h 336"/>
              </a:gdLst>
              <a:ahLst/>
              <a:cxnLst>
                <a:cxn ang="0">
                  <a:pos x="T0" y="T1"/>
                </a:cxn>
                <a:cxn ang="0">
                  <a:pos x="T2" y="T3"/>
                </a:cxn>
                <a:cxn ang="0">
                  <a:pos x="T4" y="T5"/>
                </a:cxn>
                <a:cxn ang="0">
                  <a:pos x="T6" y="T7"/>
                </a:cxn>
                <a:cxn ang="0">
                  <a:pos x="T8" y="T9"/>
                </a:cxn>
                <a:cxn ang="0">
                  <a:pos x="T10" y="T11"/>
                </a:cxn>
                <a:cxn ang="0">
                  <a:pos x="T12" y="T13"/>
                </a:cxn>
              </a:cxnLst>
              <a:rect l="0" t="0" r="r" b="b"/>
              <a:pathLst>
                <a:path w="336" h="336">
                  <a:moveTo>
                    <a:pt x="251" y="0"/>
                  </a:moveTo>
                  <a:lnTo>
                    <a:pt x="84" y="9"/>
                  </a:lnTo>
                  <a:lnTo>
                    <a:pt x="0" y="84"/>
                  </a:lnTo>
                  <a:lnTo>
                    <a:pt x="92" y="335"/>
                  </a:lnTo>
                  <a:lnTo>
                    <a:pt x="176" y="193"/>
                  </a:lnTo>
                  <a:lnTo>
                    <a:pt x="335" y="243"/>
                  </a:lnTo>
                  <a:lnTo>
                    <a:pt x="251" y="0"/>
                  </a:lnTo>
                </a:path>
              </a:pathLst>
            </a:custGeom>
            <a:grpFill/>
            <a:ln>
              <a:noFill/>
            </a:ln>
            <a:effectLst/>
          </p:spPr>
          <p:txBody>
            <a:bodyPr wrap="none" anchor="ctr"/>
            <a:lstStyle/>
            <a:p>
              <a:pPr>
                <a:defRPr/>
              </a:pPr>
              <a:endParaRPr lang="en-US" kern="1200"/>
            </a:p>
          </p:txBody>
        </p:sp>
        <p:sp>
          <p:nvSpPr>
            <p:cNvPr id="28" name="Freeform 143"/>
            <p:cNvSpPr>
              <a:spLocks noChangeArrowheads="1"/>
            </p:cNvSpPr>
            <p:nvPr/>
          </p:nvSpPr>
          <p:spPr bwMode="auto">
            <a:xfrm>
              <a:off x="4822825" y="2541587"/>
              <a:ext cx="1588" cy="1587"/>
            </a:xfrm>
            <a:custGeom>
              <a:avLst/>
              <a:gdLst>
                <a:gd name="T0" fmla="*/ 0 w 1"/>
                <a:gd name="T1" fmla="*/ 0 h 1"/>
                <a:gd name="T2" fmla="*/ 0 w 1"/>
                <a:gd name="T3" fmla="*/ 0 h 1"/>
              </a:gdLst>
              <a:ahLst/>
              <a:cxnLst>
                <a:cxn ang="0">
                  <a:pos x="T0" y="T1"/>
                </a:cxn>
                <a:cxn ang="0">
                  <a:pos x="T2" y="T3"/>
                </a:cxn>
              </a:cxnLst>
              <a:rect l="0" t="0" r="r" b="b"/>
              <a:pathLst>
                <a:path w="1" h="1">
                  <a:moveTo>
                    <a:pt x="0" y="0"/>
                  </a:moveTo>
                  <a:lnTo>
                    <a:pt x="0" y="0"/>
                  </a:lnTo>
                </a:path>
              </a:pathLst>
            </a:custGeom>
            <a:grpFill/>
            <a:ln>
              <a:noFill/>
            </a:ln>
            <a:effectLst/>
          </p:spPr>
          <p:txBody>
            <a:bodyPr wrap="none" anchor="ctr"/>
            <a:lstStyle/>
            <a:p>
              <a:pPr>
                <a:defRPr/>
              </a:pPr>
              <a:endParaRPr lang="en-US" kern="1200"/>
            </a:p>
          </p:txBody>
        </p:sp>
        <p:sp>
          <p:nvSpPr>
            <p:cNvPr id="29" name="Freeform 144"/>
            <p:cNvSpPr>
              <a:spLocks noChangeArrowheads="1"/>
            </p:cNvSpPr>
            <p:nvPr/>
          </p:nvSpPr>
          <p:spPr bwMode="auto">
            <a:xfrm>
              <a:off x="4586288" y="2300287"/>
              <a:ext cx="261937" cy="258762"/>
            </a:xfrm>
            <a:custGeom>
              <a:avLst/>
              <a:gdLst>
                <a:gd name="T0" fmla="*/ 618 w 728"/>
                <a:gd name="T1" fmla="*/ 619 h 720"/>
                <a:gd name="T2" fmla="*/ 627 w 728"/>
                <a:gd name="T3" fmla="*/ 469 h 720"/>
                <a:gd name="T4" fmla="*/ 727 w 728"/>
                <a:gd name="T5" fmla="*/ 360 h 720"/>
                <a:gd name="T6" fmla="*/ 627 w 728"/>
                <a:gd name="T7" fmla="*/ 251 h 720"/>
                <a:gd name="T8" fmla="*/ 618 w 728"/>
                <a:gd name="T9" fmla="*/ 101 h 720"/>
                <a:gd name="T10" fmla="*/ 468 w 728"/>
                <a:gd name="T11" fmla="*/ 92 h 720"/>
                <a:gd name="T12" fmla="*/ 359 w 728"/>
                <a:gd name="T13" fmla="*/ 0 h 720"/>
                <a:gd name="T14" fmla="*/ 250 w 728"/>
                <a:gd name="T15" fmla="*/ 92 h 720"/>
                <a:gd name="T16" fmla="*/ 100 w 728"/>
                <a:gd name="T17" fmla="*/ 101 h 720"/>
                <a:gd name="T18" fmla="*/ 92 w 728"/>
                <a:gd name="T19" fmla="*/ 251 h 720"/>
                <a:gd name="T20" fmla="*/ 0 w 728"/>
                <a:gd name="T21" fmla="*/ 360 h 720"/>
                <a:gd name="T22" fmla="*/ 92 w 728"/>
                <a:gd name="T23" fmla="*/ 469 h 720"/>
                <a:gd name="T24" fmla="*/ 100 w 728"/>
                <a:gd name="T25" fmla="*/ 619 h 720"/>
                <a:gd name="T26" fmla="*/ 250 w 728"/>
                <a:gd name="T27" fmla="*/ 628 h 720"/>
                <a:gd name="T28" fmla="*/ 359 w 728"/>
                <a:gd name="T29" fmla="*/ 719 h 720"/>
                <a:gd name="T30" fmla="*/ 468 w 728"/>
                <a:gd name="T31" fmla="*/ 628 h 720"/>
                <a:gd name="T32" fmla="*/ 618 w 728"/>
                <a:gd name="T33" fmla="*/ 619 h 720"/>
                <a:gd name="T34" fmla="*/ 359 w 728"/>
                <a:gd name="T35" fmla="*/ 561 h 720"/>
                <a:gd name="T36" fmla="*/ 159 w 728"/>
                <a:gd name="T37" fmla="*/ 360 h 720"/>
                <a:gd name="T38" fmla="*/ 359 w 728"/>
                <a:gd name="T39" fmla="*/ 159 h 720"/>
                <a:gd name="T40" fmla="*/ 560 w 728"/>
                <a:gd name="T41" fmla="*/ 360 h 720"/>
                <a:gd name="T42" fmla="*/ 359 w 728"/>
                <a:gd name="T43" fmla="*/ 561 h 720"/>
                <a:gd name="T44" fmla="*/ 359 w 728"/>
                <a:gd name="T45" fmla="*/ 561 h 720"/>
                <a:gd name="T46" fmla="*/ 359 w 728"/>
                <a:gd name="T47" fmla="*/ 561 h 7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28" h="720">
                  <a:moveTo>
                    <a:pt x="618" y="619"/>
                  </a:moveTo>
                  <a:cubicBezTo>
                    <a:pt x="627" y="469"/>
                    <a:pt x="627" y="469"/>
                    <a:pt x="627" y="469"/>
                  </a:cubicBezTo>
                  <a:cubicBezTo>
                    <a:pt x="727" y="360"/>
                    <a:pt x="727" y="360"/>
                    <a:pt x="727" y="360"/>
                  </a:cubicBezTo>
                  <a:cubicBezTo>
                    <a:pt x="627" y="251"/>
                    <a:pt x="627" y="251"/>
                    <a:pt x="627" y="251"/>
                  </a:cubicBezTo>
                  <a:cubicBezTo>
                    <a:pt x="618" y="101"/>
                    <a:pt x="618" y="101"/>
                    <a:pt x="618" y="101"/>
                  </a:cubicBezTo>
                  <a:cubicBezTo>
                    <a:pt x="468" y="92"/>
                    <a:pt x="468" y="92"/>
                    <a:pt x="468" y="92"/>
                  </a:cubicBezTo>
                  <a:cubicBezTo>
                    <a:pt x="359" y="0"/>
                    <a:pt x="359" y="0"/>
                    <a:pt x="359" y="0"/>
                  </a:cubicBezTo>
                  <a:cubicBezTo>
                    <a:pt x="250" y="92"/>
                    <a:pt x="250" y="92"/>
                    <a:pt x="250" y="92"/>
                  </a:cubicBezTo>
                  <a:cubicBezTo>
                    <a:pt x="100" y="101"/>
                    <a:pt x="100" y="101"/>
                    <a:pt x="100" y="101"/>
                  </a:cubicBezTo>
                  <a:cubicBezTo>
                    <a:pt x="92" y="251"/>
                    <a:pt x="92" y="251"/>
                    <a:pt x="92" y="251"/>
                  </a:cubicBezTo>
                  <a:cubicBezTo>
                    <a:pt x="0" y="360"/>
                    <a:pt x="0" y="360"/>
                    <a:pt x="0" y="360"/>
                  </a:cubicBezTo>
                  <a:cubicBezTo>
                    <a:pt x="92" y="469"/>
                    <a:pt x="92" y="469"/>
                    <a:pt x="92" y="469"/>
                  </a:cubicBezTo>
                  <a:cubicBezTo>
                    <a:pt x="100" y="619"/>
                    <a:pt x="100" y="619"/>
                    <a:pt x="100" y="619"/>
                  </a:cubicBezTo>
                  <a:cubicBezTo>
                    <a:pt x="250" y="628"/>
                    <a:pt x="250" y="628"/>
                    <a:pt x="250" y="628"/>
                  </a:cubicBezTo>
                  <a:cubicBezTo>
                    <a:pt x="359" y="719"/>
                    <a:pt x="359" y="719"/>
                    <a:pt x="359" y="719"/>
                  </a:cubicBezTo>
                  <a:cubicBezTo>
                    <a:pt x="468" y="628"/>
                    <a:pt x="468" y="628"/>
                    <a:pt x="468" y="628"/>
                  </a:cubicBezTo>
                  <a:lnTo>
                    <a:pt x="618" y="619"/>
                  </a:lnTo>
                  <a:close/>
                  <a:moveTo>
                    <a:pt x="359" y="561"/>
                  </a:moveTo>
                  <a:cubicBezTo>
                    <a:pt x="250" y="561"/>
                    <a:pt x="159" y="469"/>
                    <a:pt x="159" y="360"/>
                  </a:cubicBezTo>
                  <a:cubicBezTo>
                    <a:pt x="159" y="243"/>
                    <a:pt x="250" y="159"/>
                    <a:pt x="359" y="159"/>
                  </a:cubicBezTo>
                  <a:cubicBezTo>
                    <a:pt x="468" y="159"/>
                    <a:pt x="560" y="243"/>
                    <a:pt x="560" y="360"/>
                  </a:cubicBezTo>
                  <a:cubicBezTo>
                    <a:pt x="560" y="469"/>
                    <a:pt x="468" y="561"/>
                    <a:pt x="359" y="561"/>
                  </a:cubicBezTo>
                  <a:close/>
                  <a:moveTo>
                    <a:pt x="359" y="561"/>
                  </a:moveTo>
                  <a:lnTo>
                    <a:pt x="359" y="561"/>
                  </a:lnTo>
                  <a:close/>
                </a:path>
              </a:pathLst>
            </a:custGeom>
            <a:grpFill/>
            <a:ln>
              <a:noFill/>
            </a:ln>
            <a:effectLst/>
          </p:spPr>
          <p:txBody>
            <a:bodyPr wrap="none" anchor="ctr"/>
            <a:lstStyle/>
            <a:p>
              <a:pPr>
                <a:defRPr/>
              </a:pPr>
              <a:endParaRPr lang="en-US" kern="1200"/>
            </a:p>
          </p:txBody>
        </p:sp>
        <p:sp>
          <p:nvSpPr>
            <p:cNvPr id="30" name="Freeform 145"/>
            <p:cNvSpPr>
              <a:spLocks noChangeArrowheads="1"/>
            </p:cNvSpPr>
            <p:nvPr/>
          </p:nvSpPr>
          <p:spPr bwMode="auto">
            <a:xfrm>
              <a:off x="4691063" y="2387599"/>
              <a:ext cx="36512" cy="80963"/>
            </a:xfrm>
            <a:custGeom>
              <a:avLst/>
              <a:gdLst>
                <a:gd name="T0" fmla="*/ 0 w 102"/>
                <a:gd name="T1" fmla="*/ 33 h 227"/>
                <a:gd name="T2" fmla="*/ 9 w 102"/>
                <a:gd name="T3" fmla="*/ 67 h 227"/>
                <a:gd name="T4" fmla="*/ 50 w 102"/>
                <a:gd name="T5" fmla="*/ 50 h 227"/>
                <a:gd name="T6" fmla="*/ 50 w 102"/>
                <a:gd name="T7" fmla="*/ 226 h 227"/>
                <a:gd name="T8" fmla="*/ 101 w 102"/>
                <a:gd name="T9" fmla="*/ 226 h 227"/>
                <a:gd name="T10" fmla="*/ 101 w 102"/>
                <a:gd name="T11" fmla="*/ 0 h 227"/>
                <a:gd name="T12" fmla="*/ 59 w 102"/>
                <a:gd name="T13" fmla="*/ 0 h 227"/>
                <a:gd name="T14" fmla="*/ 0 w 102"/>
                <a:gd name="T15" fmla="*/ 33 h 227"/>
                <a:gd name="T16" fmla="*/ 0 w 102"/>
                <a:gd name="T17" fmla="*/ 33 h 227"/>
                <a:gd name="T18" fmla="*/ 0 w 102"/>
                <a:gd name="T19" fmla="*/ 33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227">
                  <a:moveTo>
                    <a:pt x="0" y="33"/>
                  </a:moveTo>
                  <a:lnTo>
                    <a:pt x="9" y="67"/>
                  </a:lnTo>
                  <a:lnTo>
                    <a:pt x="50" y="50"/>
                  </a:lnTo>
                  <a:lnTo>
                    <a:pt x="50" y="226"/>
                  </a:lnTo>
                  <a:lnTo>
                    <a:pt x="101" y="226"/>
                  </a:lnTo>
                  <a:lnTo>
                    <a:pt x="101" y="0"/>
                  </a:lnTo>
                  <a:lnTo>
                    <a:pt x="59" y="0"/>
                  </a:lnTo>
                  <a:lnTo>
                    <a:pt x="0" y="33"/>
                  </a:lnTo>
                  <a:close/>
                  <a:moveTo>
                    <a:pt x="0" y="33"/>
                  </a:moveTo>
                  <a:lnTo>
                    <a:pt x="0" y="33"/>
                  </a:lnTo>
                  <a:close/>
                </a:path>
              </a:pathLst>
            </a:custGeom>
            <a:grpFill/>
            <a:ln>
              <a:noFill/>
            </a:ln>
            <a:effectLst/>
          </p:spPr>
          <p:txBody>
            <a:bodyPr wrap="none" anchor="ctr"/>
            <a:lstStyle/>
            <a:p>
              <a:pPr>
                <a:defRPr/>
              </a:pPr>
              <a:endParaRPr lang="en-US" kern="1200"/>
            </a:p>
          </p:txBody>
        </p:sp>
        <p:sp>
          <p:nvSpPr>
            <p:cNvPr id="31" name="Freeform 146"/>
            <p:cNvSpPr>
              <a:spLocks noChangeArrowheads="1"/>
            </p:cNvSpPr>
            <p:nvPr/>
          </p:nvSpPr>
          <p:spPr bwMode="auto">
            <a:xfrm>
              <a:off x="4691063" y="2387599"/>
              <a:ext cx="36512" cy="80963"/>
            </a:xfrm>
            <a:custGeom>
              <a:avLst/>
              <a:gdLst>
                <a:gd name="T0" fmla="*/ 0 w 102"/>
                <a:gd name="T1" fmla="*/ 33 h 227"/>
                <a:gd name="T2" fmla="*/ 9 w 102"/>
                <a:gd name="T3" fmla="*/ 67 h 227"/>
                <a:gd name="T4" fmla="*/ 50 w 102"/>
                <a:gd name="T5" fmla="*/ 50 h 227"/>
                <a:gd name="T6" fmla="*/ 50 w 102"/>
                <a:gd name="T7" fmla="*/ 50 h 227"/>
                <a:gd name="T8" fmla="*/ 50 w 102"/>
                <a:gd name="T9" fmla="*/ 226 h 227"/>
                <a:gd name="T10" fmla="*/ 101 w 102"/>
                <a:gd name="T11" fmla="*/ 226 h 227"/>
                <a:gd name="T12" fmla="*/ 101 w 102"/>
                <a:gd name="T13" fmla="*/ 0 h 227"/>
                <a:gd name="T14" fmla="*/ 59 w 102"/>
                <a:gd name="T15" fmla="*/ 0 h 227"/>
                <a:gd name="T16" fmla="*/ 0 w 102"/>
                <a:gd name="T17" fmla="*/ 33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2" h="227">
                  <a:moveTo>
                    <a:pt x="0" y="33"/>
                  </a:moveTo>
                  <a:lnTo>
                    <a:pt x="9" y="67"/>
                  </a:lnTo>
                  <a:lnTo>
                    <a:pt x="50" y="50"/>
                  </a:lnTo>
                  <a:lnTo>
                    <a:pt x="50" y="50"/>
                  </a:lnTo>
                  <a:lnTo>
                    <a:pt x="50" y="226"/>
                  </a:lnTo>
                  <a:lnTo>
                    <a:pt x="101" y="226"/>
                  </a:lnTo>
                  <a:lnTo>
                    <a:pt x="101" y="0"/>
                  </a:lnTo>
                  <a:lnTo>
                    <a:pt x="59" y="0"/>
                  </a:lnTo>
                  <a:lnTo>
                    <a:pt x="0" y="33"/>
                  </a:lnTo>
                </a:path>
              </a:pathLst>
            </a:custGeom>
            <a:grpFill/>
            <a:ln>
              <a:noFill/>
            </a:ln>
            <a:effectLst/>
          </p:spPr>
          <p:txBody>
            <a:bodyPr wrap="none" anchor="ctr"/>
            <a:lstStyle/>
            <a:p>
              <a:pPr>
                <a:defRPr/>
              </a:pPr>
              <a:endParaRPr lang="en-US" kern="1200"/>
            </a:p>
          </p:txBody>
        </p:sp>
        <p:sp>
          <p:nvSpPr>
            <p:cNvPr id="32" name="Freeform 147"/>
            <p:cNvSpPr>
              <a:spLocks noChangeArrowheads="1"/>
            </p:cNvSpPr>
            <p:nvPr/>
          </p:nvSpPr>
          <p:spPr bwMode="auto">
            <a:xfrm>
              <a:off x="4691063" y="2400299"/>
              <a:ext cx="1587" cy="1588"/>
            </a:xfrm>
            <a:custGeom>
              <a:avLst/>
              <a:gdLst>
                <a:gd name="T0" fmla="*/ 0 w 1"/>
                <a:gd name="T1" fmla="*/ 0 h 1"/>
                <a:gd name="T2" fmla="*/ 0 w 1"/>
                <a:gd name="T3" fmla="*/ 0 h 1"/>
              </a:gdLst>
              <a:ahLst/>
              <a:cxnLst>
                <a:cxn ang="0">
                  <a:pos x="T0" y="T1"/>
                </a:cxn>
                <a:cxn ang="0">
                  <a:pos x="T2" y="T3"/>
                </a:cxn>
              </a:cxnLst>
              <a:rect l="0" t="0" r="r" b="b"/>
              <a:pathLst>
                <a:path w="1" h="1">
                  <a:moveTo>
                    <a:pt x="0" y="0"/>
                  </a:moveTo>
                  <a:lnTo>
                    <a:pt x="0" y="0"/>
                  </a:lnTo>
                </a:path>
              </a:pathLst>
            </a:custGeom>
            <a:grpFill/>
            <a:ln>
              <a:noFill/>
            </a:ln>
            <a:effectLst/>
          </p:spPr>
          <p:txBody>
            <a:bodyPr wrap="none" anchor="ctr"/>
            <a:lstStyle/>
            <a:p>
              <a:pPr>
                <a:defRPr/>
              </a:pPr>
              <a:endParaRPr lang="en-US" kern="1200"/>
            </a:p>
          </p:txBody>
        </p:sp>
      </p:grpSp>
      <p:sp>
        <p:nvSpPr>
          <p:cNvPr id="33" name="AutoShape 8"/>
          <p:cNvSpPr/>
          <p:nvPr/>
        </p:nvSpPr>
        <p:spPr bwMode="auto">
          <a:xfrm>
            <a:off x="4420316" y="3903595"/>
            <a:ext cx="3279036" cy="433936"/>
          </a:xfrm>
          <a:prstGeom prst="roundRect">
            <a:avLst>
              <a:gd name="adj" fmla="val 50000"/>
            </a:avLst>
          </a:prstGeom>
          <a:solidFill>
            <a:srgbClr val="38866A">
              <a:alpha val="52000"/>
            </a:srgbClr>
          </a:solidFill>
          <a:ln w="25400" cap="flat" cmpd="sng">
            <a:solidFill>
              <a:srgbClr val="000000">
                <a:alpha val="17000"/>
              </a:srgbClr>
            </a:solidFill>
            <a:prstDash val="solid"/>
            <a:miter lim="0"/>
          </a:ln>
          <a:effectLst/>
        </p:spPr>
        <p:txBody>
          <a:bodyPr lIns="0" tIns="0" rIns="0" bIns="0" anchor="ctr"/>
          <a:lstStyle/>
          <a:p>
            <a:pPr defTabSz="1557655">
              <a:defRPr/>
            </a:pPr>
            <a:endParaRPr lang="en-US" sz="10700">
              <a:solidFill>
                <a:srgbClr val="FFFFFF"/>
              </a:solidFill>
              <a:effectLst>
                <a:outerShdw blurRad="38100" dist="38100" dir="2700000" algn="tl">
                  <a:srgbClr val="000000"/>
                </a:outerShdw>
              </a:effectLst>
              <a:cs typeface="Gill Sans" panose="020B0502020104020203" charset="0"/>
            </a:endParaRPr>
          </a:p>
        </p:txBody>
      </p:sp>
      <p:sp>
        <p:nvSpPr>
          <p:cNvPr id="34" name="文本框 33"/>
          <p:cNvSpPr txBox="1"/>
          <p:nvPr/>
        </p:nvSpPr>
        <p:spPr>
          <a:xfrm>
            <a:off x="4907052" y="4900498"/>
            <a:ext cx="2302709" cy="998094"/>
          </a:xfrm>
          <a:prstGeom prst="rect">
            <a:avLst/>
          </a:prstGeom>
          <a:noFill/>
        </p:spPr>
        <p:txBody>
          <a:bodyPr wrap="square" rtlCol="0">
            <a:spAutoFit/>
          </a:bodyPr>
          <a:lstStyle/>
          <a:p>
            <a:pPr algn="ctr">
              <a:lnSpc>
                <a:spcPct val="125000"/>
              </a:lnSpc>
            </a:pP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企业是市场的主体，</a:t>
            </a:r>
            <a:r>
              <a:rPr lang="zh-CN" altLang="en-US" sz="1200" b="0" i="0" dirty="0">
                <a:solidFill>
                  <a:srgbClr val="333333"/>
                </a:solidFill>
                <a:effectLst/>
                <a:latin typeface="PingFang SC"/>
              </a:rPr>
              <a:t>具有较强的创新需求和催生高技术产业的物质能力</a:t>
            </a:r>
            <a:r>
              <a:rPr lang="zh-CN" altLang="en-US" sz="1200" dirty="0">
                <a:solidFill>
                  <a:srgbClr val="333333"/>
                </a:solidFill>
                <a:latin typeface="PingFang SC"/>
              </a:rPr>
              <a:t>，</a:t>
            </a:r>
            <a:r>
              <a:rPr lang="zh-CN" altLang="en-US" sz="1200" b="0" i="0" dirty="0">
                <a:solidFill>
                  <a:srgbClr val="333333"/>
                </a:solidFill>
                <a:effectLst/>
                <a:latin typeface="PingFang SC"/>
              </a:rPr>
              <a:t>能敏锐地捕捉市场需求。</a:t>
            </a:r>
            <a:endPar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5" name="文本框 34"/>
          <p:cNvSpPr txBox="1"/>
          <p:nvPr/>
        </p:nvSpPr>
        <p:spPr>
          <a:xfrm>
            <a:off x="5459586" y="4551292"/>
            <a:ext cx="1284902" cy="338554"/>
          </a:xfrm>
          <a:prstGeom prst="rect">
            <a:avLst/>
          </a:prstGeom>
          <a:noFill/>
        </p:spPr>
        <p:txBody>
          <a:bodyPr wrap="square" rtlCol="0">
            <a:spAutoFit/>
          </a:bodyPr>
          <a:lstStyle/>
          <a:p>
            <a:pPr algn="ct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企业</a:t>
            </a:r>
          </a:p>
        </p:txBody>
      </p:sp>
      <p:sp>
        <p:nvSpPr>
          <p:cNvPr id="36" name="文本框 35"/>
          <p:cNvSpPr txBox="1"/>
          <p:nvPr/>
        </p:nvSpPr>
        <p:spPr>
          <a:xfrm>
            <a:off x="7758112" y="2541144"/>
            <a:ext cx="2389971" cy="998094"/>
          </a:xfrm>
          <a:prstGeom prst="rect">
            <a:avLst/>
          </a:prstGeom>
          <a:noFill/>
        </p:spPr>
        <p:txBody>
          <a:bodyPr wrap="square" rtlCol="0">
            <a:spAutoFit/>
          </a:bodyPr>
          <a:lstStyle/>
          <a:p>
            <a:pPr algn="ctr">
              <a:lnSpc>
                <a:spcPct val="125000"/>
              </a:lnSpc>
            </a:pPr>
            <a:r>
              <a:rPr lang="zh-CN" altLang="en-US" sz="1200" b="0" i="0" dirty="0">
                <a:solidFill>
                  <a:srgbClr val="333333"/>
                </a:solidFill>
                <a:effectLst/>
                <a:latin typeface="PingFang SC"/>
              </a:rPr>
              <a:t>科研机构拥有较丰富的知识储量和先进的技术设备以及较强的知识创新能力，为社会培养科学人才。</a:t>
            </a:r>
            <a:endPar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7" name="文本框 36"/>
          <p:cNvSpPr txBox="1"/>
          <p:nvPr/>
        </p:nvSpPr>
        <p:spPr>
          <a:xfrm>
            <a:off x="8310646" y="2210988"/>
            <a:ext cx="1284902" cy="338554"/>
          </a:xfrm>
          <a:prstGeom prst="rect">
            <a:avLst/>
          </a:prstGeom>
          <a:noFill/>
        </p:spPr>
        <p:txBody>
          <a:bodyPr wrap="square" rtlCol="0">
            <a:spAutoFit/>
          </a:bodyPr>
          <a:lstStyle/>
          <a:p>
            <a:pPr algn="ct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科研机构</a:t>
            </a:r>
          </a:p>
        </p:txBody>
      </p:sp>
      <p:sp>
        <p:nvSpPr>
          <p:cNvPr id="38" name="文本框 37"/>
          <p:cNvSpPr txBox="1"/>
          <p:nvPr/>
        </p:nvSpPr>
        <p:spPr>
          <a:xfrm>
            <a:off x="1842013" y="2541144"/>
            <a:ext cx="1994737" cy="998094"/>
          </a:xfrm>
          <a:prstGeom prst="rect">
            <a:avLst/>
          </a:prstGeom>
          <a:noFill/>
        </p:spPr>
        <p:txBody>
          <a:bodyPr wrap="square" rtlCol="0">
            <a:spAutoFit/>
          </a:bodyPr>
          <a:lstStyle/>
          <a:p>
            <a:pPr algn="ctr">
              <a:lnSpc>
                <a:spcPct val="125000"/>
              </a:lnSpc>
            </a:pPr>
            <a:r>
              <a:rPr lang="zh-CN" altLang="en-US" sz="1200" b="0" i="0" dirty="0">
                <a:solidFill>
                  <a:srgbClr val="333333"/>
                </a:solidFill>
                <a:effectLst/>
                <a:latin typeface="PingFang SC"/>
              </a:rPr>
              <a:t>政府拥有资金和组织调控能力</a:t>
            </a:r>
            <a:r>
              <a:rPr lang="en-US" altLang="zh-CN" sz="1200" b="0" i="0" dirty="0">
                <a:solidFill>
                  <a:srgbClr val="333333"/>
                </a:solidFill>
                <a:effectLst/>
                <a:latin typeface="PingFang SC"/>
              </a:rPr>
              <a:t>,</a:t>
            </a:r>
            <a:r>
              <a:rPr lang="zh-CN" altLang="en-US" sz="1200" b="0" i="0" dirty="0">
                <a:solidFill>
                  <a:srgbClr val="333333"/>
                </a:solidFill>
                <a:effectLst/>
                <a:latin typeface="PingFang SC"/>
              </a:rPr>
              <a:t>是技术创新政策和环境的创造者和维护者</a:t>
            </a:r>
            <a:r>
              <a:rPr lang="en-US" altLang="zh-CN" sz="1200" b="0" i="0" dirty="0">
                <a:solidFill>
                  <a:srgbClr val="333333"/>
                </a:solidFill>
                <a:effectLst/>
                <a:latin typeface="PingFang SC"/>
              </a:rPr>
              <a:t>,</a:t>
            </a:r>
            <a:r>
              <a:rPr lang="zh-CN" altLang="en-US" sz="1200" b="0" i="0" dirty="0">
                <a:solidFill>
                  <a:srgbClr val="333333"/>
                </a:solidFill>
                <a:effectLst/>
                <a:latin typeface="PingFang SC"/>
              </a:rPr>
              <a:t>能够承担一定的技术创新风险。</a:t>
            </a:r>
            <a:endPar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9" name="文本框 38"/>
          <p:cNvSpPr txBox="1"/>
          <p:nvPr/>
        </p:nvSpPr>
        <p:spPr>
          <a:xfrm>
            <a:off x="2551848" y="2210988"/>
            <a:ext cx="1284902" cy="338554"/>
          </a:xfrm>
          <a:prstGeom prst="rect">
            <a:avLst/>
          </a:prstGeom>
          <a:noFill/>
        </p:spPr>
        <p:txBody>
          <a:bodyPr wrap="square" rtlCol="0">
            <a:spAutoFit/>
          </a:bodyPr>
          <a:lstStyle/>
          <a:p>
            <a:pPr algn="ct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政府</a:t>
            </a:r>
          </a:p>
        </p:txBody>
      </p:sp>
      <p:pic>
        <p:nvPicPr>
          <p:cNvPr id="5" name="图片 4" descr="中山大学logo"/>
          <p:cNvPicPr>
            <a:picLocks noChangeAspect="1"/>
          </p:cNvPicPr>
          <p:nvPr/>
        </p:nvPicPr>
        <p:blipFill>
          <a:blip r:embed="rId3"/>
          <a:stretch>
            <a:fillRect/>
          </a:stretch>
        </p:blipFill>
        <p:spPr>
          <a:xfrm>
            <a:off x="10894695" y="256540"/>
            <a:ext cx="953135" cy="953135"/>
          </a:xfrm>
          <a:prstGeom prst="rect">
            <a:avLst/>
          </a:prstGeom>
        </p:spPr>
      </p:pic>
      <p:sp>
        <p:nvSpPr>
          <p:cNvPr id="40" name="文本框 39">
            <a:extLst>
              <a:ext uri="{FF2B5EF4-FFF2-40B4-BE49-F238E27FC236}">
                <a16:creationId xmlns:a16="http://schemas.microsoft.com/office/drawing/2014/main" id="{A1E41643-968E-4878-B29D-6E6A0FB4C08D}"/>
              </a:ext>
            </a:extLst>
          </p:cNvPr>
          <p:cNvSpPr txBox="1"/>
          <p:nvPr/>
        </p:nvSpPr>
        <p:spPr>
          <a:xfrm>
            <a:off x="529473" y="1371895"/>
            <a:ext cx="3307277" cy="369332"/>
          </a:xfrm>
          <a:prstGeom prst="rect">
            <a:avLst/>
          </a:prstGeom>
          <a:noFill/>
        </p:spPr>
        <p:txBody>
          <a:bodyPr wrap="square" rtlCol="0">
            <a:spAutoFit/>
          </a:bodyPr>
          <a:lstStyle/>
          <a:p>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rPr>
              <a:t>官产学研模式</a:t>
            </a:r>
          </a:p>
        </p:txBody>
      </p:sp>
      <p:sp>
        <p:nvSpPr>
          <p:cNvPr id="2" name="文本框 1">
            <a:extLst>
              <a:ext uri="{FF2B5EF4-FFF2-40B4-BE49-F238E27FC236}">
                <a16:creationId xmlns:a16="http://schemas.microsoft.com/office/drawing/2014/main" id="{25059791-D8CC-4591-8B6A-A8D38F00DD43}"/>
              </a:ext>
            </a:extLst>
          </p:cNvPr>
          <p:cNvSpPr txBox="1"/>
          <p:nvPr/>
        </p:nvSpPr>
        <p:spPr>
          <a:xfrm>
            <a:off x="544742" y="1806277"/>
            <a:ext cx="4449602" cy="553998"/>
          </a:xfrm>
          <a:prstGeom prst="rect">
            <a:avLst/>
          </a:prstGeom>
          <a:noFill/>
        </p:spPr>
        <p:txBody>
          <a:bodyPr wrap="square" rtlCol="0">
            <a:spAutoFit/>
          </a:bodyPr>
          <a:lstStyle/>
          <a:p>
            <a:r>
              <a:rPr lang="zh-CN" altLang="en-US" sz="1200" b="0" i="0" dirty="0">
                <a:solidFill>
                  <a:srgbClr val="242021"/>
                </a:solidFill>
                <a:effectLst/>
                <a:latin typeface="微软雅黑" panose="020B0503020204020204" pitchFamily="34" charset="-122"/>
                <a:ea typeface="微软雅黑" panose="020B0503020204020204" pitchFamily="34" charset="-122"/>
              </a:rPr>
              <a:t>实行了政府、科研教育机构、企业有机协调与配合的联动机制</a:t>
            </a:r>
            <a:r>
              <a:rPr lang="zh-CN" altLang="en-US" sz="1200" dirty="0">
                <a:latin typeface="微软雅黑" panose="020B0503020204020204" pitchFamily="34" charset="-122"/>
                <a:ea typeface="微软雅黑" panose="020B0503020204020204" pitchFamily="34" charset="-122"/>
              </a:rPr>
              <a:t> </a:t>
            </a:r>
            <a:br>
              <a:rPr lang="zh-CN" altLang="en-US" dirty="0"/>
            </a:br>
            <a:endParaRPr lang="zh-CN" altLang="en-US" dirty="0"/>
          </a:p>
        </p:txBody>
      </p:sp>
      <p:sp>
        <p:nvSpPr>
          <p:cNvPr id="42" name="椭圆 41">
            <a:extLst>
              <a:ext uri="{FF2B5EF4-FFF2-40B4-BE49-F238E27FC236}">
                <a16:creationId xmlns:a16="http://schemas.microsoft.com/office/drawing/2014/main" id="{ADFCBCD8-73AE-4DF4-ACF2-D545A858D8AB}"/>
              </a:ext>
            </a:extLst>
          </p:cNvPr>
          <p:cNvSpPr/>
          <p:nvPr/>
        </p:nvSpPr>
        <p:spPr>
          <a:xfrm>
            <a:off x="472793" y="299315"/>
            <a:ext cx="621956" cy="621958"/>
          </a:xfrm>
          <a:prstGeom prst="ellipse">
            <a:avLst/>
          </a:prstGeom>
          <a:solidFill>
            <a:srgbClr val="38866A"/>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00">
              <a:solidFill>
                <a:srgbClr val="013AAB"/>
              </a:solidFill>
              <a:effectLst>
                <a:outerShdw blurRad="50800" dist="38100" dir="2700000" algn="tl" rotWithShape="0">
                  <a:prstClr val="black">
                    <a:alpha val="40000"/>
                  </a:prstClr>
                </a:outerShdw>
              </a:effectLst>
              <a:latin typeface="方正清刻本悦宋简体" panose="02000000000000000000" pitchFamily="2" charset="-122"/>
              <a:ea typeface="方正清刻本悦宋简体" panose="02000000000000000000" pitchFamily="2" charset="-122"/>
            </a:endParaRPr>
          </a:p>
        </p:txBody>
      </p:sp>
      <p:sp>
        <p:nvSpPr>
          <p:cNvPr id="43" name="文本框 42">
            <a:extLst>
              <a:ext uri="{FF2B5EF4-FFF2-40B4-BE49-F238E27FC236}">
                <a16:creationId xmlns:a16="http://schemas.microsoft.com/office/drawing/2014/main" id="{D96054C6-F348-49FD-A9BD-54A53893F60B}"/>
              </a:ext>
            </a:extLst>
          </p:cNvPr>
          <p:cNvSpPr txBox="1"/>
          <p:nvPr/>
        </p:nvSpPr>
        <p:spPr>
          <a:xfrm>
            <a:off x="396336" y="256351"/>
            <a:ext cx="774870" cy="707886"/>
          </a:xfrm>
          <a:prstGeom prst="rect">
            <a:avLst/>
          </a:prstGeom>
          <a:noFill/>
        </p:spPr>
        <p:txBody>
          <a:bodyPr wrap="square" rtlCol="0">
            <a:spAutoFit/>
          </a:bodyPr>
          <a:lstStyle>
            <a:defPPr>
              <a:defRPr lang="zh-CN"/>
            </a:defPPr>
            <a:lvl1pPr algn="ctr">
              <a:defRPr sz="6000" b="1">
                <a:blipFill dpi="0" rotWithShape="1">
                  <a:blip r:embed="rId4"/>
                  <a:srcRect/>
                  <a:stretch>
                    <a:fillRect/>
                  </a:stretch>
                </a:blipFill>
              </a:defRPr>
            </a:lvl1pPr>
          </a:lstStyle>
          <a:p>
            <a:r>
              <a:rPr lang="en-US" altLang="zh-CN" sz="4000" b="0" dirty="0">
                <a:solidFill>
                  <a:srgbClr val="FEFEFE"/>
                </a:solidFill>
                <a:latin typeface="方正清刻本悦宋简体" panose="02000000000000000000" pitchFamily="2" charset="-122"/>
                <a:ea typeface="方正清刻本悦宋简体" panose="02000000000000000000" pitchFamily="2" charset="-122"/>
                <a:cs typeface="Arial" panose="020B0604020202020204" pitchFamily="34" charset="0"/>
              </a:rPr>
              <a:t>3</a:t>
            </a:r>
            <a:endParaRPr lang="zh-CN" altLang="en-US" sz="4000" b="0" dirty="0">
              <a:solidFill>
                <a:srgbClr val="FEFEFE"/>
              </a:solidFill>
              <a:latin typeface="方正清刻本悦宋简体" panose="02000000000000000000" pitchFamily="2" charset="-122"/>
              <a:ea typeface="方正清刻本悦宋简体" panose="02000000000000000000" pitchFamily="2" charset="-122"/>
              <a:cs typeface="Arial" panose="020B0604020202020204" pitchFamily="34" charset="0"/>
            </a:endParaRPr>
          </a:p>
        </p:txBody>
      </p:sp>
      <p:sp>
        <p:nvSpPr>
          <p:cNvPr id="44" name="矩形 43">
            <a:extLst>
              <a:ext uri="{FF2B5EF4-FFF2-40B4-BE49-F238E27FC236}">
                <a16:creationId xmlns:a16="http://schemas.microsoft.com/office/drawing/2014/main" id="{E2D280C9-F538-4D5B-A897-C967895AB7D0}"/>
              </a:ext>
            </a:extLst>
          </p:cNvPr>
          <p:cNvSpPr/>
          <p:nvPr/>
        </p:nvSpPr>
        <p:spPr>
          <a:xfrm>
            <a:off x="1171206" y="67834"/>
            <a:ext cx="3794494" cy="653897"/>
          </a:xfrm>
          <a:prstGeom prst="rect">
            <a:avLst/>
          </a:prstGeom>
        </p:spPr>
        <p:txBody>
          <a:bodyPr wrap="square">
            <a:spAutoFit/>
          </a:bodyPr>
          <a:lstStyle/>
          <a:p>
            <a:pPr>
              <a:lnSpc>
                <a:spcPct val="175000"/>
              </a:lnSpc>
            </a:pPr>
            <a:r>
              <a:rPr lang="zh-CN" altLang="en-US" sz="2400" dirty="0">
                <a:solidFill>
                  <a:srgbClr val="38866A"/>
                </a:solidFill>
                <a:latin typeface="方正清刻本悦宋简体" panose="02000000000000000000" pitchFamily="2" charset="-122"/>
                <a:ea typeface="方正清刻本悦宋简体" panose="02000000000000000000" pitchFamily="2" charset="-122"/>
              </a:rPr>
              <a:t>荷兰科技创新的分析</a:t>
            </a:r>
          </a:p>
        </p:txBody>
      </p:sp>
      <p:sp>
        <p:nvSpPr>
          <p:cNvPr id="45" name="文本框 44">
            <a:extLst>
              <a:ext uri="{FF2B5EF4-FFF2-40B4-BE49-F238E27FC236}">
                <a16:creationId xmlns:a16="http://schemas.microsoft.com/office/drawing/2014/main" id="{EBEA6716-6F7C-46D5-8E72-97C397A95E28}"/>
              </a:ext>
            </a:extLst>
          </p:cNvPr>
          <p:cNvSpPr txBox="1"/>
          <p:nvPr/>
        </p:nvSpPr>
        <p:spPr>
          <a:xfrm>
            <a:off x="1113971" y="650164"/>
            <a:ext cx="5022106" cy="307777"/>
          </a:xfrm>
          <a:prstGeom prst="snip1Rect">
            <a:avLst>
              <a:gd name="adj" fmla="val 0"/>
            </a:avLst>
          </a:prstGeom>
          <a:noFill/>
          <a:ln w="28575">
            <a:noFill/>
          </a:ln>
        </p:spPr>
        <p:txBody>
          <a:bodyPr wrap="square" rtlCol="0">
            <a:spAutoFit/>
          </a:bodyPr>
          <a:lstStyle/>
          <a:p>
            <a:r>
              <a:rPr lang="en-US" altLang="zh-CN" sz="1400" dirty="0">
                <a:solidFill>
                  <a:srgbClr val="38866A"/>
                </a:solidFill>
                <a:latin typeface="方正清刻本悦宋简体" panose="02000000000000000000" pitchFamily="2" charset="-122"/>
                <a:ea typeface="方正清刻本悦宋简体" panose="02000000000000000000" pitchFamily="2" charset="-122"/>
                <a:cs typeface="Arial" panose="020B0604020202020204" pitchFamily="34" charset="0"/>
              </a:rPr>
              <a:t> </a:t>
            </a:r>
            <a:r>
              <a:rPr lang="en-US" altLang="zh-CN" sz="1400" b="0" dirty="0">
                <a:solidFill>
                  <a:srgbClr val="38866A"/>
                </a:solidFill>
                <a:latin typeface="方正清刻本悦宋简体" panose="02000000000000000000" pitchFamily="2" charset="-122"/>
                <a:ea typeface="方正清刻本悦宋简体" panose="02000000000000000000" pitchFamily="2" charset="-122"/>
                <a:cs typeface="Arial" panose="020B0604020202020204" pitchFamily="34" charset="0"/>
              </a:rPr>
              <a:t>Analysis of technological innovation in the Netherlands</a:t>
            </a:r>
          </a:p>
        </p:txBody>
      </p:sp>
    </p:spTree>
    <p:extLst>
      <p:ext uri="{BB962C8B-B14F-4D97-AF65-F5344CB8AC3E}">
        <p14:creationId xmlns:p14="http://schemas.microsoft.com/office/powerpoint/2010/main" val="33056237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3" name="文本框 12"/>
          <p:cNvSpPr txBox="1"/>
          <p:nvPr/>
        </p:nvSpPr>
        <p:spPr>
          <a:xfrm>
            <a:off x="7563124" y="2206870"/>
            <a:ext cx="3029951" cy="2379562"/>
          </a:xfrm>
          <a:prstGeom prst="rect">
            <a:avLst/>
          </a:prstGeom>
          <a:noFill/>
        </p:spPr>
        <p:txBody>
          <a:bodyPr wrap="square" rtlCol="0">
            <a:spAutoFit/>
          </a:bodyPr>
          <a:lstStyle/>
          <a:p>
            <a:pPr>
              <a:lnSpc>
                <a:spcPct val="125000"/>
              </a:lnSpc>
            </a:pPr>
            <a:r>
              <a:rPr lang="zh-CN" altLang="en-US" sz="1200" b="0" i="0" dirty="0">
                <a:solidFill>
                  <a:srgbClr val="000000"/>
                </a:solidFill>
                <a:effectLst/>
                <a:latin typeface="微软雅黑" panose="020B0503020204020204" pitchFamily="34" charset="-122"/>
                <a:ea typeface="微软雅黑" panose="020B0503020204020204" pitchFamily="34" charset="-122"/>
              </a:rPr>
              <a:t>         政府</a:t>
            </a:r>
            <a:r>
              <a:rPr lang="en-US" altLang="zh-CN" sz="1200" b="0" i="0" dirty="0">
                <a:solidFill>
                  <a:srgbClr val="000000"/>
                </a:solidFill>
                <a:effectLst/>
                <a:latin typeface="微软雅黑" panose="020B0503020204020204" pitchFamily="34" charset="-122"/>
                <a:ea typeface="微软雅黑" panose="020B0503020204020204" pitchFamily="34" charset="-122"/>
              </a:rPr>
              <a:t>——ICAI</a:t>
            </a:r>
            <a:r>
              <a:rPr lang="zh-CN" altLang="en-US" sz="1200" b="0" i="0" dirty="0">
                <a:solidFill>
                  <a:srgbClr val="000000"/>
                </a:solidFill>
                <a:effectLst/>
                <a:latin typeface="微软雅黑" panose="020B0503020204020204" pitchFamily="34" charset="-122"/>
                <a:ea typeface="微软雅黑" panose="020B0503020204020204" pitchFamily="34" charset="-122"/>
              </a:rPr>
              <a:t>科技中介服务机构，协调产研，落实政策</a:t>
            </a:r>
            <a:r>
              <a:rPr lang="zh-CN" altLang="en-US" sz="1200" dirty="0">
                <a:latin typeface="微软雅黑" panose="020B0503020204020204" pitchFamily="34" charset="-122"/>
                <a:ea typeface="微软雅黑" panose="020B0503020204020204" pitchFamily="34" charset="-122"/>
              </a:rPr>
              <a:t>。</a:t>
            </a:r>
            <a:endParaRPr lang="en-US" altLang="zh-CN" sz="1200" dirty="0">
              <a:latin typeface="微软雅黑" panose="020B0503020204020204" pitchFamily="34" charset="-122"/>
              <a:ea typeface="微软雅黑" panose="020B0503020204020204" pitchFamily="34" charset="-122"/>
            </a:endParaRPr>
          </a:p>
          <a:p>
            <a:pPr>
              <a:lnSpc>
                <a:spcPct val="125000"/>
              </a:lnSpc>
            </a:pPr>
            <a:r>
              <a:rPr lang="en-US" altLang="zh-CN" sz="1200" dirty="0">
                <a:solidFill>
                  <a:srgbClr val="000000"/>
                </a:solidFill>
                <a:latin typeface="微软雅黑" panose="020B0503020204020204" pitchFamily="34" charset="-122"/>
                <a:ea typeface="微软雅黑" panose="020B0503020204020204" pitchFamily="34" charset="-122"/>
              </a:rPr>
              <a:t>    </a:t>
            </a:r>
          </a:p>
          <a:p>
            <a:pPr>
              <a:lnSpc>
                <a:spcPct val="125000"/>
              </a:lnSpc>
            </a:pPr>
            <a:r>
              <a:rPr lang="en-US" altLang="zh-CN" sz="1200" b="0" i="0" dirty="0">
                <a:solidFill>
                  <a:srgbClr val="000000"/>
                </a:solidFill>
                <a:effectLst/>
                <a:latin typeface="微软雅黑" panose="020B0503020204020204" pitchFamily="34" charset="-122"/>
                <a:ea typeface="微软雅黑" panose="020B0503020204020204" pitchFamily="34" charset="-122"/>
              </a:rPr>
              <a:t>       </a:t>
            </a:r>
            <a:r>
              <a:rPr lang="zh-CN" altLang="en-US" sz="1200" b="0" i="0" dirty="0">
                <a:solidFill>
                  <a:srgbClr val="000000"/>
                </a:solidFill>
                <a:effectLst/>
                <a:latin typeface="微软雅黑" panose="020B0503020204020204" pitchFamily="34" charset="-122"/>
                <a:ea typeface="微软雅黑" panose="020B0503020204020204" pitchFamily="34" charset="-122"/>
              </a:rPr>
              <a:t>高校或者科研院所</a:t>
            </a:r>
            <a:r>
              <a:rPr lang="en-US" altLang="zh-CN" sz="1200" b="0" i="0" dirty="0">
                <a:solidFill>
                  <a:srgbClr val="000000"/>
                </a:solidFill>
                <a:effectLst/>
                <a:latin typeface="微软雅黑" panose="020B0503020204020204" pitchFamily="34" charset="-122"/>
                <a:ea typeface="微软雅黑" panose="020B0503020204020204" pitchFamily="34" charset="-122"/>
              </a:rPr>
              <a:t>——</a:t>
            </a:r>
            <a:r>
              <a:rPr lang="zh-CN" altLang="en-US" sz="1200" b="0" i="0" dirty="0">
                <a:solidFill>
                  <a:srgbClr val="000000"/>
                </a:solidFill>
                <a:effectLst/>
                <a:latin typeface="微软雅黑" panose="020B0503020204020204" pitchFamily="34" charset="-122"/>
                <a:ea typeface="微软雅黑" panose="020B0503020204020204" pitchFamily="34" charset="-122"/>
              </a:rPr>
              <a:t>新理论</a:t>
            </a:r>
            <a:r>
              <a:rPr lang="zh-CN" altLang="en-US" sz="1200" dirty="0">
                <a:solidFill>
                  <a:srgbClr val="000000"/>
                </a:solidFill>
                <a:latin typeface="微软雅黑" panose="020B0503020204020204" pitchFamily="34" charset="-122"/>
                <a:ea typeface="微软雅黑" panose="020B0503020204020204" pitchFamily="34" charset="-122"/>
              </a:rPr>
              <a:t>、</a:t>
            </a:r>
            <a:r>
              <a:rPr lang="zh-CN" altLang="en-US" sz="1200" b="0" i="0" dirty="0">
                <a:solidFill>
                  <a:srgbClr val="000000"/>
                </a:solidFill>
                <a:effectLst/>
                <a:latin typeface="微软雅黑" panose="020B0503020204020204" pitchFamily="34" charset="-122"/>
                <a:ea typeface="微软雅黑" panose="020B0503020204020204" pitchFamily="34" charset="-122"/>
              </a:rPr>
              <a:t>新方法、新模型等，培养技术人才，解决技术难题。</a:t>
            </a:r>
            <a:endParaRPr lang="en-US" altLang="zh-CN" sz="1200" b="0" i="0" dirty="0">
              <a:solidFill>
                <a:srgbClr val="000000"/>
              </a:solidFill>
              <a:effectLst/>
              <a:latin typeface="微软雅黑" panose="020B0503020204020204" pitchFamily="34" charset="-122"/>
              <a:ea typeface="微软雅黑" panose="020B0503020204020204" pitchFamily="34" charset="-122"/>
            </a:endParaRPr>
          </a:p>
          <a:p>
            <a:pPr>
              <a:lnSpc>
                <a:spcPct val="125000"/>
              </a:lnSpc>
            </a:pPr>
            <a:r>
              <a:rPr lang="zh-CN" altLang="en-US" sz="1200" b="0" i="0" dirty="0">
                <a:solidFill>
                  <a:srgbClr val="000000"/>
                </a:solidFill>
                <a:effectLst/>
                <a:latin typeface="微软雅黑" panose="020B0503020204020204" pitchFamily="34" charset="-122"/>
                <a:ea typeface="微软雅黑" panose="020B0503020204020204" pitchFamily="34" charset="-122"/>
              </a:rPr>
              <a:t>      </a:t>
            </a:r>
            <a:endParaRPr lang="en-US" altLang="zh-CN" sz="1200" b="0" i="0" dirty="0">
              <a:solidFill>
                <a:srgbClr val="000000"/>
              </a:solidFill>
              <a:effectLst/>
              <a:latin typeface="微软雅黑" panose="020B0503020204020204" pitchFamily="34" charset="-122"/>
              <a:ea typeface="微软雅黑" panose="020B0503020204020204" pitchFamily="34" charset="-122"/>
            </a:endParaRPr>
          </a:p>
          <a:p>
            <a:pPr>
              <a:lnSpc>
                <a:spcPct val="125000"/>
              </a:lnSpc>
            </a:pPr>
            <a:r>
              <a:rPr lang="en-US" altLang="zh-CN" sz="1200" dirty="0">
                <a:solidFill>
                  <a:srgbClr val="000000"/>
                </a:solidFill>
                <a:latin typeface="微软雅黑" panose="020B0503020204020204" pitchFamily="34" charset="-122"/>
                <a:ea typeface="微软雅黑" panose="020B0503020204020204" pitchFamily="34" charset="-122"/>
              </a:rPr>
              <a:t>      </a:t>
            </a:r>
            <a:r>
              <a:rPr lang="zh-CN" altLang="en-US" sz="1200" b="0" i="0" dirty="0">
                <a:solidFill>
                  <a:srgbClr val="000000"/>
                </a:solidFill>
                <a:effectLst/>
                <a:latin typeface="微软雅黑" panose="020B0503020204020204" pitchFamily="34" charset="-122"/>
                <a:ea typeface="微软雅黑" panose="020B0503020204020204" pitchFamily="34" charset="-122"/>
              </a:rPr>
              <a:t>企业</a:t>
            </a:r>
            <a:r>
              <a:rPr lang="en-US" altLang="zh-CN" sz="1200" b="0" i="0" dirty="0">
                <a:solidFill>
                  <a:srgbClr val="000000"/>
                </a:solidFill>
                <a:effectLst/>
                <a:latin typeface="微软雅黑" panose="020B0503020204020204" pitchFamily="34" charset="-122"/>
                <a:ea typeface="微软雅黑" panose="020B0503020204020204" pitchFamily="34" charset="-122"/>
              </a:rPr>
              <a:t>——AI</a:t>
            </a:r>
            <a:r>
              <a:rPr lang="zh-CN" altLang="en-US" sz="1200" b="0" i="0" dirty="0">
                <a:solidFill>
                  <a:srgbClr val="000000"/>
                </a:solidFill>
                <a:effectLst/>
                <a:latin typeface="微软雅黑" panose="020B0503020204020204" pitchFamily="34" charset="-122"/>
                <a:ea typeface="微软雅黑" panose="020B0503020204020204" pitchFamily="34" charset="-122"/>
              </a:rPr>
              <a:t>产品、占据市场、盈利、服务普通大众</a:t>
            </a:r>
            <a:r>
              <a:rPr lang="zh-CN" altLang="en-US" sz="1200" dirty="0">
                <a:latin typeface="微软雅黑" panose="020B0503020204020204" pitchFamily="34" charset="-122"/>
                <a:ea typeface="微软雅黑" panose="020B0503020204020204" pitchFamily="34" charset="-122"/>
              </a:rPr>
              <a:t> 。</a:t>
            </a:r>
            <a:br>
              <a:rPr lang="zh-CN" altLang="en-US" sz="1200" dirty="0"/>
            </a:br>
            <a:endParaRPr lang="en-US" altLang="zh-CN" sz="1200" dirty="0">
              <a:solidFill>
                <a:srgbClr val="000000"/>
              </a:solidFill>
              <a:latin typeface="微软雅黑" panose="020B0503020204020204" pitchFamily="34" charset="-122"/>
              <a:ea typeface="微软雅黑" panose="020B0503020204020204" pitchFamily="34" charset="-122"/>
            </a:endParaRPr>
          </a:p>
        </p:txBody>
      </p:sp>
      <p:pic>
        <p:nvPicPr>
          <p:cNvPr id="5" name="图片 4" descr="中山大学logo"/>
          <p:cNvPicPr>
            <a:picLocks noChangeAspect="1"/>
          </p:cNvPicPr>
          <p:nvPr/>
        </p:nvPicPr>
        <p:blipFill>
          <a:blip r:embed="rId3"/>
          <a:stretch>
            <a:fillRect/>
          </a:stretch>
        </p:blipFill>
        <p:spPr>
          <a:xfrm>
            <a:off x="10894695" y="256540"/>
            <a:ext cx="953135" cy="953135"/>
          </a:xfrm>
          <a:prstGeom prst="rect">
            <a:avLst/>
          </a:prstGeom>
        </p:spPr>
      </p:pic>
      <p:sp>
        <p:nvSpPr>
          <p:cNvPr id="16" name="文本框 15">
            <a:extLst>
              <a:ext uri="{FF2B5EF4-FFF2-40B4-BE49-F238E27FC236}">
                <a16:creationId xmlns:a16="http://schemas.microsoft.com/office/drawing/2014/main" id="{C5BEA38F-9EE0-4F78-ADCD-5F139AF6BAC1}"/>
              </a:ext>
            </a:extLst>
          </p:cNvPr>
          <p:cNvSpPr txBox="1"/>
          <p:nvPr/>
        </p:nvSpPr>
        <p:spPr>
          <a:xfrm>
            <a:off x="783771" y="1423439"/>
            <a:ext cx="3307277" cy="369332"/>
          </a:xfrm>
          <a:prstGeom prst="rect">
            <a:avLst/>
          </a:prstGeom>
          <a:noFill/>
        </p:spPr>
        <p:txBody>
          <a:bodyPr wrap="square" rtlCol="0">
            <a:spAutoFit/>
          </a:bodyPr>
          <a:lstStyle/>
          <a:p>
            <a:r>
              <a:rPr lang="zh-CN" altLang="en-US" sz="1800" b="1" i="0" dirty="0">
                <a:solidFill>
                  <a:srgbClr val="000000"/>
                </a:solidFill>
                <a:effectLst/>
                <a:latin typeface="微软雅黑" panose="020B0503020204020204" pitchFamily="34" charset="-122"/>
                <a:ea typeface="微软雅黑" panose="020B0503020204020204" pitchFamily="34" charset="-122"/>
              </a:rPr>
              <a:t>荷兰人工智能创新中心（</a:t>
            </a:r>
            <a:r>
              <a:rPr lang="en-US" altLang="zh-CN" b="1" dirty="0">
                <a:solidFill>
                  <a:srgbClr val="000000"/>
                </a:solidFill>
                <a:latin typeface="微软雅黑" panose="020B0503020204020204" pitchFamily="34" charset="-122"/>
                <a:ea typeface="微软雅黑" panose="020B0503020204020204" pitchFamily="34" charset="-122"/>
              </a:rPr>
              <a:t>ICAI</a:t>
            </a:r>
            <a:r>
              <a:rPr lang="zh-CN" altLang="en-US" sz="1800" b="0" i="0" dirty="0">
                <a:solidFill>
                  <a:srgbClr val="000000"/>
                </a:solidFill>
                <a:effectLst/>
                <a:latin typeface="DY6+ZJPOJZ-6"/>
              </a:rPr>
              <a:t>）</a:t>
            </a:r>
            <a:r>
              <a:rPr lang="zh-CN" altLang="en-US" dirty="0"/>
              <a:t> </a:t>
            </a:r>
            <a:endParaRPr lang="zh-CN" altLang="en-US"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4" name="图片 3">
            <a:extLst>
              <a:ext uri="{FF2B5EF4-FFF2-40B4-BE49-F238E27FC236}">
                <a16:creationId xmlns:a16="http://schemas.microsoft.com/office/drawing/2014/main" id="{8E18923F-40F7-4AB9-9140-1162091918CB}"/>
              </a:ext>
            </a:extLst>
          </p:cNvPr>
          <p:cNvPicPr>
            <a:picLocks noChangeAspect="1"/>
          </p:cNvPicPr>
          <p:nvPr/>
        </p:nvPicPr>
        <p:blipFill>
          <a:blip r:embed="rId4"/>
          <a:stretch>
            <a:fillRect/>
          </a:stretch>
        </p:blipFill>
        <p:spPr>
          <a:xfrm>
            <a:off x="1468827" y="2167486"/>
            <a:ext cx="4667250" cy="3267075"/>
          </a:xfrm>
          <a:prstGeom prst="rect">
            <a:avLst/>
          </a:prstGeom>
        </p:spPr>
      </p:pic>
      <p:sp>
        <p:nvSpPr>
          <p:cNvPr id="18" name="椭圆 17">
            <a:extLst>
              <a:ext uri="{FF2B5EF4-FFF2-40B4-BE49-F238E27FC236}">
                <a16:creationId xmlns:a16="http://schemas.microsoft.com/office/drawing/2014/main" id="{012FEE1D-C210-490A-8289-9341FFF948BE}"/>
              </a:ext>
            </a:extLst>
          </p:cNvPr>
          <p:cNvSpPr/>
          <p:nvPr/>
        </p:nvSpPr>
        <p:spPr>
          <a:xfrm>
            <a:off x="472793" y="299315"/>
            <a:ext cx="621956" cy="621958"/>
          </a:xfrm>
          <a:prstGeom prst="ellipse">
            <a:avLst/>
          </a:prstGeom>
          <a:solidFill>
            <a:srgbClr val="38866A"/>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00">
              <a:solidFill>
                <a:srgbClr val="013AAB"/>
              </a:solidFill>
              <a:effectLst>
                <a:outerShdw blurRad="50800" dist="38100" dir="2700000" algn="tl" rotWithShape="0">
                  <a:prstClr val="black">
                    <a:alpha val="40000"/>
                  </a:prstClr>
                </a:outerShdw>
              </a:effectLst>
              <a:latin typeface="方正清刻本悦宋简体" panose="02000000000000000000" pitchFamily="2" charset="-122"/>
              <a:ea typeface="方正清刻本悦宋简体" panose="02000000000000000000" pitchFamily="2" charset="-122"/>
            </a:endParaRPr>
          </a:p>
        </p:txBody>
      </p:sp>
      <p:sp>
        <p:nvSpPr>
          <p:cNvPr id="19" name="文本框 18">
            <a:extLst>
              <a:ext uri="{FF2B5EF4-FFF2-40B4-BE49-F238E27FC236}">
                <a16:creationId xmlns:a16="http://schemas.microsoft.com/office/drawing/2014/main" id="{52CD8E2B-1827-404A-9FB2-CA42C249EF68}"/>
              </a:ext>
            </a:extLst>
          </p:cNvPr>
          <p:cNvSpPr txBox="1"/>
          <p:nvPr/>
        </p:nvSpPr>
        <p:spPr>
          <a:xfrm>
            <a:off x="396336" y="256351"/>
            <a:ext cx="774870" cy="707886"/>
          </a:xfrm>
          <a:prstGeom prst="rect">
            <a:avLst/>
          </a:prstGeom>
          <a:noFill/>
        </p:spPr>
        <p:txBody>
          <a:bodyPr wrap="square" rtlCol="0">
            <a:spAutoFit/>
          </a:bodyPr>
          <a:lstStyle>
            <a:defPPr>
              <a:defRPr lang="zh-CN"/>
            </a:defPPr>
            <a:lvl1pPr algn="ctr">
              <a:defRPr sz="6000" b="1">
                <a:blipFill dpi="0" rotWithShape="1">
                  <a:blip r:embed="rId5"/>
                  <a:srcRect/>
                  <a:stretch>
                    <a:fillRect/>
                  </a:stretch>
                </a:blipFill>
              </a:defRPr>
            </a:lvl1pPr>
          </a:lstStyle>
          <a:p>
            <a:r>
              <a:rPr lang="en-US" altLang="zh-CN" sz="4000" b="0" dirty="0">
                <a:solidFill>
                  <a:srgbClr val="FEFEFE"/>
                </a:solidFill>
                <a:latin typeface="方正清刻本悦宋简体" panose="02000000000000000000" pitchFamily="2" charset="-122"/>
                <a:ea typeface="方正清刻本悦宋简体" panose="02000000000000000000" pitchFamily="2" charset="-122"/>
                <a:cs typeface="Arial" panose="020B0604020202020204" pitchFamily="34" charset="0"/>
              </a:rPr>
              <a:t>3</a:t>
            </a:r>
            <a:endParaRPr lang="zh-CN" altLang="en-US" sz="4000" b="0" dirty="0">
              <a:solidFill>
                <a:srgbClr val="FEFEFE"/>
              </a:solidFill>
              <a:latin typeface="方正清刻本悦宋简体" panose="02000000000000000000" pitchFamily="2" charset="-122"/>
              <a:ea typeface="方正清刻本悦宋简体" panose="02000000000000000000" pitchFamily="2" charset="-122"/>
              <a:cs typeface="Arial" panose="020B0604020202020204" pitchFamily="34" charset="0"/>
            </a:endParaRPr>
          </a:p>
        </p:txBody>
      </p:sp>
      <p:sp>
        <p:nvSpPr>
          <p:cNvPr id="20" name="矩形 19">
            <a:extLst>
              <a:ext uri="{FF2B5EF4-FFF2-40B4-BE49-F238E27FC236}">
                <a16:creationId xmlns:a16="http://schemas.microsoft.com/office/drawing/2014/main" id="{C928776B-E997-41E6-95D2-55F1F62087B3}"/>
              </a:ext>
            </a:extLst>
          </p:cNvPr>
          <p:cNvSpPr/>
          <p:nvPr/>
        </p:nvSpPr>
        <p:spPr>
          <a:xfrm>
            <a:off x="1171206" y="67834"/>
            <a:ext cx="3794494" cy="653897"/>
          </a:xfrm>
          <a:prstGeom prst="rect">
            <a:avLst/>
          </a:prstGeom>
        </p:spPr>
        <p:txBody>
          <a:bodyPr wrap="square">
            <a:spAutoFit/>
          </a:bodyPr>
          <a:lstStyle/>
          <a:p>
            <a:pPr>
              <a:lnSpc>
                <a:spcPct val="175000"/>
              </a:lnSpc>
            </a:pPr>
            <a:r>
              <a:rPr lang="zh-CN" altLang="en-US" sz="2400" dirty="0">
                <a:solidFill>
                  <a:srgbClr val="38866A"/>
                </a:solidFill>
                <a:latin typeface="方正清刻本悦宋简体" panose="02000000000000000000" pitchFamily="2" charset="-122"/>
                <a:ea typeface="方正清刻本悦宋简体" panose="02000000000000000000" pitchFamily="2" charset="-122"/>
              </a:rPr>
              <a:t>荷兰科技创新的分析</a:t>
            </a:r>
          </a:p>
        </p:txBody>
      </p:sp>
      <p:sp>
        <p:nvSpPr>
          <p:cNvPr id="21" name="文本框 20">
            <a:extLst>
              <a:ext uri="{FF2B5EF4-FFF2-40B4-BE49-F238E27FC236}">
                <a16:creationId xmlns:a16="http://schemas.microsoft.com/office/drawing/2014/main" id="{C6F2659A-51C6-499D-92CB-51837DD5EC03}"/>
              </a:ext>
            </a:extLst>
          </p:cNvPr>
          <p:cNvSpPr txBox="1"/>
          <p:nvPr/>
        </p:nvSpPr>
        <p:spPr>
          <a:xfrm>
            <a:off x="1113971" y="650164"/>
            <a:ext cx="5022106" cy="307777"/>
          </a:xfrm>
          <a:prstGeom prst="snip1Rect">
            <a:avLst>
              <a:gd name="adj" fmla="val 0"/>
            </a:avLst>
          </a:prstGeom>
          <a:noFill/>
          <a:ln w="28575">
            <a:noFill/>
          </a:ln>
        </p:spPr>
        <p:txBody>
          <a:bodyPr wrap="square" rtlCol="0">
            <a:spAutoFit/>
          </a:bodyPr>
          <a:lstStyle/>
          <a:p>
            <a:r>
              <a:rPr lang="en-US" altLang="zh-CN" sz="1400" dirty="0">
                <a:solidFill>
                  <a:srgbClr val="38866A"/>
                </a:solidFill>
                <a:latin typeface="方正清刻本悦宋简体" panose="02000000000000000000" pitchFamily="2" charset="-122"/>
                <a:ea typeface="方正清刻本悦宋简体" panose="02000000000000000000" pitchFamily="2" charset="-122"/>
                <a:cs typeface="Arial" panose="020B0604020202020204" pitchFamily="34" charset="0"/>
              </a:rPr>
              <a:t> </a:t>
            </a:r>
            <a:r>
              <a:rPr lang="en-US" altLang="zh-CN" sz="1400" b="0" dirty="0">
                <a:solidFill>
                  <a:srgbClr val="38866A"/>
                </a:solidFill>
                <a:latin typeface="方正清刻本悦宋简体" panose="02000000000000000000" pitchFamily="2" charset="-122"/>
                <a:ea typeface="方正清刻本悦宋简体" panose="02000000000000000000" pitchFamily="2" charset="-122"/>
                <a:cs typeface="Arial" panose="020B0604020202020204" pitchFamily="34" charset="0"/>
              </a:rPr>
              <a:t>Analysis of technological innovation in the Netherlands</a:t>
            </a:r>
          </a:p>
        </p:txBody>
      </p:sp>
    </p:spTree>
    <p:extLst>
      <p:ext uri="{BB962C8B-B14F-4D97-AF65-F5344CB8AC3E}">
        <p14:creationId xmlns:p14="http://schemas.microsoft.com/office/powerpoint/2010/main" val="27265691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3" name="文本框 12"/>
          <p:cNvSpPr txBox="1"/>
          <p:nvPr/>
        </p:nvSpPr>
        <p:spPr>
          <a:xfrm>
            <a:off x="922433" y="2321170"/>
            <a:ext cx="3029951" cy="3533724"/>
          </a:xfrm>
          <a:prstGeom prst="rect">
            <a:avLst/>
          </a:prstGeom>
          <a:noFill/>
        </p:spPr>
        <p:txBody>
          <a:bodyPr wrap="square" rtlCol="0">
            <a:spAutoFit/>
          </a:bodyPr>
          <a:lstStyle/>
          <a:p>
            <a:pPr>
              <a:lnSpc>
                <a:spcPct val="125000"/>
              </a:lnSpc>
            </a:pPr>
            <a:r>
              <a:rPr lang="en-US" altLang="zh-CN" sz="1200" b="0" i="0" dirty="0">
                <a:solidFill>
                  <a:srgbClr val="000000"/>
                </a:solidFill>
                <a:effectLst/>
                <a:latin typeface="微软雅黑" panose="020B0503020204020204" pitchFamily="34" charset="-122"/>
                <a:ea typeface="微软雅黑" panose="020B0503020204020204" pitchFamily="34" charset="-122"/>
              </a:rPr>
              <a:t>       Elsevier</a:t>
            </a:r>
            <a:r>
              <a:rPr lang="zh-CN" altLang="en-US" sz="1200" b="0" i="0" dirty="0">
                <a:solidFill>
                  <a:srgbClr val="000000"/>
                </a:solidFill>
                <a:effectLst/>
                <a:latin typeface="微软雅黑" panose="020B0503020204020204" pitchFamily="34" charset="-122"/>
                <a:ea typeface="微软雅黑" panose="020B0503020204020204" pitchFamily="34" charset="-122"/>
              </a:rPr>
              <a:t>是全球顶尖文献出版商和信息分析公司</a:t>
            </a:r>
            <a:r>
              <a:rPr lang="zh-CN" altLang="en-US" sz="1200" dirty="0">
                <a:latin typeface="微软雅黑" panose="020B0503020204020204" pitchFamily="34" charset="-122"/>
                <a:ea typeface="微软雅黑" panose="020B0503020204020204" pitchFamily="34" charset="-122"/>
              </a:rPr>
              <a:t> 。面对暴涨的文献量和搜索需求，他们引入</a:t>
            </a:r>
            <a:r>
              <a:rPr lang="en-US" altLang="zh-CN" sz="1200" dirty="0">
                <a:latin typeface="微软雅黑" panose="020B0503020204020204" pitchFamily="34" charset="-122"/>
                <a:ea typeface="微软雅黑" panose="020B0503020204020204" pitchFamily="34" charset="-122"/>
              </a:rPr>
              <a:t>AI</a:t>
            </a:r>
            <a:r>
              <a:rPr lang="zh-CN" altLang="en-US" sz="1200" dirty="0">
                <a:latin typeface="微软雅黑" panose="020B0503020204020204" pitchFamily="34" charset="-122"/>
                <a:ea typeface="微软雅黑" panose="020B0503020204020204" pitchFamily="34" charset="-122"/>
              </a:rPr>
              <a:t>技术，提高检索效率和信息分析速度。</a:t>
            </a:r>
            <a:endParaRPr lang="en-US" altLang="zh-CN" sz="1200" dirty="0">
              <a:latin typeface="微软雅黑" panose="020B0503020204020204" pitchFamily="34" charset="-122"/>
              <a:ea typeface="微软雅黑" panose="020B0503020204020204" pitchFamily="34" charset="-122"/>
            </a:endParaRPr>
          </a:p>
          <a:p>
            <a:pPr>
              <a:lnSpc>
                <a:spcPct val="125000"/>
              </a:lnSpc>
            </a:pPr>
            <a:r>
              <a:rPr lang="en-US" altLang="zh-CN" sz="1200" dirty="0">
                <a:solidFill>
                  <a:srgbClr val="000000"/>
                </a:solidFill>
                <a:latin typeface="微软雅黑" panose="020B0503020204020204" pitchFamily="34" charset="-122"/>
                <a:ea typeface="微软雅黑" panose="020B0503020204020204" pitchFamily="34" charset="-122"/>
              </a:rPr>
              <a:t>    </a:t>
            </a:r>
          </a:p>
          <a:p>
            <a:pPr>
              <a:lnSpc>
                <a:spcPct val="125000"/>
              </a:lnSpc>
            </a:pPr>
            <a:r>
              <a:rPr lang="zh-CN" altLang="en-US" sz="1200" b="0" i="0" dirty="0">
                <a:solidFill>
                  <a:srgbClr val="000000"/>
                </a:solidFill>
                <a:effectLst/>
                <a:latin typeface="微软雅黑" panose="020B0503020204020204" pitchFamily="34" charset="-122"/>
                <a:ea typeface="微软雅黑" panose="020B0503020204020204" pitchFamily="34" charset="-122"/>
              </a:rPr>
              <a:t>       他们与阿姆斯特丹大学（ＵｖＡ）和 阿姆斯特丹自由大学</a:t>
            </a:r>
            <a:r>
              <a:rPr lang="zh-CN" altLang="en-US" sz="1200" dirty="0">
                <a:solidFill>
                  <a:srgbClr val="000000"/>
                </a:solidFill>
                <a:latin typeface="微软雅黑" panose="020B0503020204020204" pitchFamily="34" charset="-122"/>
                <a:ea typeface="微软雅黑" panose="020B0503020204020204" pitchFamily="34" charset="-122"/>
              </a:rPr>
              <a:t>（</a:t>
            </a:r>
            <a:r>
              <a:rPr lang="zh-CN" altLang="en-US" sz="1200" b="0" i="0" dirty="0">
                <a:solidFill>
                  <a:srgbClr val="000000"/>
                </a:solidFill>
                <a:effectLst/>
                <a:latin typeface="微软雅黑" panose="020B0503020204020204" pitchFamily="34" charset="-122"/>
                <a:ea typeface="微软雅黑" panose="020B0503020204020204" pitchFamily="34" charset="-122"/>
              </a:rPr>
              <a:t>ＶＵ）合作</a:t>
            </a:r>
            <a:r>
              <a:rPr lang="zh-CN" altLang="en-US" sz="1200" dirty="0">
                <a:latin typeface="微软雅黑" panose="020B0503020204020204" pitchFamily="34" charset="-122"/>
                <a:ea typeface="微软雅黑" panose="020B0503020204020204" pitchFamily="34" charset="-122"/>
              </a:rPr>
              <a:t>，</a:t>
            </a:r>
            <a:r>
              <a:rPr lang="zh-CN" altLang="en-US" sz="1200" b="0" i="0" dirty="0">
                <a:solidFill>
                  <a:srgbClr val="000000"/>
                </a:solidFill>
                <a:effectLst/>
                <a:latin typeface="微软雅黑" panose="020B0503020204020204" pitchFamily="34" charset="-122"/>
                <a:ea typeface="微软雅黑" panose="020B0503020204020204" pitchFamily="34" charset="-122"/>
              </a:rPr>
              <a:t>引入</a:t>
            </a:r>
            <a:r>
              <a:rPr lang="en-US" altLang="zh-CN" sz="1200" b="0" i="0" dirty="0">
                <a:solidFill>
                  <a:srgbClr val="000000"/>
                </a:solidFill>
                <a:effectLst/>
                <a:latin typeface="微软雅黑" panose="020B0503020204020204" pitchFamily="34" charset="-122"/>
                <a:ea typeface="微软雅黑" panose="020B0503020204020204" pitchFamily="34" charset="-122"/>
              </a:rPr>
              <a:t>AI</a:t>
            </a:r>
            <a:r>
              <a:rPr lang="zh-CN" altLang="en-US" sz="1200" b="0" i="0" dirty="0">
                <a:solidFill>
                  <a:srgbClr val="000000"/>
                </a:solidFill>
                <a:effectLst/>
                <a:latin typeface="微软雅黑" panose="020B0503020204020204" pitchFamily="34" charset="-122"/>
                <a:ea typeface="微软雅黑" panose="020B0503020204020204" pitchFamily="34" charset="-122"/>
              </a:rPr>
              <a:t>前沿技术</a:t>
            </a:r>
            <a:r>
              <a:rPr lang="zh-CN" altLang="en-US" sz="1200" dirty="0">
                <a:solidFill>
                  <a:srgbClr val="000000"/>
                </a:solidFill>
                <a:latin typeface="微软雅黑" panose="020B0503020204020204" pitchFamily="34" charset="-122"/>
                <a:ea typeface="微软雅黑" panose="020B0503020204020204" pitchFamily="34" charset="-122"/>
              </a:rPr>
              <a:t>，</a:t>
            </a:r>
            <a:r>
              <a:rPr lang="zh-CN" altLang="en-US" sz="1200" b="0" i="0" dirty="0">
                <a:solidFill>
                  <a:srgbClr val="000000"/>
                </a:solidFill>
                <a:effectLst/>
                <a:latin typeface="微软雅黑" panose="020B0503020204020204" pitchFamily="34" charset="-122"/>
                <a:ea typeface="微软雅黑" panose="020B0503020204020204" pitchFamily="34" charset="-122"/>
              </a:rPr>
              <a:t>如知识表示、知识推理、专家发现、知识图谱等，提升产品竞争力和市场占有率。</a:t>
            </a:r>
            <a:endParaRPr lang="en-US" altLang="zh-CN" sz="1200" b="0" i="0" dirty="0">
              <a:solidFill>
                <a:srgbClr val="000000"/>
              </a:solidFill>
              <a:effectLst/>
              <a:latin typeface="微软雅黑" panose="020B0503020204020204" pitchFamily="34" charset="-122"/>
              <a:ea typeface="微软雅黑" panose="020B0503020204020204" pitchFamily="34" charset="-122"/>
            </a:endParaRPr>
          </a:p>
          <a:p>
            <a:pPr>
              <a:lnSpc>
                <a:spcPct val="125000"/>
              </a:lnSpc>
            </a:pPr>
            <a:br>
              <a:rPr lang="zh-CN" altLang="en-US" sz="1200" dirty="0"/>
            </a:br>
            <a:r>
              <a:rPr lang="zh-CN" altLang="en-US" sz="1200" dirty="0"/>
              <a:t>         </a:t>
            </a:r>
            <a:r>
              <a:rPr lang="en-US" altLang="zh-CN" sz="1200" dirty="0">
                <a:latin typeface="微软雅黑" panose="020B0503020204020204" pitchFamily="34" charset="-122"/>
                <a:ea typeface="微软雅黑" panose="020B0503020204020204" pitchFamily="34" charset="-122"/>
              </a:rPr>
              <a:t>ICAI</a:t>
            </a:r>
            <a:r>
              <a:rPr lang="zh-CN" altLang="en-US" sz="1200" dirty="0">
                <a:latin typeface="微软雅黑" panose="020B0503020204020204" pitchFamily="34" charset="-122"/>
                <a:ea typeface="微软雅黑" panose="020B0503020204020204" pitchFamily="34" charset="-122"/>
              </a:rPr>
              <a:t>有效</a:t>
            </a:r>
            <a:r>
              <a:rPr lang="zh-CN" altLang="en-US" sz="1200" b="0" i="0" dirty="0">
                <a:solidFill>
                  <a:srgbClr val="000000"/>
                </a:solidFill>
                <a:effectLst/>
                <a:latin typeface="微软雅黑" panose="020B0503020204020204" pitchFamily="34" charset="-122"/>
                <a:ea typeface="微软雅黑" panose="020B0503020204020204" pitchFamily="34" charset="-122"/>
              </a:rPr>
              <a:t>连接了高科技企业的现实需求（</a:t>
            </a:r>
            <a:r>
              <a:rPr lang="en-US" altLang="zh-CN" sz="1200" b="0" i="0" dirty="0">
                <a:solidFill>
                  <a:srgbClr val="000000"/>
                </a:solidFill>
                <a:effectLst/>
                <a:latin typeface="微软雅黑" panose="020B0503020204020204" pitchFamily="34" charset="-122"/>
                <a:ea typeface="微软雅黑" panose="020B0503020204020204" pitchFamily="34" charset="-122"/>
              </a:rPr>
              <a:t>Elsevier</a:t>
            </a:r>
            <a:r>
              <a:rPr lang="zh-CN" altLang="en-US" sz="1200" b="0" i="0" dirty="0">
                <a:solidFill>
                  <a:srgbClr val="000000"/>
                </a:solidFill>
                <a:effectLst/>
                <a:latin typeface="微软雅黑" panose="020B0503020204020204" pitchFamily="34" charset="-122"/>
                <a:ea typeface="微软雅黑" panose="020B0503020204020204" pitchFamily="34" charset="-122"/>
              </a:rPr>
              <a:t>）和学术界的前沿理论及方法</a:t>
            </a:r>
            <a:r>
              <a:rPr lang="zh-CN" altLang="en-US" sz="1200" dirty="0">
                <a:latin typeface="微软雅黑" panose="020B0503020204020204" pitchFamily="34" charset="-122"/>
                <a:ea typeface="微软雅黑" panose="020B0503020204020204" pitchFamily="34" charset="-122"/>
              </a:rPr>
              <a:t> ，实现了多方共赢。</a:t>
            </a:r>
            <a:br>
              <a:rPr lang="zh-CN" altLang="en-US" sz="1200" dirty="0"/>
            </a:br>
            <a:endParaRPr lang="en-US" altLang="zh-CN" sz="1200" dirty="0">
              <a:solidFill>
                <a:srgbClr val="000000"/>
              </a:solidFill>
              <a:latin typeface="微软雅黑" panose="020B0503020204020204" pitchFamily="34" charset="-122"/>
              <a:ea typeface="微软雅黑" panose="020B0503020204020204" pitchFamily="34" charset="-122"/>
            </a:endParaRPr>
          </a:p>
        </p:txBody>
      </p:sp>
      <p:pic>
        <p:nvPicPr>
          <p:cNvPr id="5" name="图片 4" descr="中山大学logo"/>
          <p:cNvPicPr>
            <a:picLocks noChangeAspect="1"/>
          </p:cNvPicPr>
          <p:nvPr/>
        </p:nvPicPr>
        <p:blipFill>
          <a:blip r:embed="rId3"/>
          <a:stretch>
            <a:fillRect/>
          </a:stretch>
        </p:blipFill>
        <p:spPr>
          <a:xfrm>
            <a:off x="10894695" y="256540"/>
            <a:ext cx="953135" cy="953135"/>
          </a:xfrm>
          <a:prstGeom prst="rect">
            <a:avLst/>
          </a:prstGeom>
        </p:spPr>
      </p:pic>
      <p:sp>
        <p:nvSpPr>
          <p:cNvPr id="16" name="文本框 15">
            <a:extLst>
              <a:ext uri="{FF2B5EF4-FFF2-40B4-BE49-F238E27FC236}">
                <a16:creationId xmlns:a16="http://schemas.microsoft.com/office/drawing/2014/main" id="{C5BEA38F-9EE0-4F78-ADCD-5F139AF6BAC1}"/>
              </a:ext>
            </a:extLst>
          </p:cNvPr>
          <p:cNvSpPr txBox="1"/>
          <p:nvPr/>
        </p:nvSpPr>
        <p:spPr>
          <a:xfrm>
            <a:off x="783771" y="1423439"/>
            <a:ext cx="3307277" cy="369332"/>
          </a:xfrm>
          <a:prstGeom prst="rect">
            <a:avLst/>
          </a:prstGeom>
          <a:noFill/>
        </p:spPr>
        <p:txBody>
          <a:bodyPr wrap="square" rtlCol="0">
            <a:spAutoFit/>
          </a:bodyPr>
          <a:lstStyle/>
          <a:p>
            <a:r>
              <a:rPr lang="zh-CN" altLang="en-US" sz="1800" b="1" i="0" dirty="0">
                <a:solidFill>
                  <a:srgbClr val="000000"/>
                </a:solidFill>
                <a:effectLst/>
                <a:latin typeface="微软雅黑" panose="020B0503020204020204" pitchFamily="34" charset="-122"/>
                <a:ea typeface="微软雅黑" panose="020B0503020204020204" pitchFamily="34" charset="-122"/>
              </a:rPr>
              <a:t>荷兰人工智能创新中心（</a:t>
            </a:r>
            <a:r>
              <a:rPr lang="en-US" altLang="zh-CN" b="1" dirty="0">
                <a:solidFill>
                  <a:srgbClr val="000000"/>
                </a:solidFill>
                <a:latin typeface="微软雅黑" panose="020B0503020204020204" pitchFamily="34" charset="-122"/>
                <a:ea typeface="微软雅黑" panose="020B0503020204020204" pitchFamily="34" charset="-122"/>
              </a:rPr>
              <a:t>ICAI</a:t>
            </a:r>
            <a:r>
              <a:rPr lang="zh-CN" altLang="en-US" sz="1800" b="1" i="0" dirty="0">
                <a:solidFill>
                  <a:srgbClr val="000000"/>
                </a:solidFill>
                <a:effectLst/>
                <a:latin typeface="DY6+ZJPOJZ-6"/>
              </a:rPr>
              <a:t>）</a:t>
            </a:r>
            <a:r>
              <a:rPr lang="zh-CN" altLang="en-US" b="1" dirty="0"/>
              <a:t> </a:t>
            </a:r>
            <a:endParaRPr lang="zh-CN" altLang="en-US"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6" name="图片 5">
            <a:extLst>
              <a:ext uri="{FF2B5EF4-FFF2-40B4-BE49-F238E27FC236}">
                <a16:creationId xmlns:a16="http://schemas.microsoft.com/office/drawing/2014/main" id="{F5E8107C-062F-48C6-800C-88EFC0741784}"/>
              </a:ext>
            </a:extLst>
          </p:cNvPr>
          <p:cNvPicPr>
            <a:picLocks noChangeAspect="1"/>
          </p:cNvPicPr>
          <p:nvPr/>
        </p:nvPicPr>
        <p:blipFill>
          <a:blip r:embed="rId4"/>
          <a:stretch>
            <a:fillRect/>
          </a:stretch>
        </p:blipFill>
        <p:spPr>
          <a:xfrm>
            <a:off x="4874817" y="1859839"/>
            <a:ext cx="6267450" cy="3429000"/>
          </a:xfrm>
          <a:prstGeom prst="rect">
            <a:avLst/>
          </a:prstGeom>
        </p:spPr>
      </p:pic>
      <p:sp>
        <p:nvSpPr>
          <p:cNvPr id="14" name="椭圆 13">
            <a:extLst>
              <a:ext uri="{FF2B5EF4-FFF2-40B4-BE49-F238E27FC236}">
                <a16:creationId xmlns:a16="http://schemas.microsoft.com/office/drawing/2014/main" id="{75F4D4E0-92FD-40A5-BDFC-DF0B51547A06}"/>
              </a:ext>
            </a:extLst>
          </p:cNvPr>
          <p:cNvSpPr/>
          <p:nvPr/>
        </p:nvSpPr>
        <p:spPr>
          <a:xfrm>
            <a:off x="472793" y="299315"/>
            <a:ext cx="621956" cy="621958"/>
          </a:xfrm>
          <a:prstGeom prst="ellipse">
            <a:avLst/>
          </a:prstGeom>
          <a:solidFill>
            <a:srgbClr val="38866A"/>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00">
              <a:solidFill>
                <a:srgbClr val="013AAB"/>
              </a:solidFill>
              <a:effectLst>
                <a:outerShdw blurRad="50800" dist="38100" dir="2700000" algn="tl" rotWithShape="0">
                  <a:prstClr val="black">
                    <a:alpha val="40000"/>
                  </a:prstClr>
                </a:outerShdw>
              </a:effectLst>
              <a:latin typeface="方正清刻本悦宋简体" panose="02000000000000000000" pitchFamily="2" charset="-122"/>
              <a:ea typeface="方正清刻本悦宋简体" panose="02000000000000000000" pitchFamily="2" charset="-122"/>
            </a:endParaRPr>
          </a:p>
        </p:txBody>
      </p:sp>
      <p:sp>
        <p:nvSpPr>
          <p:cNvPr id="15" name="文本框 14">
            <a:extLst>
              <a:ext uri="{FF2B5EF4-FFF2-40B4-BE49-F238E27FC236}">
                <a16:creationId xmlns:a16="http://schemas.microsoft.com/office/drawing/2014/main" id="{E6F0A3C0-E50F-400D-8170-392B000288D2}"/>
              </a:ext>
            </a:extLst>
          </p:cNvPr>
          <p:cNvSpPr txBox="1"/>
          <p:nvPr/>
        </p:nvSpPr>
        <p:spPr>
          <a:xfrm>
            <a:off x="396336" y="256351"/>
            <a:ext cx="774870" cy="707886"/>
          </a:xfrm>
          <a:prstGeom prst="rect">
            <a:avLst/>
          </a:prstGeom>
          <a:noFill/>
        </p:spPr>
        <p:txBody>
          <a:bodyPr wrap="square" rtlCol="0">
            <a:spAutoFit/>
          </a:bodyPr>
          <a:lstStyle>
            <a:defPPr>
              <a:defRPr lang="zh-CN"/>
            </a:defPPr>
            <a:lvl1pPr algn="ctr">
              <a:defRPr sz="6000" b="1">
                <a:blipFill dpi="0" rotWithShape="1">
                  <a:blip r:embed="rId5"/>
                  <a:srcRect/>
                  <a:stretch>
                    <a:fillRect/>
                  </a:stretch>
                </a:blipFill>
              </a:defRPr>
            </a:lvl1pPr>
          </a:lstStyle>
          <a:p>
            <a:r>
              <a:rPr lang="en-US" altLang="zh-CN" sz="4000" b="0" dirty="0">
                <a:solidFill>
                  <a:srgbClr val="FEFEFE"/>
                </a:solidFill>
                <a:latin typeface="方正清刻本悦宋简体" panose="02000000000000000000" pitchFamily="2" charset="-122"/>
                <a:ea typeface="方正清刻本悦宋简体" panose="02000000000000000000" pitchFamily="2" charset="-122"/>
                <a:cs typeface="Arial" panose="020B0604020202020204" pitchFamily="34" charset="0"/>
              </a:rPr>
              <a:t>3</a:t>
            </a:r>
            <a:endParaRPr lang="zh-CN" altLang="en-US" sz="4000" b="0" dirty="0">
              <a:solidFill>
                <a:srgbClr val="FEFEFE"/>
              </a:solidFill>
              <a:latin typeface="方正清刻本悦宋简体" panose="02000000000000000000" pitchFamily="2" charset="-122"/>
              <a:ea typeface="方正清刻本悦宋简体" panose="02000000000000000000" pitchFamily="2" charset="-122"/>
              <a:cs typeface="Arial" panose="020B0604020202020204" pitchFamily="34" charset="0"/>
            </a:endParaRPr>
          </a:p>
        </p:txBody>
      </p:sp>
      <p:sp>
        <p:nvSpPr>
          <p:cNvPr id="17" name="矩形 16">
            <a:extLst>
              <a:ext uri="{FF2B5EF4-FFF2-40B4-BE49-F238E27FC236}">
                <a16:creationId xmlns:a16="http://schemas.microsoft.com/office/drawing/2014/main" id="{4F89A9F2-8D47-487C-AC70-3D22F0212340}"/>
              </a:ext>
            </a:extLst>
          </p:cNvPr>
          <p:cNvSpPr/>
          <p:nvPr/>
        </p:nvSpPr>
        <p:spPr>
          <a:xfrm>
            <a:off x="1171206" y="67834"/>
            <a:ext cx="3794494" cy="653897"/>
          </a:xfrm>
          <a:prstGeom prst="rect">
            <a:avLst/>
          </a:prstGeom>
        </p:spPr>
        <p:txBody>
          <a:bodyPr wrap="square">
            <a:spAutoFit/>
          </a:bodyPr>
          <a:lstStyle/>
          <a:p>
            <a:pPr>
              <a:lnSpc>
                <a:spcPct val="175000"/>
              </a:lnSpc>
            </a:pPr>
            <a:r>
              <a:rPr lang="zh-CN" altLang="en-US" sz="2400" dirty="0">
                <a:solidFill>
                  <a:srgbClr val="38866A"/>
                </a:solidFill>
                <a:latin typeface="方正清刻本悦宋简体" panose="02000000000000000000" pitchFamily="2" charset="-122"/>
                <a:ea typeface="方正清刻本悦宋简体" panose="02000000000000000000" pitchFamily="2" charset="-122"/>
              </a:rPr>
              <a:t>荷兰科技创新的分析</a:t>
            </a:r>
          </a:p>
        </p:txBody>
      </p:sp>
      <p:sp>
        <p:nvSpPr>
          <p:cNvPr id="18" name="文本框 17">
            <a:extLst>
              <a:ext uri="{FF2B5EF4-FFF2-40B4-BE49-F238E27FC236}">
                <a16:creationId xmlns:a16="http://schemas.microsoft.com/office/drawing/2014/main" id="{0D3E72C4-9C32-4E4E-83EB-26E818BA6B49}"/>
              </a:ext>
            </a:extLst>
          </p:cNvPr>
          <p:cNvSpPr txBox="1"/>
          <p:nvPr/>
        </p:nvSpPr>
        <p:spPr>
          <a:xfrm>
            <a:off x="1113971" y="650164"/>
            <a:ext cx="5022106" cy="307777"/>
          </a:xfrm>
          <a:prstGeom prst="snip1Rect">
            <a:avLst>
              <a:gd name="adj" fmla="val 0"/>
            </a:avLst>
          </a:prstGeom>
          <a:noFill/>
          <a:ln w="28575">
            <a:noFill/>
          </a:ln>
        </p:spPr>
        <p:txBody>
          <a:bodyPr wrap="square" rtlCol="0">
            <a:spAutoFit/>
          </a:bodyPr>
          <a:lstStyle/>
          <a:p>
            <a:r>
              <a:rPr lang="en-US" altLang="zh-CN" sz="1400" dirty="0">
                <a:solidFill>
                  <a:srgbClr val="38866A"/>
                </a:solidFill>
                <a:latin typeface="方正清刻本悦宋简体" panose="02000000000000000000" pitchFamily="2" charset="-122"/>
                <a:ea typeface="方正清刻本悦宋简体" panose="02000000000000000000" pitchFamily="2" charset="-122"/>
                <a:cs typeface="Arial" panose="020B0604020202020204" pitchFamily="34" charset="0"/>
              </a:rPr>
              <a:t> </a:t>
            </a:r>
            <a:r>
              <a:rPr lang="en-US" altLang="zh-CN" sz="1400" b="0" dirty="0">
                <a:solidFill>
                  <a:srgbClr val="38866A"/>
                </a:solidFill>
                <a:latin typeface="方正清刻本悦宋简体" panose="02000000000000000000" pitchFamily="2" charset="-122"/>
                <a:ea typeface="方正清刻本悦宋简体" panose="02000000000000000000" pitchFamily="2" charset="-122"/>
                <a:cs typeface="Arial" panose="020B0604020202020204" pitchFamily="34" charset="0"/>
              </a:rPr>
              <a:t>Analysis of technological innovation in the Netherlands</a:t>
            </a:r>
          </a:p>
        </p:txBody>
      </p:sp>
    </p:spTree>
    <p:extLst>
      <p:ext uri="{BB962C8B-B14F-4D97-AF65-F5344CB8AC3E}">
        <p14:creationId xmlns:p14="http://schemas.microsoft.com/office/powerpoint/2010/main" val="12019111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2" name="矩形 21"/>
          <p:cNvSpPr/>
          <p:nvPr/>
        </p:nvSpPr>
        <p:spPr>
          <a:xfrm>
            <a:off x="4362190" y="2842469"/>
            <a:ext cx="3467617" cy="836319"/>
          </a:xfrm>
          <a:prstGeom prst="rect">
            <a:avLst/>
          </a:prstGeom>
        </p:spPr>
        <p:txBody>
          <a:bodyPr wrap="none">
            <a:spAutoFit/>
          </a:bodyPr>
          <a:lstStyle/>
          <a:p>
            <a:pPr algn="ctr">
              <a:lnSpc>
                <a:spcPct val="175000"/>
              </a:lnSpc>
            </a:pPr>
            <a:r>
              <a:rPr lang="zh-CN" altLang="en-US" sz="3200" dirty="0">
                <a:solidFill>
                  <a:srgbClr val="38866A"/>
                </a:solidFill>
                <a:latin typeface="方正清刻本悦宋简体" panose="02000000000000000000" pitchFamily="2" charset="-122"/>
                <a:ea typeface="方正清刻本悦宋简体" panose="02000000000000000000" pitchFamily="2" charset="-122"/>
              </a:rPr>
              <a:t>荷兰的形成与发展</a:t>
            </a:r>
          </a:p>
        </p:txBody>
      </p:sp>
      <p:sp>
        <p:nvSpPr>
          <p:cNvPr id="23" name="文本框 22"/>
          <p:cNvSpPr txBox="1"/>
          <p:nvPr/>
        </p:nvSpPr>
        <p:spPr>
          <a:xfrm>
            <a:off x="2794000" y="3653843"/>
            <a:ext cx="6604000" cy="400110"/>
          </a:xfrm>
          <a:prstGeom prst="rect">
            <a:avLst/>
          </a:prstGeom>
          <a:noFill/>
        </p:spPr>
        <p:txBody>
          <a:bodyPr wrap="square" rtlCol="0">
            <a:spAutoFit/>
          </a:bodyPr>
          <a:lstStyle>
            <a:defPPr>
              <a:defRPr lang="zh-CN"/>
            </a:defPPr>
            <a:lvl1pPr algn="ctr">
              <a:defRPr sz="6000" b="1">
                <a:blipFill dpi="0" rotWithShape="1">
                  <a:blip r:embed="rId3"/>
                  <a:srcRect/>
                  <a:stretch>
                    <a:fillRect/>
                  </a:stretch>
                </a:blipFill>
              </a:defRPr>
            </a:lvl1pPr>
          </a:lstStyle>
          <a:p>
            <a:pPr algn="l"/>
            <a:r>
              <a:rPr lang="en-US" altLang="zh-CN" sz="2000" b="0" dirty="0">
                <a:solidFill>
                  <a:srgbClr val="38866A"/>
                </a:solidFill>
                <a:latin typeface="方正清刻本悦宋简体" panose="02000000000000000000" pitchFamily="2" charset="-122"/>
                <a:ea typeface="方正清刻本悦宋简体" panose="02000000000000000000" pitchFamily="2" charset="-122"/>
                <a:cs typeface="Arial" panose="020B0604020202020204" pitchFamily="34" charset="0"/>
              </a:rPr>
              <a:t>The formation and development of the Netherlands</a:t>
            </a:r>
            <a:endParaRPr lang="zh-CN" altLang="en-US" sz="2000" b="0" dirty="0">
              <a:solidFill>
                <a:srgbClr val="38866A"/>
              </a:solidFill>
              <a:latin typeface="方正清刻本悦宋简体" panose="02000000000000000000" pitchFamily="2" charset="-122"/>
              <a:ea typeface="方正清刻本悦宋简体" panose="02000000000000000000" pitchFamily="2" charset="-122"/>
              <a:cs typeface="Arial" panose="020B0604020202020204" pitchFamily="34" charset="0"/>
            </a:endParaRPr>
          </a:p>
        </p:txBody>
      </p:sp>
      <p:sp>
        <p:nvSpPr>
          <p:cNvPr id="25" name="矩形 24"/>
          <p:cNvSpPr/>
          <p:nvPr/>
        </p:nvSpPr>
        <p:spPr>
          <a:xfrm>
            <a:off x="4592223" y="1559257"/>
            <a:ext cx="3007554" cy="1636538"/>
          </a:xfrm>
          <a:prstGeom prst="rect">
            <a:avLst/>
          </a:prstGeom>
        </p:spPr>
        <p:txBody>
          <a:bodyPr wrap="none">
            <a:spAutoFit/>
          </a:bodyPr>
          <a:lstStyle/>
          <a:p>
            <a:pPr algn="ctr">
              <a:lnSpc>
                <a:spcPct val="175000"/>
              </a:lnSpc>
            </a:pPr>
            <a:r>
              <a:rPr lang="en-US" altLang="zh-CN" sz="6600" dirty="0">
                <a:solidFill>
                  <a:srgbClr val="38866A"/>
                </a:solidFill>
                <a:latin typeface="方正清刻本悦宋简体" panose="02000000000000000000" pitchFamily="2" charset="-122"/>
                <a:ea typeface="方正清刻本悦宋简体" panose="02000000000000000000" pitchFamily="2" charset="-122"/>
              </a:rPr>
              <a:t>PART 01</a:t>
            </a:r>
            <a:endParaRPr lang="zh-CN" altLang="en-US" sz="6600" dirty="0">
              <a:solidFill>
                <a:srgbClr val="38866A"/>
              </a:solidFill>
              <a:latin typeface="方正清刻本悦宋简体" panose="02000000000000000000" pitchFamily="2" charset="-122"/>
              <a:ea typeface="方正清刻本悦宋简体" panose="02000000000000000000" pitchFamily="2" charset="-122"/>
            </a:endParaRPr>
          </a:p>
        </p:txBody>
      </p:sp>
      <p:pic>
        <p:nvPicPr>
          <p:cNvPr id="5" name="图片 4" descr="中山大学logo"/>
          <p:cNvPicPr>
            <a:picLocks noChangeAspect="1"/>
          </p:cNvPicPr>
          <p:nvPr/>
        </p:nvPicPr>
        <p:blipFill>
          <a:blip r:embed="rId4"/>
          <a:stretch>
            <a:fillRect/>
          </a:stretch>
        </p:blipFill>
        <p:spPr>
          <a:xfrm>
            <a:off x="8437245" y="196850"/>
            <a:ext cx="953135" cy="953135"/>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Freeform 223"/>
          <p:cNvSpPr>
            <a:spLocks noEditPoints="1"/>
          </p:cNvSpPr>
          <p:nvPr/>
        </p:nvSpPr>
        <p:spPr bwMode="auto">
          <a:xfrm>
            <a:off x="4154598" y="2061927"/>
            <a:ext cx="3882806" cy="3883766"/>
          </a:xfrm>
          <a:custGeom>
            <a:avLst/>
            <a:gdLst>
              <a:gd name="T0" fmla="*/ 349 w 2408"/>
              <a:gd name="T1" fmla="*/ 2052 h 2409"/>
              <a:gd name="T2" fmla="*/ 348 w 2408"/>
              <a:gd name="T3" fmla="*/ 2052 h 2409"/>
              <a:gd name="T4" fmla="*/ 1204 w 2408"/>
              <a:gd name="T5" fmla="*/ 2409 h 2409"/>
              <a:gd name="T6" fmla="*/ 2059 w 2408"/>
              <a:gd name="T7" fmla="*/ 2052 h 2409"/>
              <a:gd name="T8" fmla="*/ 2059 w 2408"/>
              <a:gd name="T9" fmla="*/ 2052 h 2409"/>
              <a:gd name="T10" fmla="*/ 1213 w 2408"/>
              <a:gd name="T11" fmla="*/ 2407 h 2409"/>
              <a:gd name="T12" fmla="*/ 1202 w 2408"/>
              <a:gd name="T13" fmla="*/ 2407 h 2409"/>
              <a:gd name="T14" fmla="*/ 1194 w 2408"/>
              <a:gd name="T15" fmla="*/ 2407 h 2409"/>
              <a:gd name="T16" fmla="*/ 349 w 2408"/>
              <a:gd name="T17" fmla="*/ 2052 h 2409"/>
              <a:gd name="T18" fmla="*/ 2369 w 2408"/>
              <a:gd name="T19" fmla="*/ 899 h 2409"/>
              <a:gd name="T20" fmla="*/ 2408 w 2408"/>
              <a:gd name="T21" fmla="*/ 1179 h 2409"/>
              <a:gd name="T22" fmla="*/ 2408 w 2408"/>
              <a:gd name="T23" fmla="*/ 1179 h 2409"/>
              <a:gd name="T24" fmla="*/ 2408 w 2408"/>
              <a:gd name="T25" fmla="*/ 1180 h 2409"/>
              <a:gd name="T26" fmla="*/ 2369 w 2408"/>
              <a:gd name="T27" fmla="*/ 899 h 2409"/>
              <a:gd name="T28" fmla="*/ 41 w 2408"/>
              <a:gd name="T29" fmla="*/ 890 h 2409"/>
              <a:gd name="T30" fmla="*/ 0 w 2408"/>
              <a:gd name="T31" fmla="*/ 1181 h 2409"/>
              <a:gd name="T32" fmla="*/ 0 w 2408"/>
              <a:gd name="T33" fmla="*/ 1179 h 2409"/>
              <a:gd name="T34" fmla="*/ 0 w 2408"/>
              <a:gd name="T35" fmla="*/ 1179 h 2409"/>
              <a:gd name="T36" fmla="*/ 41 w 2408"/>
              <a:gd name="T37" fmla="*/ 890 h 2409"/>
              <a:gd name="T38" fmla="*/ 1204 w 2408"/>
              <a:gd name="T39" fmla="*/ 0 h 2409"/>
              <a:gd name="T40" fmla="*/ 1203 w 2408"/>
              <a:gd name="T41" fmla="*/ 0 h 2409"/>
              <a:gd name="T42" fmla="*/ 1512 w 2408"/>
              <a:gd name="T43" fmla="*/ 40 h 2409"/>
              <a:gd name="T44" fmla="*/ 1204 w 2408"/>
              <a:gd name="T45" fmla="*/ 0 h 2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408" h="2409">
                <a:moveTo>
                  <a:pt x="349" y="2052"/>
                </a:moveTo>
                <a:cubicBezTo>
                  <a:pt x="348" y="2052"/>
                  <a:pt x="348" y="2052"/>
                  <a:pt x="348" y="2052"/>
                </a:cubicBezTo>
                <a:cubicBezTo>
                  <a:pt x="566" y="2272"/>
                  <a:pt x="869" y="2409"/>
                  <a:pt x="1204" y="2409"/>
                </a:cubicBezTo>
                <a:cubicBezTo>
                  <a:pt x="1538" y="2409"/>
                  <a:pt x="1841" y="2272"/>
                  <a:pt x="2059" y="2052"/>
                </a:cubicBezTo>
                <a:cubicBezTo>
                  <a:pt x="2059" y="2052"/>
                  <a:pt x="2059" y="2052"/>
                  <a:pt x="2059" y="2052"/>
                </a:cubicBezTo>
                <a:cubicBezTo>
                  <a:pt x="1843" y="2269"/>
                  <a:pt x="1544" y="2405"/>
                  <a:pt x="1213" y="2407"/>
                </a:cubicBezTo>
                <a:cubicBezTo>
                  <a:pt x="1202" y="2407"/>
                  <a:pt x="1202" y="2407"/>
                  <a:pt x="1202" y="2407"/>
                </a:cubicBezTo>
                <a:cubicBezTo>
                  <a:pt x="1194" y="2407"/>
                  <a:pt x="1194" y="2407"/>
                  <a:pt x="1194" y="2407"/>
                </a:cubicBezTo>
                <a:cubicBezTo>
                  <a:pt x="864" y="2405"/>
                  <a:pt x="565" y="2269"/>
                  <a:pt x="349" y="2052"/>
                </a:cubicBezTo>
                <a:moveTo>
                  <a:pt x="2369" y="899"/>
                </a:moveTo>
                <a:cubicBezTo>
                  <a:pt x="2393" y="988"/>
                  <a:pt x="2406" y="1082"/>
                  <a:pt x="2408" y="1179"/>
                </a:cubicBezTo>
                <a:cubicBezTo>
                  <a:pt x="2408" y="1179"/>
                  <a:pt x="2408" y="1179"/>
                  <a:pt x="2408" y="1179"/>
                </a:cubicBezTo>
                <a:cubicBezTo>
                  <a:pt x="2408" y="1179"/>
                  <a:pt x="2408" y="1180"/>
                  <a:pt x="2408" y="1180"/>
                </a:cubicBezTo>
                <a:cubicBezTo>
                  <a:pt x="2406" y="1083"/>
                  <a:pt x="2393" y="989"/>
                  <a:pt x="2369" y="899"/>
                </a:cubicBezTo>
                <a:moveTo>
                  <a:pt x="41" y="890"/>
                </a:moveTo>
                <a:cubicBezTo>
                  <a:pt x="16" y="983"/>
                  <a:pt x="1" y="1080"/>
                  <a:pt x="0" y="1181"/>
                </a:cubicBezTo>
                <a:cubicBezTo>
                  <a:pt x="0" y="1180"/>
                  <a:pt x="0" y="1180"/>
                  <a:pt x="0" y="1179"/>
                </a:cubicBezTo>
                <a:cubicBezTo>
                  <a:pt x="0" y="1179"/>
                  <a:pt x="0" y="1179"/>
                  <a:pt x="0" y="1179"/>
                </a:cubicBezTo>
                <a:cubicBezTo>
                  <a:pt x="2" y="1079"/>
                  <a:pt x="16" y="982"/>
                  <a:pt x="41" y="890"/>
                </a:cubicBezTo>
                <a:moveTo>
                  <a:pt x="1204" y="0"/>
                </a:moveTo>
                <a:cubicBezTo>
                  <a:pt x="1204" y="0"/>
                  <a:pt x="1203" y="0"/>
                  <a:pt x="1203" y="0"/>
                </a:cubicBezTo>
                <a:cubicBezTo>
                  <a:pt x="1310" y="0"/>
                  <a:pt x="1413" y="14"/>
                  <a:pt x="1512" y="40"/>
                </a:cubicBezTo>
                <a:cubicBezTo>
                  <a:pt x="1414" y="14"/>
                  <a:pt x="1310" y="0"/>
                  <a:pt x="1204" y="0"/>
                </a:cubicBezTo>
              </a:path>
            </a:pathLst>
          </a:custGeom>
          <a:solidFill>
            <a:srgbClr val="B2B1B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8" name="Freeform 224"/>
          <p:cNvSpPr/>
          <p:nvPr/>
        </p:nvSpPr>
        <p:spPr bwMode="auto">
          <a:xfrm>
            <a:off x="6092699" y="2061927"/>
            <a:ext cx="1944704" cy="1901328"/>
          </a:xfrm>
          <a:custGeom>
            <a:avLst/>
            <a:gdLst>
              <a:gd name="T0" fmla="*/ 1206 w 1206"/>
              <a:gd name="T1" fmla="*/ 1179 h 1179"/>
              <a:gd name="T2" fmla="*/ 0 w 1206"/>
              <a:gd name="T3" fmla="*/ 0 h 1179"/>
              <a:gd name="T4" fmla="*/ 0 w 1206"/>
              <a:gd name="T5" fmla="*/ 1179 h 1179"/>
              <a:gd name="T6" fmla="*/ 1206 w 1206"/>
              <a:gd name="T7" fmla="*/ 1179 h 1179"/>
            </a:gdLst>
            <a:ahLst/>
            <a:cxnLst>
              <a:cxn ang="0">
                <a:pos x="T0" y="T1"/>
              </a:cxn>
              <a:cxn ang="0">
                <a:pos x="T2" y="T3"/>
              </a:cxn>
              <a:cxn ang="0">
                <a:pos x="T4" y="T5"/>
              </a:cxn>
              <a:cxn ang="0">
                <a:pos x="T6" y="T7"/>
              </a:cxn>
            </a:cxnLst>
            <a:rect l="0" t="0" r="r" b="b"/>
            <a:pathLst>
              <a:path w="1206" h="1179">
                <a:moveTo>
                  <a:pt x="1206" y="1179"/>
                </a:moveTo>
                <a:cubicBezTo>
                  <a:pt x="1192" y="523"/>
                  <a:pt x="660" y="0"/>
                  <a:pt x="0" y="0"/>
                </a:cubicBezTo>
                <a:cubicBezTo>
                  <a:pt x="0" y="1179"/>
                  <a:pt x="0" y="1179"/>
                  <a:pt x="0" y="1179"/>
                </a:cubicBezTo>
                <a:cubicBezTo>
                  <a:pt x="1206" y="1179"/>
                  <a:pt x="1206" y="1179"/>
                  <a:pt x="1206" y="1179"/>
                </a:cubicBezTo>
              </a:path>
            </a:pathLst>
          </a:custGeom>
          <a:solidFill>
            <a:srgbClr val="38866A"/>
          </a:solidFill>
          <a:ln w="28575">
            <a:solidFill>
              <a:schemeClr val="bg1"/>
            </a:solidFill>
          </a:ln>
        </p:spPr>
        <p:txBody>
          <a:bodyPr vert="horz" wrap="square" lIns="91440" tIns="45720" rIns="91440" bIns="45720" numCol="1" anchor="t" anchorCtr="0" compatLnSpc="1"/>
          <a:lstStyle/>
          <a:p>
            <a:endParaRPr lang="en-US"/>
          </a:p>
        </p:txBody>
      </p:sp>
      <p:sp>
        <p:nvSpPr>
          <p:cNvPr id="13" name="Freeform 225"/>
          <p:cNvSpPr/>
          <p:nvPr/>
        </p:nvSpPr>
        <p:spPr bwMode="auto">
          <a:xfrm>
            <a:off x="6092699" y="3963255"/>
            <a:ext cx="1947533" cy="1979608"/>
          </a:xfrm>
          <a:custGeom>
            <a:avLst/>
            <a:gdLst>
              <a:gd name="T0" fmla="*/ 1208 w 1208"/>
              <a:gd name="T1" fmla="*/ 16 h 1228"/>
              <a:gd name="T2" fmla="*/ 1206 w 1208"/>
              <a:gd name="T3" fmla="*/ 0 h 1228"/>
              <a:gd name="T4" fmla="*/ 0 w 1208"/>
              <a:gd name="T5" fmla="*/ 0 h 1228"/>
              <a:gd name="T6" fmla="*/ 0 w 1208"/>
              <a:gd name="T7" fmla="*/ 1228 h 1228"/>
              <a:gd name="T8" fmla="*/ 11 w 1208"/>
              <a:gd name="T9" fmla="*/ 1228 h 1228"/>
              <a:gd name="T10" fmla="*/ 1208 w 1208"/>
              <a:gd name="T11" fmla="*/ 35 h 1228"/>
              <a:gd name="T12" fmla="*/ 1208 w 1208"/>
              <a:gd name="T13" fmla="*/ 16 h 1228"/>
            </a:gdLst>
            <a:ahLst/>
            <a:cxnLst>
              <a:cxn ang="0">
                <a:pos x="T0" y="T1"/>
              </a:cxn>
              <a:cxn ang="0">
                <a:pos x="T2" y="T3"/>
              </a:cxn>
              <a:cxn ang="0">
                <a:pos x="T4" y="T5"/>
              </a:cxn>
              <a:cxn ang="0">
                <a:pos x="T6" y="T7"/>
              </a:cxn>
              <a:cxn ang="0">
                <a:pos x="T8" y="T9"/>
              </a:cxn>
              <a:cxn ang="0">
                <a:pos x="T10" y="T11"/>
              </a:cxn>
              <a:cxn ang="0">
                <a:pos x="T12" y="T13"/>
              </a:cxn>
            </a:cxnLst>
            <a:rect l="0" t="0" r="r" b="b"/>
            <a:pathLst>
              <a:path w="1208" h="1228">
                <a:moveTo>
                  <a:pt x="1208" y="16"/>
                </a:moveTo>
                <a:cubicBezTo>
                  <a:pt x="1208" y="10"/>
                  <a:pt x="1206" y="4"/>
                  <a:pt x="1206" y="0"/>
                </a:cubicBezTo>
                <a:cubicBezTo>
                  <a:pt x="0" y="0"/>
                  <a:pt x="0" y="0"/>
                  <a:pt x="0" y="0"/>
                </a:cubicBezTo>
                <a:cubicBezTo>
                  <a:pt x="0" y="1228"/>
                  <a:pt x="0" y="1228"/>
                  <a:pt x="0" y="1228"/>
                </a:cubicBezTo>
                <a:cubicBezTo>
                  <a:pt x="11" y="1228"/>
                  <a:pt x="11" y="1228"/>
                  <a:pt x="11" y="1228"/>
                </a:cubicBezTo>
                <a:cubicBezTo>
                  <a:pt x="669" y="1224"/>
                  <a:pt x="1200" y="692"/>
                  <a:pt x="1208" y="35"/>
                </a:cubicBezTo>
                <a:cubicBezTo>
                  <a:pt x="1208" y="16"/>
                  <a:pt x="1208" y="16"/>
                  <a:pt x="1208" y="16"/>
                </a:cubicBezTo>
              </a:path>
            </a:pathLst>
          </a:custGeom>
          <a:solidFill>
            <a:srgbClr val="4BB38E"/>
          </a:solidFill>
          <a:ln w="28575">
            <a:solidFill>
              <a:schemeClr val="bg1"/>
            </a:solidFill>
          </a:ln>
        </p:spPr>
        <p:txBody>
          <a:bodyPr vert="horz" wrap="square" lIns="91440" tIns="45720" rIns="91440" bIns="45720" numCol="1" anchor="t" anchorCtr="0" compatLnSpc="1"/>
          <a:lstStyle/>
          <a:p>
            <a:endParaRPr lang="en-US"/>
          </a:p>
        </p:txBody>
      </p:sp>
      <p:sp>
        <p:nvSpPr>
          <p:cNvPr id="14" name="Freeform 226"/>
          <p:cNvSpPr/>
          <p:nvPr/>
        </p:nvSpPr>
        <p:spPr bwMode="auto">
          <a:xfrm>
            <a:off x="6095528" y="2626856"/>
            <a:ext cx="1941874" cy="1336400"/>
          </a:xfrm>
          <a:custGeom>
            <a:avLst/>
            <a:gdLst>
              <a:gd name="T0" fmla="*/ 0 w 1204"/>
              <a:gd name="T1" fmla="*/ 829 h 829"/>
              <a:gd name="T2" fmla="*/ 1204 w 1204"/>
              <a:gd name="T3" fmla="*/ 829 h 829"/>
              <a:gd name="T4" fmla="*/ 848 w 1204"/>
              <a:gd name="T5" fmla="*/ 0 h 829"/>
              <a:gd name="T6" fmla="*/ 0 w 1204"/>
              <a:gd name="T7" fmla="*/ 829 h 829"/>
            </a:gdLst>
            <a:ahLst/>
            <a:cxnLst>
              <a:cxn ang="0">
                <a:pos x="T0" y="T1"/>
              </a:cxn>
              <a:cxn ang="0">
                <a:pos x="T2" y="T3"/>
              </a:cxn>
              <a:cxn ang="0">
                <a:pos x="T4" y="T5"/>
              </a:cxn>
              <a:cxn ang="0">
                <a:pos x="T6" y="T7"/>
              </a:cxn>
            </a:cxnLst>
            <a:rect l="0" t="0" r="r" b="b"/>
            <a:pathLst>
              <a:path w="1204" h="829">
                <a:moveTo>
                  <a:pt x="0" y="829"/>
                </a:moveTo>
                <a:cubicBezTo>
                  <a:pt x="1204" y="829"/>
                  <a:pt x="1204" y="829"/>
                  <a:pt x="1204" y="829"/>
                </a:cubicBezTo>
                <a:cubicBezTo>
                  <a:pt x="1197" y="505"/>
                  <a:pt x="1062" y="212"/>
                  <a:pt x="848" y="0"/>
                </a:cubicBezTo>
                <a:cubicBezTo>
                  <a:pt x="0" y="829"/>
                  <a:pt x="0" y="829"/>
                  <a:pt x="0" y="829"/>
                </a:cubicBezTo>
              </a:path>
            </a:pathLst>
          </a:custGeom>
          <a:solidFill>
            <a:srgbClr val="4BB38E"/>
          </a:solidFill>
          <a:ln w="28575">
            <a:solidFill>
              <a:schemeClr val="bg1"/>
            </a:solidFill>
          </a:ln>
        </p:spPr>
        <p:txBody>
          <a:bodyPr vert="horz" wrap="square" lIns="91440" tIns="45720" rIns="91440" bIns="45720" numCol="1" anchor="t" anchorCtr="0" compatLnSpc="1"/>
          <a:lstStyle/>
          <a:p>
            <a:endParaRPr lang="en-US"/>
          </a:p>
        </p:txBody>
      </p:sp>
      <p:sp>
        <p:nvSpPr>
          <p:cNvPr id="15" name="Freeform 227"/>
          <p:cNvSpPr/>
          <p:nvPr/>
        </p:nvSpPr>
        <p:spPr bwMode="auto">
          <a:xfrm>
            <a:off x="6095528" y="3963255"/>
            <a:ext cx="1944704" cy="1409021"/>
          </a:xfrm>
          <a:custGeom>
            <a:avLst/>
            <a:gdLst>
              <a:gd name="T0" fmla="*/ 0 w 1206"/>
              <a:gd name="T1" fmla="*/ 0 h 874"/>
              <a:gd name="T2" fmla="*/ 856 w 1206"/>
              <a:gd name="T3" fmla="*/ 874 h 874"/>
              <a:gd name="T4" fmla="*/ 1206 w 1206"/>
              <a:gd name="T5" fmla="*/ 35 h 874"/>
              <a:gd name="T6" fmla="*/ 1206 w 1206"/>
              <a:gd name="T7" fmla="*/ 16 h 874"/>
              <a:gd name="T8" fmla="*/ 1204 w 1206"/>
              <a:gd name="T9" fmla="*/ 0 h 874"/>
              <a:gd name="T10" fmla="*/ 0 w 1206"/>
              <a:gd name="T11" fmla="*/ 0 h 874"/>
            </a:gdLst>
            <a:ahLst/>
            <a:cxnLst>
              <a:cxn ang="0">
                <a:pos x="T0" y="T1"/>
              </a:cxn>
              <a:cxn ang="0">
                <a:pos x="T2" y="T3"/>
              </a:cxn>
              <a:cxn ang="0">
                <a:pos x="T4" y="T5"/>
              </a:cxn>
              <a:cxn ang="0">
                <a:pos x="T6" y="T7"/>
              </a:cxn>
              <a:cxn ang="0">
                <a:pos x="T8" y="T9"/>
              </a:cxn>
              <a:cxn ang="0">
                <a:pos x="T10" y="T11"/>
              </a:cxn>
            </a:cxnLst>
            <a:rect l="0" t="0" r="r" b="b"/>
            <a:pathLst>
              <a:path w="1206" h="874">
                <a:moveTo>
                  <a:pt x="0" y="0"/>
                </a:moveTo>
                <a:cubicBezTo>
                  <a:pt x="856" y="874"/>
                  <a:pt x="856" y="874"/>
                  <a:pt x="856" y="874"/>
                </a:cubicBezTo>
                <a:cubicBezTo>
                  <a:pt x="1070" y="658"/>
                  <a:pt x="1202" y="362"/>
                  <a:pt x="1206" y="35"/>
                </a:cubicBezTo>
                <a:cubicBezTo>
                  <a:pt x="1206" y="16"/>
                  <a:pt x="1206" y="16"/>
                  <a:pt x="1206" y="16"/>
                </a:cubicBezTo>
                <a:cubicBezTo>
                  <a:pt x="1206" y="10"/>
                  <a:pt x="1204" y="4"/>
                  <a:pt x="1204" y="0"/>
                </a:cubicBezTo>
                <a:cubicBezTo>
                  <a:pt x="0" y="0"/>
                  <a:pt x="0" y="0"/>
                  <a:pt x="0" y="0"/>
                </a:cubicBezTo>
              </a:path>
            </a:pathLst>
          </a:custGeom>
          <a:solidFill>
            <a:srgbClr val="38866A"/>
          </a:solidFill>
          <a:ln w="28575">
            <a:solidFill>
              <a:schemeClr val="bg1"/>
            </a:solidFill>
          </a:ln>
        </p:spPr>
        <p:txBody>
          <a:bodyPr vert="horz" wrap="square" lIns="91440" tIns="45720" rIns="91440" bIns="45720" numCol="1" anchor="t" anchorCtr="0" compatLnSpc="1"/>
          <a:lstStyle/>
          <a:p>
            <a:endParaRPr lang="en-US"/>
          </a:p>
        </p:txBody>
      </p:sp>
      <p:sp>
        <p:nvSpPr>
          <p:cNvPr id="16" name="Freeform 228"/>
          <p:cNvSpPr/>
          <p:nvPr/>
        </p:nvSpPr>
        <p:spPr bwMode="auto">
          <a:xfrm>
            <a:off x="4154598" y="2061927"/>
            <a:ext cx="1938102" cy="1901328"/>
          </a:xfrm>
          <a:custGeom>
            <a:avLst/>
            <a:gdLst>
              <a:gd name="T0" fmla="*/ 0 w 1202"/>
              <a:gd name="T1" fmla="*/ 1179 h 1179"/>
              <a:gd name="T2" fmla="*/ 1202 w 1202"/>
              <a:gd name="T3" fmla="*/ 0 h 1179"/>
              <a:gd name="T4" fmla="*/ 1202 w 1202"/>
              <a:gd name="T5" fmla="*/ 1179 h 1179"/>
              <a:gd name="T6" fmla="*/ 0 w 1202"/>
              <a:gd name="T7" fmla="*/ 1179 h 1179"/>
            </a:gdLst>
            <a:ahLst/>
            <a:cxnLst>
              <a:cxn ang="0">
                <a:pos x="T0" y="T1"/>
              </a:cxn>
              <a:cxn ang="0">
                <a:pos x="T2" y="T3"/>
              </a:cxn>
              <a:cxn ang="0">
                <a:pos x="T4" y="T5"/>
              </a:cxn>
              <a:cxn ang="0">
                <a:pos x="T6" y="T7"/>
              </a:cxn>
            </a:cxnLst>
            <a:rect l="0" t="0" r="r" b="b"/>
            <a:pathLst>
              <a:path w="1202" h="1179">
                <a:moveTo>
                  <a:pt x="0" y="1179"/>
                </a:moveTo>
                <a:cubicBezTo>
                  <a:pt x="14" y="523"/>
                  <a:pt x="546" y="0"/>
                  <a:pt x="1202" y="0"/>
                </a:cubicBezTo>
                <a:cubicBezTo>
                  <a:pt x="1202" y="1179"/>
                  <a:pt x="1202" y="1179"/>
                  <a:pt x="1202" y="1179"/>
                </a:cubicBezTo>
                <a:cubicBezTo>
                  <a:pt x="0" y="1179"/>
                  <a:pt x="0" y="1179"/>
                  <a:pt x="0" y="1179"/>
                </a:cubicBezTo>
              </a:path>
            </a:pathLst>
          </a:custGeom>
          <a:solidFill>
            <a:srgbClr val="4BB38E"/>
          </a:solidFill>
          <a:ln w="28575">
            <a:solidFill>
              <a:schemeClr val="bg1"/>
            </a:solidFill>
          </a:ln>
        </p:spPr>
        <p:txBody>
          <a:bodyPr vert="horz" wrap="square" lIns="91440" tIns="45720" rIns="91440" bIns="45720" numCol="1" anchor="t" anchorCtr="0" compatLnSpc="1"/>
          <a:lstStyle/>
          <a:p>
            <a:endParaRPr lang="en-US"/>
          </a:p>
        </p:txBody>
      </p:sp>
      <p:sp>
        <p:nvSpPr>
          <p:cNvPr id="17" name="Freeform 229"/>
          <p:cNvSpPr/>
          <p:nvPr/>
        </p:nvSpPr>
        <p:spPr bwMode="auto">
          <a:xfrm>
            <a:off x="4151768" y="3963255"/>
            <a:ext cx="1940931" cy="1979608"/>
          </a:xfrm>
          <a:custGeom>
            <a:avLst/>
            <a:gdLst>
              <a:gd name="T0" fmla="*/ 0 w 1204"/>
              <a:gd name="T1" fmla="*/ 16 h 1228"/>
              <a:gd name="T2" fmla="*/ 2 w 1204"/>
              <a:gd name="T3" fmla="*/ 0 h 1228"/>
              <a:gd name="T4" fmla="*/ 1204 w 1204"/>
              <a:gd name="T5" fmla="*/ 0 h 1228"/>
              <a:gd name="T6" fmla="*/ 1204 w 1204"/>
              <a:gd name="T7" fmla="*/ 1228 h 1228"/>
              <a:gd name="T8" fmla="*/ 1196 w 1204"/>
              <a:gd name="T9" fmla="*/ 1228 h 1228"/>
              <a:gd name="T10" fmla="*/ 0 w 1204"/>
              <a:gd name="T11" fmla="*/ 35 h 1228"/>
              <a:gd name="T12" fmla="*/ 0 w 1204"/>
              <a:gd name="T13" fmla="*/ 16 h 1228"/>
            </a:gdLst>
            <a:ahLst/>
            <a:cxnLst>
              <a:cxn ang="0">
                <a:pos x="T0" y="T1"/>
              </a:cxn>
              <a:cxn ang="0">
                <a:pos x="T2" y="T3"/>
              </a:cxn>
              <a:cxn ang="0">
                <a:pos x="T4" y="T5"/>
              </a:cxn>
              <a:cxn ang="0">
                <a:pos x="T6" y="T7"/>
              </a:cxn>
              <a:cxn ang="0">
                <a:pos x="T8" y="T9"/>
              </a:cxn>
              <a:cxn ang="0">
                <a:pos x="T10" y="T11"/>
              </a:cxn>
              <a:cxn ang="0">
                <a:pos x="T12" y="T13"/>
              </a:cxn>
            </a:cxnLst>
            <a:rect l="0" t="0" r="r" b="b"/>
            <a:pathLst>
              <a:path w="1204" h="1228">
                <a:moveTo>
                  <a:pt x="0" y="16"/>
                </a:moveTo>
                <a:cubicBezTo>
                  <a:pt x="0" y="10"/>
                  <a:pt x="2" y="4"/>
                  <a:pt x="2" y="0"/>
                </a:cubicBezTo>
                <a:cubicBezTo>
                  <a:pt x="1204" y="0"/>
                  <a:pt x="1204" y="0"/>
                  <a:pt x="1204" y="0"/>
                </a:cubicBezTo>
                <a:cubicBezTo>
                  <a:pt x="1204" y="1228"/>
                  <a:pt x="1204" y="1228"/>
                  <a:pt x="1204" y="1228"/>
                </a:cubicBezTo>
                <a:cubicBezTo>
                  <a:pt x="1196" y="1228"/>
                  <a:pt x="1196" y="1228"/>
                  <a:pt x="1196" y="1228"/>
                </a:cubicBezTo>
                <a:cubicBezTo>
                  <a:pt x="539" y="1224"/>
                  <a:pt x="8" y="692"/>
                  <a:pt x="0" y="35"/>
                </a:cubicBezTo>
                <a:cubicBezTo>
                  <a:pt x="0" y="16"/>
                  <a:pt x="0" y="16"/>
                  <a:pt x="0" y="16"/>
                </a:cubicBezTo>
              </a:path>
            </a:pathLst>
          </a:custGeom>
          <a:solidFill>
            <a:srgbClr val="38866A"/>
          </a:solidFill>
          <a:ln w="28575">
            <a:solidFill>
              <a:schemeClr val="bg1"/>
            </a:solidFill>
          </a:ln>
        </p:spPr>
        <p:txBody>
          <a:bodyPr vert="horz" wrap="square" lIns="91440" tIns="45720" rIns="91440" bIns="45720" numCol="1" anchor="t" anchorCtr="0" compatLnSpc="1"/>
          <a:lstStyle/>
          <a:p>
            <a:endParaRPr lang="en-US"/>
          </a:p>
        </p:txBody>
      </p:sp>
      <p:sp>
        <p:nvSpPr>
          <p:cNvPr id="18" name="Freeform 230"/>
          <p:cNvSpPr/>
          <p:nvPr/>
        </p:nvSpPr>
        <p:spPr bwMode="auto">
          <a:xfrm>
            <a:off x="4154598" y="2626856"/>
            <a:ext cx="1940931" cy="1336400"/>
          </a:xfrm>
          <a:custGeom>
            <a:avLst/>
            <a:gdLst>
              <a:gd name="T0" fmla="*/ 1204 w 1204"/>
              <a:gd name="T1" fmla="*/ 829 h 829"/>
              <a:gd name="T2" fmla="*/ 0 w 1204"/>
              <a:gd name="T3" fmla="*/ 829 h 829"/>
              <a:gd name="T4" fmla="*/ 356 w 1204"/>
              <a:gd name="T5" fmla="*/ 0 h 829"/>
              <a:gd name="T6" fmla="*/ 1204 w 1204"/>
              <a:gd name="T7" fmla="*/ 829 h 829"/>
            </a:gdLst>
            <a:ahLst/>
            <a:cxnLst>
              <a:cxn ang="0">
                <a:pos x="T0" y="T1"/>
              </a:cxn>
              <a:cxn ang="0">
                <a:pos x="T2" y="T3"/>
              </a:cxn>
              <a:cxn ang="0">
                <a:pos x="T4" y="T5"/>
              </a:cxn>
              <a:cxn ang="0">
                <a:pos x="T6" y="T7"/>
              </a:cxn>
            </a:cxnLst>
            <a:rect l="0" t="0" r="r" b="b"/>
            <a:pathLst>
              <a:path w="1204" h="829">
                <a:moveTo>
                  <a:pt x="1204" y="829"/>
                </a:moveTo>
                <a:cubicBezTo>
                  <a:pt x="0" y="829"/>
                  <a:pt x="0" y="829"/>
                  <a:pt x="0" y="829"/>
                </a:cubicBezTo>
                <a:cubicBezTo>
                  <a:pt x="7" y="505"/>
                  <a:pt x="142" y="212"/>
                  <a:pt x="356" y="0"/>
                </a:cubicBezTo>
                <a:cubicBezTo>
                  <a:pt x="1204" y="829"/>
                  <a:pt x="1204" y="829"/>
                  <a:pt x="1204" y="829"/>
                </a:cubicBezTo>
              </a:path>
            </a:pathLst>
          </a:custGeom>
          <a:solidFill>
            <a:srgbClr val="38866A"/>
          </a:solidFill>
          <a:ln w="28575">
            <a:solidFill>
              <a:schemeClr val="bg1"/>
            </a:solidFill>
          </a:ln>
        </p:spPr>
        <p:txBody>
          <a:bodyPr vert="horz" wrap="square" lIns="91440" tIns="45720" rIns="91440" bIns="45720" numCol="1" anchor="t" anchorCtr="0" compatLnSpc="1"/>
          <a:lstStyle/>
          <a:p>
            <a:endParaRPr lang="en-US"/>
          </a:p>
        </p:txBody>
      </p:sp>
      <p:sp>
        <p:nvSpPr>
          <p:cNvPr id="19" name="Freeform 231"/>
          <p:cNvSpPr/>
          <p:nvPr/>
        </p:nvSpPr>
        <p:spPr bwMode="auto">
          <a:xfrm>
            <a:off x="4151768" y="3963255"/>
            <a:ext cx="1943760" cy="1409021"/>
          </a:xfrm>
          <a:custGeom>
            <a:avLst/>
            <a:gdLst>
              <a:gd name="T0" fmla="*/ 1206 w 1206"/>
              <a:gd name="T1" fmla="*/ 0 h 874"/>
              <a:gd name="T2" fmla="*/ 350 w 1206"/>
              <a:gd name="T3" fmla="*/ 874 h 874"/>
              <a:gd name="T4" fmla="*/ 0 w 1206"/>
              <a:gd name="T5" fmla="*/ 35 h 874"/>
              <a:gd name="T6" fmla="*/ 0 w 1206"/>
              <a:gd name="T7" fmla="*/ 16 h 874"/>
              <a:gd name="T8" fmla="*/ 2 w 1206"/>
              <a:gd name="T9" fmla="*/ 0 h 874"/>
              <a:gd name="T10" fmla="*/ 1206 w 1206"/>
              <a:gd name="T11" fmla="*/ 0 h 874"/>
            </a:gdLst>
            <a:ahLst/>
            <a:cxnLst>
              <a:cxn ang="0">
                <a:pos x="T0" y="T1"/>
              </a:cxn>
              <a:cxn ang="0">
                <a:pos x="T2" y="T3"/>
              </a:cxn>
              <a:cxn ang="0">
                <a:pos x="T4" y="T5"/>
              </a:cxn>
              <a:cxn ang="0">
                <a:pos x="T6" y="T7"/>
              </a:cxn>
              <a:cxn ang="0">
                <a:pos x="T8" y="T9"/>
              </a:cxn>
              <a:cxn ang="0">
                <a:pos x="T10" y="T11"/>
              </a:cxn>
            </a:cxnLst>
            <a:rect l="0" t="0" r="r" b="b"/>
            <a:pathLst>
              <a:path w="1206" h="874">
                <a:moveTo>
                  <a:pt x="1206" y="0"/>
                </a:moveTo>
                <a:cubicBezTo>
                  <a:pt x="350" y="874"/>
                  <a:pt x="350" y="874"/>
                  <a:pt x="350" y="874"/>
                </a:cubicBezTo>
                <a:cubicBezTo>
                  <a:pt x="136" y="658"/>
                  <a:pt x="4" y="362"/>
                  <a:pt x="0" y="35"/>
                </a:cubicBezTo>
                <a:cubicBezTo>
                  <a:pt x="0" y="16"/>
                  <a:pt x="0" y="16"/>
                  <a:pt x="0" y="16"/>
                </a:cubicBezTo>
                <a:cubicBezTo>
                  <a:pt x="0" y="10"/>
                  <a:pt x="2" y="4"/>
                  <a:pt x="2" y="0"/>
                </a:cubicBezTo>
                <a:cubicBezTo>
                  <a:pt x="1206" y="0"/>
                  <a:pt x="1206" y="0"/>
                  <a:pt x="1206" y="0"/>
                </a:cubicBezTo>
              </a:path>
            </a:pathLst>
          </a:custGeom>
          <a:solidFill>
            <a:srgbClr val="4BB38E"/>
          </a:solidFill>
          <a:ln w="28575">
            <a:solidFill>
              <a:schemeClr val="bg1"/>
            </a:solidFill>
          </a:ln>
        </p:spPr>
        <p:txBody>
          <a:bodyPr vert="horz" wrap="square" lIns="91440" tIns="45720" rIns="91440" bIns="45720" numCol="1" anchor="t" anchorCtr="0" compatLnSpc="1"/>
          <a:lstStyle/>
          <a:p>
            <a:endParaRPr lang="en-US"/>
          </a:p>
        </p:txBody>
      </p:sp>
      <p:sp>
        <p:nvSpPr>
          <p:cNvPr id="20" name="Freeform 232"/>
          <p:cNvSpPr/>
          <p:nvPr/>
        </p:nvSpPr>
        <p:spPr bwMode="auto">
          <a:xfrm>
            <a:off x="6092699" y="2940914"/>
            <a:ext cx="741289" cy="1022342"/>
          </a:xfrm>
          <a:custGeom>
            <a:avLst/>
            <a:gdLst>
              <a:gd name="T0" fmla="*/ 2 w 460"/>
              <a:gd name="T1" fmla="*/ 0 h 634"/>
              <a:gd name="T2" fmla="*/ 0 w 460"/>
              <a:gd name="T3" fmla="*/ 0 h 634"/>
              <a:gd name="T4" fmla="*/ 0 w 460"/>
              <a:gd name="T5" fmla="*/ 632 h 634"/>
              <a:gd name="T6" fmla="*/ 2 w 460"/>
              <a:gd name="T7" fmla="*/ 634 h 634"/>
              <a:gd name="T8" fmla="*/ 460 w 460"/>
              <a:gd name="T9" fmla="*/ 186 h 634"/>
              <a:gd name="T10" fmla="*/ 2 w 460"/>
              <a:gd name="T11" fmla="*/ 0 h 634"/>
            </a:gdLst>
            <a:ahLst/>
            <a:cxnLst>
              <a:cxn ang="0">
                <a:pos x="T0" y="T1"/>
              </a:cxn>
              <a:cxn ang="0">
                <a:pos x="T2" y="T3"/>
              </a:cxn>
              <a:cxn ang="0">
                <a:pos x="T4" y="T5"/>
              </a:cxn>
              <a:cxn ang="0">
                <a:pos x="T6" y="T7"/>
              </a:cxn>
              <a:cxn ang="0">
                <a:pos x="T8" y="T9"/>
              </a:cxn>
              <a:cxn ang="0">
                <a:pos x="T10" y="T11"/>
              </a:cxn>
            </a:cxnLst>
            <a:rect l="0" t="0" r="r" b="b"/>
            <a:pathLst>
              <a:path w="460" h="634">
                <a:moveTo>
                  <a:pt x="2" y="0"/>
                </a:moveTo>
                <a:cubicBezTo>
                  <a:pt x="1" y="0"/>
                  <a:pt x="1" y="0"/>
                  <a:pt x="0" y="0"/>
                </a:cubicBezTo>
                <a:cubicBezTo>
                  <a:pt x="0" y="632"/>
                  <a:pt x="0" y="632"/>
                  <a:pt x="0" y="632"/>
                </a:cubicBezTo>
                <a:cubicBezTo>
                  <a:pt x="2" y="634"/>
                  <a:pt x="2" y="634"/>
                  <a:pt x="2" y="634"/>
                </a:cubicBezTo>
                <a:cubicBezTo>
                  <a:pt x="460" y="186"/>
                  <a:pt x="460" y="186"/>
                  <a:pt x="460" y="186"/>
                </a:cubicBezTo>
                <a:cubicBezTo>
                  <a:pt x="342" y="71"/>
                  <a:pt x="180" y="0"/>
                  <a:pt x="2" y="0"/>
                </a:cubicBezTo>
              </a:path>
            </a:pathLst>
          </a:custGeom>
          <a:solidFill>
            <a:srgbClr val="42808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1" name="Freeform 233"/>
          <p:cNvSpPr/>
          <p:nvPr/>
        </p:nvSpPr>
        <p:spPr bwMode="auto">
          <a:xfrm>
            <a:off x="6092699" y="3963255"/>
            <a:ext cx="767696" cy="1102506"/>
          </a:xfrm>
          <a:custGeom>
            <a:avLst/>
            <a:gdLst>
              <a:gd name="T0" fmla="*/ 2 w 476"/>
              <a:gd name="T1" fmla="*/ 0 h 684"/>
              <a:gd name="T2" fmla="*/ 2 w 476"/>
              <a:gd name="T3" fmla="*/ 0 h 684"/>
              <a:gd name="T4" fmla="*/ 0 w 476"/>
              <a:gd name="T5" fmla="*/ 2 h 684"/>
              <a:gd name="T6" fmla="*/ 0 w 476"/>
              <a:gd name="T7" fmla="*/ 684 h 684"/>
              <a:gd name="T8" fmla="*/ 2 w 476"/>
              <a:gd name="T9" fmla="*/ 684 h 684"/>
              <a:gd name="T10" fmla="*/ 476 w 476"/>
              <a:gd name="T11" fmla="*/ 483 h 684"/>
              <a:gd name="T12" fmla="*/ 2 w 476"/>
              <a:gd name="T13" fmla="*/ 0 h 684"/>
            </a:gdLst>
            <a:ahLst/>
            <a:cxnLst>
              <a:cxn ang="0">
                <a:pos x="T0" y="T1"/>
              </a:cxn>
              <a:cxn ang="0">
                <a:pos x="T2" y="T3"/>
              </a:cxn>
              <a:cxn ang="0">
                <a:pos x="T4" y="T5"/>
              </a:cxn>
              <a:cxn ang="0">
                <a:pos x="T6" y="T7"/>
              </a:cxn>
              <a:cxn ang="0">
                <a:pos x="T8" y="T9"/>
              </a:cxn>
              <a:cxn ang="0">
                <a:pos x="T10" y="T11"/>
              </a:cxn>
              <a:cxn ang="0">
                <a:pos x="T12" y="T13"/>
              </a:cxn>
            </a:cxnLst>
            <a:rect l="0" t="0" r="r" b="b"/>
            <a:pathLst>
              <a:path w="476" h="684">
                <a:moveTo>
                  <a:pt x="2" y="0"/>
                </a:moveTo>
                <a:cubicBezTo>
                  <a:pt x="2" y="0"/>
                  <a:pt x="2" y="0"/>
                  <a:pt x="2" y="0"/>
                </a:cubicBezTo>
                <a:cubicBezTo>
                  <a:pt x="0" y="2"/>
                  <a:pt x="0" y="2"/>
                  <a:pt x="0" y="2"/>
                </a:cubicBezTo>
                <a:cubicBezTo>
                  <a:pt x="0" y="684"/>
                  <a:pt x="0" y="684"/>
                  <a:pt x="0" y="684"/>
                </a:cubicBezTo>
                <a:cubicBezTo>
                  <a:pt x="1" y="684"/>
                  <a:pt x="1" y="684"/>
                  <a:pt x="2" y="684"/>
                </a:cubicBezTo>
                <a:cubicBezTo>
                  <a:pt x="188" y="684"/>
                  <a:pt x="356" y="607"/>
                  <a:pt x="476" y="483"/>
                </a:cubicBezTo>
                <a:cubicBezTo>
                  <a:pt x="2" y="0"/>
                  <a:pt x="2" y="0"/>
                  <a:pt x="2" y="0"/>
                </a:cubicBezTo>
              </a:path>
            </a:pathLst>
          </a:custGeom>
          <a:solidFill>
            <a:srgbClr val="72782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2" name="Freeform 234"/>
          <p:cNvSpPr/>
          <p:nvPr/>
        </p:nvSpPr>
        <p:spPr bwMode="auto">
          <a:xfrm>
            <a:off x="6095528" y="3240827"/>
            <a:ext cx="1061005" cy="722430"/>
          </a:xfrm>
          <a:custGeom>
            <a:avLst/>
            <a:gdLst>
              <a:gd name="T0" fmla="*/ 458 w 658"/>
              <a:gd name="T1" fmla="*/ 0 h 448"/>
              <a:gd name="T2" fmla="*/ 0 w 658"/>
              <a:gd name="T3" fmla="*/ 448 h 448"/>
              <a:gd name="T4" fmla="*/ 658 w 658"/>
              <a:gd name="T5" fmla="*/ 448 h 448"/>
              <a:gd name="T6" fmla="*/ 458 w 658"/>
              <a:gd name="T7" fmla="*/ 0 h 448"/>
            </a:gdLst>
            <a:ahLst/>
            <a:cxnLst>
              <a:cxn ang="0">
                <a:pos x="T0" y="T1"/>
              </a:cxn>
              <a:cxn ang="0">
                <a:pos x="T2" y="T3"/>
              </a:cxn>
              <a:cxn ang="0">
                <a:pos x="T4" y="T5"/>
              </a:cxn>
              <a:cxn ang="0">
                <a:pos x="T6" y="T7"/>
              </a:cxn>
            </a:cxnLst>
            <a:rect l="0" t="0" r="r" b="b"/>
            <a:pathLst>
              <a:path w="658" h="448">
                <a:moveTo>
                  <a:pt x="458" y="0"/>
                </a:moveTo>
                <a:cubicBezTo>
                  <a:pt x="0" y="448"/>
                  <a:pt x="0" y="448"/>
                  <a:pt x="0" y="448"/>
                </a:cubicBezTo>
                <a:cubicBezTo>
                  <a:pt x="658" y="448"/>
                  <a:pt x="658" y="448"/>
                  <a:pt x="658" y="448"/>
                </a:cubicBezTo>
                <a:cubicBezTo>
                  <a:pt x="652" y="272"/>
                  <a:pt x="576" y="114"/>
                  <a:pt x="458" y="0"/>
                </a:cubicBezTo>
              </a:path>
            </a:pathLst>
          </a:custGeom>
          <a:solidFill>
            <a:srgbClr val="9A62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3" name="Freeform 235"/>
          <p:cNvSpPr/>
          <p:nvPr/>
        </p:nvSpPr>
        <p:spPr bwMode="auto">
          <a:xfrm>
            <a:off x="6095528" y="3963255"/>
            <a:ext cx="1062891" cy="778073"/>
          </a:xfrm>
          <a:custGeom>
            <a:avLst/>
            <a:gdLst>
              <a:gd name="T0" fmla="*/ 658 w 659"/>
              <a:gd name="T1" fmla="*/ 0 h 483"/>
              <a:gd name="T2" fmla="*/ 0 w 659"/>
              <a:gd name="T3" fmla="*/ 0 h 483"/>
              <a:gd name="T4" fmla="*/ 474 w 659"/>
              <a:gd name="T5" fmla="*/ 483 h 483"/>
              <a:gd name="T6" fmla="*/ 659 w 659"/>
              <a:gd name="T7" fmla="*/ 25 h 483"/>
              <a:gd name="T8" fmla="*/ 658 w 659"/>
              <a:gd name="T9" fmla="*/ 0 h 483"/>
            </a:gdLst>
            <a:ahLst/>
            <a:cxnLst>
              <a:cxn ang="0">
                <a:pos x="T0" y="T1"/>
              </a:cxn>
              <a:cxn ang="0">
                <a:pos x="T2" y="T3"/>
              </a:cxn>
              <a:cxn ang="0">
                <a:pos x="T4" y="T5"/>
              </a:cxn>
              <a:cxn ang="0">
                <a:pos x="T6" y="T7"/>
              </a:cxn>
              <a:cxn ang="0">
                <a:pos x="T8" y="T9"/>
              </a:cxn>
            </a:cxnLst>
            <a:rect l="0" t="0" r="r" b="b"/>
            <a:pathLst>
              <a:path w="659" h="483">
                <a:moveTo>
                  <a:pt x="658" y="0"/>
                </a:moveTo>
                <a:cubicBezTo>
                  <a:pt x="0" y="0"/>
                  <a:pt x="0" y="0"/>
                  <a:pt x="0" y="0"/>
                </a:cubicBezTo>
                <a:cubicBezTo>
                  <a:pt x="474" y="483"/>
                  <a:pt x="474" y="483"/>
                  <a:pt x="474" y="483"/>
                </a:cubicBezTo>
                <a:cubicBezTo>
                  <a:pt x="588" y="365"/>
                  <a:pt x="659" y="203"/>
                  <a:pt x="659" y="25"/>
                </a:cubicBezTo>
                <a:cubicBezTo>
                  <a:pt x="659" y="17"/>
                  <a:pt x="659" y="8"/>
                  <a:pt x="658" y="0"/>
                </a:cubicBezTo>
              </a:path>
            </a:pathLst>
          </a:custGeom>
          <a:solidFill>
            <a:srgbClr val="397F6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4" name="Freeform 236"/>
          <p:cNvSpPr/>
          <p:nvPr/>
        </p:nvSpPr>
        <p:spPr bwMode="auto">
          <a:xfrm>
            <a:off x="5356126" y="2940914"/>
            <a:ext cx="736573" cy="1018569"/>
          </a:xfrm>
          <a:custGeom>
            <a:avLst/>
            <a:gdLst>
              <a:gd name="T0" fmla="*/ 457 w 457"/>
              <a:gd name="T1" fmla="*/ 0 h 632"/>
              <a:gd name="T2" fmla="*/ 0 w 457"/>
              <a:gd name="T3" fmla="*/ 186 h 632"/>
              <a:gd name="T4" fmla="*/ 457 w 457"/>
              <a:gd name="T5" fmla="*/ 632 h 632"/>
              <a:gd name="T6" fmla="*/ 457 w 457"/>
              <a:gd name="T7" fmla="*/ 0 h 632"/>
            </a:gdLst>
            <a:ahLst/>
            <a:cxnLst>
              <a:cxn ang="0">
                <a:pos x="T0" y="T1"/>
              </a:cxn>
              <a:cxn ang="0">
                <a:pos x="T2" y="T3"/>
              </a:cxn>
              <a:cxn ang="0">
                <a:pos x="T4" y="T5"/>
              </a:cxn>
              <a:cxn ang="0">
                <a:pos x="T6" y="T7"/>
              </a:cxn>
            </a:cxnLst>
            <a:rect l="0" t="0" r="r" b="b"/>
            <a:pathLst>
              <a:path w="457" h="632">
                <a:moveTo>
                  <a:pt x="457" y="0"/>
                </a:moveTo>
                <a:cubicBezTo>
                  <a:pt x="280" y="1"/>
                  <a:pt x="119" y="71"/>
                  <a:pt x="0" y="186"/>
                </a:cubicBezTo>
                <a:cubicBezTo>
                  <a:pt x="457" y="632"/>
                  <a:pt x="457" y="632"/>
                  <a:pt x="457" y="632"/>
                </a:cubicBezTo>
                <a:cubicBezTo>
                  <a:pt x="457" y="0"/>
                  <a:pt x="457" y="0"/>
                  <a:pt x="457" y="0"/>
                </a:cubicBezTo>
              </a:path>
            </a:pathLst>
          </a:custGeom>
          <a:solidFill>
            <a:srgbClr val="52671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5" name="Freeform 237"/>
          <p:cNvSpPr/>
          <p:nvPr/>
        </p:nvSpPr>
        <p:spPr bwMode="auto">
          <a:xfrm>
            <a:off x="5331605" y="3966085"/>
            <a:ext cx="761094" cy="1099678"/>
          </a:xfrm>
          <a:custGeom>
            <a:avLst/>
            <a:gdLst>
              <a:gd name="T0" fmla="*/ 472 w 472"/>
              <a:gd name="T1" fmla="*/ 0 h 682"/>
              <a:gd name="T2" fmla="*/ 0 w 472"/>
              <a:gd name="T3" fmla="*/ 481 h 682"/>
              <a:gd name="T4" fmla="*/ 472 w 472"/>
              <a:gd name="T5" fmla="*/ 682 h 682"/>
              <a:gd name="T6" fmla="*/ 472 w 472"/>
              <a:gd name="T7" fmla="*/ 0 h 682"/>
            </a:gdLst>
            <a:ahLst/>
            <a:cxnLst>
              <a:cxn ang="0">
                <a:pos x="T0" y="T1"/>
              </a:cxn>
              <a:cxn ang="0">
                <a:pos x="T2" y="T3"/>
              </a:cxn>
              <a:cxn ang="0">
                <a:pos x="T4" y="T5"/>
              </a:cxn>
              <a:cxn ang="0">
                <a:pos x="T6" y="T7"/>
              </a:cxn>
            </a:cxnLst>
            <a:rect l="0" t="0" r="r" b="b"/>
            <a:pathLst>
              <a:path w="472" h="682">
                <a:moveTo>
                  <a:pt x="472" y="0"/>
                </a:moveTo>
                <a:cubicBezTo>
                  <a:pt x="0" y="481"/>
                  <a:pt x="0" y="481"/>
                  <a:pt x="0" y="481"/>
                </a:cubicBezTo>
                <a:cubicBezTo>
                  <a:pt x="119" y="605"/>
                  <a:pt x="287" y="682"/>
                  <a:pt x="472" y="682"/>
                </a:cubicBezTo>
                <a:cubicBezTo>
                  <a:pt x="472" y="0"/>
                  <a:pt x="472" y="0"/>
                  <a:pt x="472" y="0"/>
                </a:cubicBezTo>
              </a:path>
            </a:pathLst>
          </a:custGeom>
          <a:solidFill>
            <a:srgbClr val="3C507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6" name="Freeform 238"/>
          <p:cNvSpPr/>
          <p:nvPr/>
        </p:nvSpPr>
        <p:spPr bwMode="auto">
          <a:xfrm>
            <a:off x="5033581" y="3240827"/>
            <a:ext cx="1061947" cy="722430"/>
          </a:xfrm>
          <a:custGeom>
            <a:avLst/>
            <a:gdLst>
              <a:gd name="T0" fmla="*/ 200 w 659"/>
              <a:gd name="T1" fmla="*/ 0 h 448"/>
              <a:gd name="T2" fmla="*/ 0 w 659"/>
              <a:gd name="T3" fmla="*/ 448 h 448"/>
              <a:gd name="T4" fmla="*/ 659 w 659"/>
              <a:gd name="T5" fmla="*/ 448 h 448"/>
              <a:gd name="T6" fmla="*/ 657 w 659"/>
              <a:gd name="T7" fmla="*/ 446 h 448"/>
              <a:gd name="T8" fmla="*/ 200 w 659"/>
              <a:gd name="T9" fmla="*/ 0 h 448"/>
            </a:gdLst>
            <a:ahLst/>
            <a:cxnLst>
              <a:cxn ang="0">
                <a:pos x="T0" y="T1"/>
              </a:cxn>
              <a:cxn ang="0">
                <a:pos x="T2" y="T3"/>
              </a:cxn>
              <a:cxn ang="0">
                <a:pos x="T4" y="T5"/>
              </a:cxn>
              <a:cxn ang="0">
                <a:pos x="T6" y="T7"/>
              </a:cxn>
              <a:cxn ang="0">
                <a:pos x="T8" y="T9"/>
              </a:cxn>
            </a:cxnLst>
            <a:rect l="0" t="0" r="r" b="b"/>
            <a:pathLst>
              <a:path w="659" h="448">
                <a:moveTo>
                  <a:pt x="200" y="0"/>
                </a:moveTo>
                <a:cubicBezTo>
                  <a:pt x="82" y="114"/>
                  <a:pt x="7" y="272"/>
                  <a:pt x="0" y="448"/>
                </a:cubicBezTo>
                <a:cubicBezTo>
                  <a:pt x="659" y="448"/>
                  <a:pt x="659" y="448"/>
                  <a:pt x="659" y="448"/>
                </a:cubicBezTo>
                <a:cubicBezTo>
                  <a:pt x="657" y="446"/>
                  <a:pt x="657" y="446"/>
                  <a:pt x="657" y="446"/>
                </a:cubicBezTo>
                <a:cubicBezTo>
                  <a:pt x="200" y="0"/>
                  <a:pt x="200" y="0"/>
                  <a:pt x="200" y="0"/>
                </a:cubicBezTo>
              </a:path>
            </a:pathLst>
          </a:custGeom>
          <a:solidFill>
            <a:srgbClr val="A26F1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7" name="Freeform 239"/>
          <p:cNvSpPr/>
          <p:nvPr/>
        </p:nvSpPr>
        <p:spPr bwMode="auto">
          <a:xfrm>
            <a:off x="5033581" y="3963255"/>
            <a:ext cx="1061947" cy="778073"/>
          </a:xfrm>
          <a:custGeom>
            <a:avLst/>
            <a:gdLst>
              <a:gd name="T0" fmla="*/ 659 w 659"/>
              <a:gd name="T1" fmla="*/ 0 h 483"/>
              <a:gd name="T2" fmla="*/ 659 w 659"/>
              <a:gd name="T3" fmla="*/ 0 h 483"/>
              <a:gd name="T4" fmla="*/ 0 w 659"/>
              <a:gd name="T5" fmla="*/ 0 h 483"/>
              <a:gd name="T6" fmla="*/ 0 w 659"/>
              <a:gd name="T7" fmla="*/ 25 h 483"/>
              <a:gd name="T8" fmla="*/ 185 w 659"/>
              <a:gd name="T9" fmla="*/ 483 h 483"/>
              <a:gd name="T10" fmla="*/ 657 w 659"/>
              <a:gd name="T11" fmla="*/ 2 h 483"/>
              <a:gd name="T12" fmla="*/ 659 w 659"/>
              <a:gd name="T13" fmla="*/ 0 h 483"/>
            </a:gdLst>
            <a:ahLst/>
            <a:cxnLst>
              <a:cxn ang="0">
                <a:pos x="T0" y="T1"/>
              </a:cxn>
              <a:cxn ang="0">
                <a:pos x="T2" y="T3"/>
              </a:cxn>
              <a:cxn ang="0">
                <a:pos x="T4" y="T5"/>
              </a:cxn>
              <a:cxn ang="0">
                <a:pos x="T6" y="T7"/>
              </a:cxn>
              <a:cxn ang="0">
                <a:pos x="T8" y="T9"/>
              </a:cxn>
              <a:cxn ang="0">
                <a:pos x="T10" y="T11"/>
              </a:cxn>
              <a:cxn ang="0">
                <a:pos x="T12" y="T13"/>
              </a:cxn>
            </a:cxnLst>
            <a:rect l="0" t="0" r="r" b="b"/>
            <a:pathLst>
              <a:path w="659" h="483">
                <a:moveTo>
                  <a:pt x="659" y="0"/>
                </a:moveTo>
                <a:cubicBezTo>
                  <a:pt x="659" y="0"/>
                  <a:pt x="659" y="0"/>
                  <a:pt x="659" y="0"/>
                </a:cubicBezTo>
                <a:cubicBezTo>
                  <a:pt x="0" y="0"/>
                  <a:pt x="0" y="0"/>
                  <a:pt x="0" y="0"/>
                </a:cubicBezTo>
                <a:cubicBezTo>
                  <a:pt x="0" y="8"/>
                  <a:pt x="0" y="17"/>
                  <a:pt x="0" y="25"/>
                </a:cubicBezTo>
                <a:cubicBezTo>
                  <a:pt x="0" y="203"/>
                  <a:pt x="70" y="365"/>
                  <a:pt x="185" y="483"/>
                </a:cubicBezTo>
                <a:cubicBezTo>
                  <a:pt x="657" y="2"/>
                  <a:pt x="657" y="2"/>
                  <a:pt x="657" y="2"/>
                </a:cubicBezTo>
                <a:cubicBezTo>
                  <a:pt x="659" y="0"/>
                  <a:pt x="659" y="0"/>
                  <a:pt x="659" y="0"/>
                </a:cubicBezTo>
              </a:path>
            </a:pathLst>
          </a:custGeom>
          <a:solidFill>
            <a:srgbClr val="90435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8" name="Oval 240"/>
          <p:cNvSpPr>
            <a:spLocks noChangeArrowheads="1"/>
          </p:cNvSpPr>
          <p:nvPr/>
        </p:nvSpPr>
        <p:spPr bwMode="auto">
          <a:xfrm>
            <a:off x="5033581" y="2940914"/>
            <a:ext cx="2124838" cy="2124848"/>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9" name="Freeform 241"/>
          <p:cNvSpPr>
            <a:spLocks noEditPoints="1"/>
          </p:cNvSpPr>
          <p:nvPr/>
        </p:nvSpPr>
        <p:spPr bwMode="auto">
          <a:xfrm>
            <a:off x="5078851" y="2987127"/>
            <a:ext cx="2032413" cy="2033366"/>
          </a:xfrm>
          <a:custGeom>
            <a:avLst/>
            <a:gdLst>
              <a:gd name="T0" fmla="*/ 631 w 1261"/>
              <a:gd name="T1" fmla="*/ 0 h 1261"/>
              <a:gd name="T2" fmla="*/ 0 w 1261"/>
              <a:gd name="T3" fmla="*/ 630 h 1261"/>
              <a:gd name="T4" fmla="*/ 631 w 1261"/>
              <a:gd name="T5" fmla="*/ 1261 h 1261"/>
              <a:gd name="T6" fmla="*/ 1261 w 1261"/>
              <a:gd name="T7" fmla="*/ 630 h 1261"/>
              <a:gd name="T8" fmla="*/ 631 w 1261"/>
              <a:gd name="T9" fmla="*/ 0 h 1261"/>
              <a:gd name="T10" fmla="*/ 631 w 1261"/>
              <a:gd name="T11" fmla="*/ 1129 h 1261"/>
              <a:gd name="T12" fmla="*/ 132 w 1261"/>
              <a:gd name="T13" fmla="*/ 630 h 1261"/>
              <a:gd name="T14" fmla="*/ 631 w 1261"/>
              <a:gd name="T15" fmla="*/ 131 h 1261"/>
              <a:gd name="T16" fmla="*/ 1130 w 1261"/>
              <a:gd name="T17" fmla="*/ 630 h 1261"/>
              <a:gd name="T18" fmla="*/ 631 w 1261"/>
              <a:gd name="T19" fmla="*/ 1129 h 1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61" h="1261">
                <a:moveTo>
                  <a:pt x="631" y="0"/>
                </a:moveTo>
                <a:cubicBezTo>
                  <a:pt x="283" y="0"/>
                  <a:pt x="0" y="282"/>
                  <a:pt x="0" y="630"/>
                </a:cubicBezTo>
                <a:cubicBezTo>
                  <a:pt x="0" y="978"/>
                  <a:pt x="283" y="1261"/>
                  <a:pt x="631" y="1261"/>
                </a:cubicBezTo>
                <a:cubicBezTo>
                  <a:pt x="979" y="1261"/>
                  <a:pt x="1261" y="978"/>
                  <a:pt x="1261" y="630"/>
                </a:cubicBezTo>
                <a:cubicBezTo>
                  <a:pt x="1261" y="282"/>
                  <a:pt x="979" y="0"/>
                  <a:pt x="631" y="0"/>
                </a:cubicBezTo>
                <a:close/>
                <a:moveTo>
                  <a:pt x="631" y="1129"/>
                </a:moveTo>
                <a:cubicBezTo>
                  <a:pt x="355" y="1129"/>
                  <a:pt x="132" y="906"/>
                  <a:pt x="132" y="630"/>
                </a:cubicBezTo>
                <a:cubicBezTo>
                  <a:pt x="132" y="355"/>
                  <a:pt x="355" y="131"/>
                  <a:pt x="631" y="131"/>
                </a:cubicBezTo>
                <a:cubicBezTo>
                  <a:pt x="906" y="131"/>
                  <a:pt x="1130" y="355"/>
                  <a:pt x="1130" y="630"/>
                </a:cubicBezTo>
                <a:cubicBezTo>
                  <a:pt x="1130" y="906"/>
                  <a:pt x="906" y="1129"/>
                  <a:pt x="631" y="1129"/>
                </a:cubicBezTo>
                <a:close/>
              </a:path>
            </a:pathLst>
          </a:custGeom>
          <a:solidFill>
            <a:schemeClr val="tx1">
              <a:lumMod val="75000"/>
              <a:lumOff val="25000"/>
            </a:schemeClr>
          </a:solidFill>
          <a:ln>
            <a:noFill/>
          </a:ln>
        </p:spPr>
        <p:txBody>
          <a:bodyPr vert="horz" wrap="square" lIns="91440" tIns="45720" rIns="91440" bIns="45720" numCol="1" anchor="t" anchorCtr="0" compatLnSpc="1"/>
          <a:lstStyle/>
          <a:p>
            <a:endParaRPr lang="en-US"/>
          </a:p>
        </p:txBody>
      </p:sp>
      <p:sp>
        <p:nvSpPr>
          <p:cNvPr id="30" name="Oval 242"/>
          <p:cNvSpPr>
            <a:spLocks noChangeArrowheads="1"/>
          </p:cNvSpPr>
          <p:nvPr/>
        </p:nvSpPr>
        <p:spPr bwMode="auto">
          <a:xfrm>
            <a:off x="6024795" y="3934019"/>
            <a:ext cx="142410" cy="140525"/>
          </a:xfrm>
          <a:prstGeom prst="ellipse">
            <a:avLst/>
          </a:prstGeom>
          <a:solidFill>
            <a:srgbClr val="6D6E7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1" name="Freeform 243"/>
          <p:cNvSpPr/>
          <p:nvPr/>
        </p:nvSpPr>
        <p:spPr bwMode="auto">
          <a:xfrm>
            <a:off x="6073837" y="3613359"/>
            <a:ext cx="421572" cy="409314"/>
          </a:xfrm>
          <a:custGeom>
            <a:avLst/>
            <a:gdLst>
              <a:gd name="T0" fmla="*/ 437 w 447"/>
              <a:gd name="T1" fmla="*/ 46 h 434"/>
              <a:gd name="T2" fmla="*/ 447 w 447"/>
              <a:gd name="T3" fmla="*/ 0 h 434"/>
              <a:gd name="T4" fmla="*/ 401 w 447"/>
              <a:gd name="T5" fmla="*/ 10 h 434"/>
              <a:gd name="T6" fmla="*/ 0 w 447"/>
              <a:gd name="T7" fmla="*/ 386 h 434"/>
              <a:gd name="T8" fmla="*/ 46 w 447"/>
              <a:gd name="T9" fmla="*/ 434 h 434"/>
              <a:gd name="T10" fmla="*/ 437 w 447"/>
              <a:gd name="T11" fmla="*/ 46 h 434"/>
            </a:gdLst>
            <a:ahLst/>
            <a:cxnLst>
              <a:cxn ang="0">
                <a:pos x="T0" y="T1"/>
              </a:cxn>
              <a:cxn ang="0">
                <a:pos x="T2" y="T3"/>
              </a:cxn>
              <a:cxn ang="0">
                <a:pos x="T4" y="T5"/>
              </a:cxn>
              <a:cxn ang="0">
                <a:pos x="T6" y="T7"/>
              </a:cxn>
              <a:cxn ang="0">
                <a:pos x="T8" y="T9"/>
              </a:cxn>
              <a:cxn ang="0">
                <a:pos x="T10" y="T11"/>
              </a:cxn>
            </a:cxnLst>
            <a:rect l="0" t="0" r="r" b="b"/>
            <a:pathLst>
              <a:path w="447" h="434">
                <a:moveTo>
                  <a:pt x="437" y="46"/>
                </a:moveTo>
                <a:lnTo>
                  <a:pt x="447" y="0"/>
                </a:lnTo>
                <a:lnTo>
                  <a:pt x="401" y="10"/>
                </a:lnTo>
                <a:lnTo>
                  <a:pt x="0" y="386"/>
                </a:lnTo>
                <a:lnTo>
                  <a:pt x="46" y="434"/>
                </a:lnTo>
                <a:lnTo>
                  <a:pt x="437" y="46"/>
                </a:lnTo>
                <a:close/>
              </a:path>
            </a:pathLst>
          </a:custGeom>
          <a:solidFill>
            <a:srgbClr val="6D6E7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2" name="Freeform 244"/>
          <p:cNvSpPr/>
          <p:nvPr/>
        </p:nvSpPr>
        <p:spPr bwMode="auto">
          <a:xfrm>
            <a:off x="5658866" y="3975516"/>
            <a:ext cx="433833" cy="61303"/>
          </a:xfrm>
          <a:custGeom>
            <a:avLst/>
            <a:gdLst>
              <a:gd name="T0" fmla="*/ 40 w 460"/>
              <a:gd name="T1" fmla="*/ 14 h 65"/>
              <a:gd name="T2" fmla="*/ 0 w 460"/>
              <a:gd name="T3" fmla="*/ 35 h 65"/>
              <a:gd name="T4" fmla="*/ 40 w 460"/>
              <a:gd name="T5" fmla="*/ 53 h 65"/>
              <a:gd name="T6" fmla="*/ 460 w 460"/>
              <a:gd name="T7" fmla="*/ 65 h 65"/>
              <a:gd name="T8" fmla="*/ 460 w 460"/>
              <a:gd name="T9" fmla="*/ 0 h 65"/>
              <a:gd name="T10" fmla="*/ 40 w 460"/>
              <a:gd name="T11" fmla="*/ 14 h 65"/>
            </a:gdLst>
            <a:ahLst/>
            <a:cxnLst>
              <a:cxn ang="0">
                <a:pos x="T0" y="T1"/>
              </a:cxn>
              <a:cxn ang="0">
                <a:pos x="T2" y="T3"/>
              </a:cxn>
              <a:cxn ang="0">
                <a:pos x="T4" y="T5"/>
              </a:cxn>
              <a:cxn ang="0">
                <a:pos x="T6" y="T7"/>
              </a:cxn>
              <a:cxn ang="0">
                <a:pos x="T8" y="T9"/>
              </a:cxn>
              <a:cxn ang="0">
                <a:pos x="T10" y="T11"/>
              </a:cxn>
            </a:cxnLst>
            <a:rect l="0" t="0" r="r" b="b"/>
            <a:pathLst>
              <a:path w="460" h="65">
                <a:moveTo>
                  <a:pt x="40" y="14"/>
                </a:moveTo>
                <a:lnTo>
                  <a:pt x="0" y="35"/>
                </a:lnTo>
                <a:lnTo>
                  <a:pt x="40" y="53"/>
                </a:lnTo>
                <a:lnTo>
                  <a:pt x="460" y="65"/>
                </a:lnTo>
                <a:lnTo>
                  <a:pt x="460" y="0"/>
                </a:lnTo>
                <a:lnTo>
                  <a:pt x="40" y="14"/>
                </a:lnTo>
                <a:close/>
              </a:path>
            </a:pathLst>
          </a:custGeom>
          <a:solidFill>
            <a:srgbClr val="6D6E7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3" name="Freeform 245"/>
          <p:cNvSpPr>
            <a:spLocks noEditPoints="1"/>
          </p:cNvSpPr>
          <p:nvPr/>
        </p:nvSpPr>
        <p:spPr bwMode="auto">
          <a:xfrm>
            <a:off x="5971981" y="3893465"/>
            <a:ext cx="354611" cy="311229"/>
          </a:xfrm>
          <a:custGeom>
            <a:avLst/>
            <a:gdLst>
              <a:gd name="T0" fmla="*/ 217 w 220"/>
              <a:gd name="T1" fmla="*/ 181 h 193"/>
              <a:gd name="T2" fmla="*/ 106 w 220"/>
              <a:gd name="T3" fmla="*/ 84 h 193"/>
              <a:gd name="T4" fmla="*/ 110 w 220"/>
              <a:gd name="T5" fmla="*/ 68 h 193"/>
              <a:gd name="T6" fmla="*/ 77 w 220"/>
              <a:gd name="T7" fmla="*/ 35 h 193"/>
              <a:gd name="T8" fmla="*/ 60 w 220"/>
              <a:gd name="T9" fmla="*/ 39 h 193"/>
              <a:gd name="T10" fmla="*/ 20 w 220"/>
              <a:gd name="T11" fmla="*/ 4 h 193"/>
              <a:gd name="T12" fmla="*/ 4 w 220"/>
              <a:gd name="T13" fmla="*/ 5 h 193"/>
              <a:gd name="T14" fmla="*/ 5 w 220"/>
              <a:gd name="T15" fmla="*/ 21 h 193"/>
              <a:gd name="T16" fmla="*/ 46 w 220"/>
              <a:gd name="T17" fmla="*/ 56 h 193"/>
              <a:gd name="T18" fmla="*/ 44 w 220"/>
              <a:gd name="T19" fmla="*/ 68 h 193"/>
              <a:gd name="T20" fmla="*/ 77 w 220"/>
              <a:gd name="T21" fmla="*/ 102 h 193"/>
              <a:gd name="T22" fmla="*/ 97 w 220"/>
              <a:gd name="T23" fmla="*/ 95 h 193"/>
              <a:gd name="T24" fmla="*/ 207 w 220"/>
              <a:gd name="T25" fmla="*/ 191 h 193"/>
              <a:gd name="T26" fmla="*/ 212 w 220"/>
              <a:gd name="T27" fmla="*/ 193 h 193"/>
              <a:gd name="T28" fmla="*/ 217 w 220"/>
              <a:gd name="T29" fmla="*/ 191 h 193"/>
              <a:gd name="T30" fmla="*/ 217 w 220"/>
              <a:gd name="T31" fmla="*/ 181 h 193"/>
              <a:gd name="T32" fmla="*/ 77 w 220"/>
              <a:gd name="T33" fmla="*/ 86 h 193"/>
              <a:gd name="T34" fmla="*/ 59 w 220"/>
              <a:gd name="T35" fmla="*/ 68 h 193"/>
              <a:gd name="T36" fmla="*/ 77 w 220"/>
              <a:gd name="T37" fmla="*/ 51 h 193"/>
              <a:gd name="T38" fmla="*/ 94 w 220"/>
              <a:gd name="T39" fmla="*/ 68 h 193"/>
              <a:gd name="T40" fmla="*/ 77 w 220"/>
              <a:gd name="T41" fmla="*/ 86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0" h="193">
                <a:moveTo>
                  <a:pt x="217" y="181"/>
                </a:moveTo>
                <a:cubicBezTo>
                  <a:pt x="106" y="84"/>
                  <a:pt x="106" y="84"/>
                  <a:pt x="106" y="84"/>
                </a:cubicBezTo>
                <a:cubicBezTo>
                  <a:pt x="109" y="79"/>
                  <a:pt x="110" y="74"/>
                  <a:pt x="110" y="68"/>
                </a:cubicBezTo>
                <a:cubicBezTo>
                  <a:pt x="110" y="50"/>
                  <a:pt x="95" y="35"/>
                  <a:pt x="77" y="35"/>
                </a:cubicBezTo>
                <a:cubicBezTo>
                  <a:pt x="71" y="35"/>
                  <a:pt x="65" y="37"/>
                  <a:pt x="60" y="39"/>
                </a:cubicBezTo>
                <a:cubicBezTo>
                  <a:pt x="20" y="4"/>
                  <a:pt x="20" y="4"/>
                  <a:pt x="20" y="4"/>
                </a:cubicBezTo>
                <a:cubicBezTo>
                  <a:pt x="15" y="0"/>
                  <a:pt x="8" y="0"/>
                  <a:pt x="4" y="5"/>
                </a:cubicBezTo>
                <a:cubicBezTo>
                  <a:pt x="0" y="9"/>
                  <a:pt x="0" y="16"/>
                  <a:pt x="5" y="21"/>
                </a:cubicBezTo>
                <a:cubicBezTo>
                  <a:pt x="46" y="56"/>
                  <a:pt x="46" y="56"/>
                  <a:pt x="46" y="56"/>
                </a:cubicBezTo>
                <a:cubicBezTo>
                  <a:pt x="44" y="60"/>
                  <a:pt x="44" y="64"/>
                  <a:pt x="44" y="68"/>
                </a:cubicBezTo>
                <a:cubicBezTo>
                  <a:pt x="44" y="87"/>
                  <a:pt x="58" y="102"/>
                  <a:pt x="77" y="102"/>
                </a:cubicBezTo>
                <a:cubicBezTo>
                  <a:pt x="84" y="102"/>
                  <a:pt x="91" y="99"/>
                  <a:pt x="97" y="95"/>
                </a:cubicBezTo>
                <a:cubicBezTo>
                  <a:pt x="207" y="191"/>
                  <a:pt x="207" y="191"/>
                  <a:pt x="207" y="191"/>
                </a:cubicBezTo>
                <a:cubicBezTo>
                  <a:pt x="208" y="192"/>
                  <a:pt x="210" y="193"/>
                  <a:pt x="212" y="193"/>
                </a:cubicBezTo>
                <a:cubicBezTo>
                  <a:pt x="214" y="193"/>
                  <a:pt x="216" y="192"/>
                  <a:pt x="217" y="191"/>
                </a:cubicBezTo>
                <a:cubicBezTo>
                  <a:pt x="220" y="188"/>
                  <a:pt x="219" y="183"/>
                  <a:pt x="217" y="181"/>
                </a:cubicBezTo>
                <a:close/>
                <a:moveTo>
                  <a:pt x="77" y="86"/>
                </a:moveTo>
                <a:cubicBezTo>
                  <a:pt x="67" y="86"/>
                  <a:pt x="59" y="78"/>
                  <a:pt x="59" y="68"/>
                </a:cubicBezTo>
                <a:cubicBezTo>
                  <a:pt x="59" y="59"/>
                  <a:pt x="67" y="51"/>
                  <a:pt x="77" y="51"/>
                </a:cubicBezTo>
                <a:cubicBezTo>
                  <a:pt x="86" y="51"/>
                  <a:pt x="94" y="59"/>
                  <a:pt x="94" y="68"/>
                </a:cubicBezTo>
                <a:cubicBezTo>
                  <a:pt x="94" y="78"/>
                  <a:pt x="86" y="86"/>
                  <a:pt x="77" y="86"/>
                </a:cubicBezTo>
                <a:close/>
              </a:path>
            </a:pathLst>
          </a:custGeom>
          <a:solidFill>
            <a:srgbClr val="EA4E4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4" name="Freeform 246"/>
          <p:cNvSpPr/>
          <p:nvPr/>
        </p:nvSpPr>
        <p:spPr bwMode="auto">
          <a:xfrm>
            <a:off x="5773926" y="3248371"/>
            <a:ext cx="52814" cy="81108"/>
          </a:xfrm>
          <a:custGeom>
            <a:avLst/>
            <a:gdLst>
              <a:gd name="T0" fmla="*/ 56 w 56"/>
              <a:gd name="T1" fmla="*/ 76 h 86"/>
              <a:gd name="T2" fmla="*/ 24 w 56"/>
              <a:gd name="T3" fmla="*/ 0 h 86"/>
              <a:gd name="T4" fmla="*/ 0 w 56"/>
              <a:gd name="T5" fmla="*/ 11 h 86"/>
              <a:gd name="T6" fmla="*/ 30 w 56"/>
              <a:gd name="T7" fmla="*/ 86 h 86"/>
              <a:gd name="T8" fmla="*/ 56 w 56"/>
              <a:gd name="T9" fmla="*/ 76 h 86"/>
            </a:gdLst>
            <a:ahLst/>
            <a:cxnLst>
              <a:cxn ang="0">
                <a:pos x="T0" y="T1"/>
              </a:cxn>
              <a:cxn ang="0">
                <a:pos x="T2" y="T3"/>
              </a:cxn>
              <a:cxn ang="0">
                <a:pos x="T4" y="T5"/>
              </a:cxn>
              <a:cxn ang="0">
                <a:pos x="T6" y="T7"/>
              </a:cxn>
              <a:cxn ang="0">
                <a:pos x="T8" y="T9"/>
              </a:cxn>
            </a:cxnLst>
            <a:rect l="0" t="0" r="r" b="b"/>
            <a:pathLst>
              <a:path w="56" h="86">
                <a:moveTo>
                  <a:pt x="56" y="76"/>
                </a:moveTo>
                <a:lnTo>
                  <a:pt x="24" y="0"/>
                </a:lnTo>
                <a:lnTo>
                  <a:pt x="0" y="11"/>
                </a:lnTo>
                <a:lnTo>
                  <a:pt x="30" y="86"/>
                </a:lnTo>
                <a:lnTo>
                  <a:pt x="56" y="76"/>
                </a:lnTo>
                <a:close/>
              </a:path>
            </a:pathLst>
          </a:custGeom>
          <a:solidFill>
            <a:srgbClr val="70707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5" name="Freeform 247"/>
          <p:cNvSpPr/>
          <p:nvPr/>
        </p:nvSpPr>
        <p:spPr bwMode="auto">
          <a:xfrm>
            <a:off x="5773926" y="3248371"/>
            <a:ext cx="52814" cy="81108"/>
          </a:xfrm>
          <a:custGeom>
            <a:avLst/>
            <a:gdLst>
              <a:gd name="T0" fmla="*/ 56 w 56"/>
              <a:gd name="T1" fmla="*/ 76 h 86"/>
              <a:gd name="T2" fmla="*/ 24 w 56"/>
              <a:gd name="T3" fmla="*/ 0 h 86"/>
              <a:gd name="T4" fmla="*/ 0 w 56"/>
              <a:gd name="T5" fmla="*/ 11 h 86"/>
              <a:gd name="T6" fmla="*/ 30 w 56"/>
              <a:gd name="T7" fmla="*/ 86 h 86"/>
            </a:gdLst>
            <a:ahLst/>
            <a:cxnLst>
              <a:cxn ang="0">
                <a:pos x="T0" y="T1"/>
              </a:cxn>
              <a:cxn ang="0">
                <a:pos x="T2" y="T3"/>
              </a:cxn>
              <a:cxn ang="0">
                <a:pos x="T4" y="T5"/>
              </a:cxn>
              <a:cxn ang="0">
                <a:pos x="T6" y="T7"/>
              </a:cxn>
            </a:cxnLst>
            <a:rect l="0" t="0" r="r" b="b"/>
            <a:pathLst>
              <a:path w="56" h="86">
                <a:moveTo>
                  <a:pt x="56" y="76"/>
                </a:moveTo>
                <a:lnTo>
                  <a:pt x="24" y="0"/>
                </a:lnTo>
                <a:lnTo>
                  <a:pt x="0" y="11"/>
                </a:lnTo>
                <a:lnTo>
                  <a:pt x="30" y="8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6" name="Freeform 248"/>
          <p:cNvSpPr/>
          <p:nvPr/>
        </p:nvSpPr>
        <p:spPr bwMode="auto">
          <a:xfrm>
            <a:off x="6365259" y="4679083"/>
            <a:ext cx="52814" cy="80165"/>
          </a:xfrm>
          <a:custGeom>
            <a:avLst/>
            <a:gdLst>
              <a:gd name="T0" fmla="*/ 56 w 56"/>
              <a:gd name="T1" fmla="*/ 75 h 85"/>
              <a:gd name="T2" fmla="*/ 26 w 56"/>
              <a:gd name="T3" fmla="*/ 0 h 85"/>
              <a:gd name="T4" fmla="*/ 0 w 56"/>
              <a:gd name="T5" fmla="*/ 10 h 85"/>
              <a:gd name="T6" fmla="*/ 31 w 56"/>
              <a:gd name="T7" fmla="*/ 85 h 85"/>
              <a:gd name="T8" fmla="*/ 56 w 56"/>
              <a:gd name="T9" fmla="*/ 75 h 85"/>
            </a:gdLst>
            <a:ahLst/>
            <a:cxnLst>
              <a:cxn ang="0">
                <a:pos x="T0" y="T1"/>
              </a:cxn>
              <a:cxn ang="0">
                <a:pos x="T2" y="T3"/>
              </a:cxn>
              <a:cxn ang="0">
                <a:pos x="T4" y="T5"/>
              </a:cxn>
              <a:cxn ang="0">
                <a:pos x="T6" y="T7"/>
              </a:cxn>
              <a:cxn ang="0">
                <a:pos x="T8" y="T9"/>
              </a:cxn>
            </a:cxnLst>
            <a:rect l="0" t="0" r="r" b="b"/>
            <a:pathLst>
              <a:path w="56" h="85">
                <a:moveTo>
                  <a:pt x="56" y="75"/>
                </a:moveTo>
                <a:lnTo>
                  <a:pt x="26" y="0"/>
                </a:lnTo>
                <a:lnTo>
                  <a:pt x="0" y="10"/>
                </a:lnTo>
                <a:lnTo>
                  <a:pt x="31" y="85"/>
                </a:lnTo>
                <a:lnTo>
                  <a:pt x="56" y="75"/>
                </a:lnTo>
                <a:close/>
              </a:path>
            </a:pathLst>
          </a:custGeom>
          <a:solidFill>
            <a:srgbClr val="70707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7" name="Freeform 249"/>
          <p:cNvSpPr/>
          <p:nvPr/>
        </p:nvSpPr>
        <p:spPr bwMode="auto">
          <a:xfrm>
            <a:off x="6365259" y="4679083"/>
            <a:ext cx="52814" cy="80165"/>
          </a:xfrm>
          <a:custGeom>
            <a:avLst/>
            <a:gdLst>
              <a:gd name="T0" fmla="*/ 56 w 56"/>
              <a:gd name="T1" fmla="*/ 75 h 85"/>
              <a:gd name="T2" fmla="*/ 26 w 56"/>
              <a:gd name="T3" fmla="*/ 0 h 85"/>
              <a:gd name="T4" fmla="*/ 0 w 56"/>
              <a:gd name="T5" fmla="*/ 10 h 85"/>
              <a:gd name="T6" fmla="*/ 31 w 56"/>
              <a:gd name="T7" fmla="*/ 85 h 85"/>
            </a:gdLst>
            <a:ahLst/>
            <a:cxnLst>
              <a:cxn ang="0">
                <a:pos x="T0" y="T1"/>
              </a:cxn>
              <a:cxn ang="0">
                <a:pos x="T2" y="T3"/>
              </a:cxn>
              <a:cxn ang="0">
                <a:pos x="T4" y="T5"/>
              </a:cxn>
              <a:cxn ang="0">
                <a:pos x="T6" y="T7"/>
              </a:cxn>
            </a:cxnLst>
            <a:rect l="0" t="0" r="r" b="b"/>
            <a:pathLst>
              <a:path w="56" h="85">
                <a:moveTo>
                  <a:pt x="56" y="75"/>
                </a:moveTo>
                <a:lnTo>
                  <a:pt x="26" y="0"/>
                </a:lnTo>
                <a:lnTo>
                  <a:pt x="0" y="10"/>
                </a:lnTo>
                <a:lnTo>
                  <a:pt x="31" y="8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8" name="Freeform 250"/>
          <p:cNvSpPr/>
          <p:nvPr/>
        </p:nvSpPr>
        <p:spPr bwMode="auto">
          <a:xfrm>
            <a:off x="5340094" y="3681263"/>
            <a:ext cx="80165" cy="52815"/>
          </a:xfrm>
          <a:custGeom>
            <a:avLst/>
            <a:gdLst>
              <a:gd name="T0" fmla="*/ 85 w 85"/>
              <a:gd name="T1" fmla="*/ 30 h 56"/>
              <a:gd name="T2" fmla="*/ 10 w 85"/>
              <a:gd name="T3" fmla="*/ 0 h 56"/>
              <a:gd name="T4" fmla="*/ 0 w 85"/>
              <a:gd name="T5" fmla="*/ 25 h 56"/>
              <a:gd name="T6" fmla="*/ 75 w 85"/>
              <a:gd name="T7" fmla="*/ 56 h 56"/>
              <a:gd name="T8" fmla="*/ 85 w 85"/>
              <a:gd name="T9" fmla="*/ 30 h 56"/>
            </a:gdLst>
            <a:ahLst/>
            <a:cxnLst>
              <a:cxn ang="0">
                <a:pos x="T0" y="T1"/>
              </a:cxn>
              <a:cxn ang="0">
                <a:pos x="T2" y="T3"/>
              </a:cxn>
              <a:cxn ang="0">
                <a:pos x="T4" y="T5"/>
              </a:cxn>
              <a:cxn ang="0">
                <a:pos x="T6" y="T7"/>
              </a:cxn>
              <a:cxn ang="0">
                <a:pos x="T8" y="T9"/>
              </a:cxn>
            </a:cxnLst>
            <a:rect l="0" t="0" r="r" b="b"/>
            <a:pathLst>
              <a:path w="85" h="56">
                <a:moveTo>
                  <a:pt x="85" y="30"/>
                </a:moveTo>
                <a:lnTo>
                  <a:pt x="10" y="0"/>
                </a:lnTo>
                <a:lnTo>
                  <a:pt x="0" y="25"/>
                </a:lnTo>
                <a:lnTo>
                  <a:pt x="75" y="56"/>
                </a:lnTo>
                <a:lnTo>
                  <a:pt x="85" y="30"/>
                </a:lnTo>
                <a:close/>
              </a:path>
            </a:pathLst>
          </a:custGeom>
          <a:solidFill>
            <a:srgbClr val="70707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9" name="Freeform 251"/>
          <p:cNvSpPr/>
          <p:nvPr/>
        </p:nvSpPr>
        <p:spPr bwMode="auto">
          <a:xfrm>
            <a:off x="5340094" y="3681263"/>
            <a:ext cx="80165" cy="52815"/>
          </a:xfrm>
          <a:custGeom>
            <a:avLst/>
            <a:gdLst>
              <a:gd name="T0" fmla="*/ 85 w 85"/>
              <a:gd name="T1" fmla="*/ 30 h 56"/>
              <a:gd name="T2" fmla="*/ 10 w 85"/>
              <a:gd name="T3" fmla="*/ 0 h 56"/>
              <a:gd name="T4" fmla="*/ 0 w 85"/>
              <a:gd name="T5" fmla="*/ 25 h 56"/>
              <a:gd name="T6" fmla="*/ 75 w 85"/>
              <a:gd name="T7" fmla="*/ 56 h 56"/>
            </a:gdLst>
            <a:ahLst/>
            <a:cxnLst>
              <a:cxn ang="0">
                <a:pos x="T0" y="T1"/>
              </a:cxn>
              <a:cxn ang="0">
                <a:pos x="T2" y="T3"/>
              </a:cxn>
              <a:cxn ang="0">
                <a:pos x="T4" y="T5"/>
              </a:cxn>
              <a:cxn ang="0">
                <a:pos x="T6" y="T7"/>
              </a:cxn>
            </a:cxnLst>
            <a:rect l="0" t="0" r="r" b="b"/>
            <a:pathLst>
              <a:path w="85" h="56">
                <a:moveTo>
                  <a:pt x="85" y="30"/>
                </a:moveTo>
                <a:lnTo>
                  <a:pt x="10" y="0"/>
                </a:lnTo>
                <a:lnTo>
                  <a:pt x="0" y="25"/>
                </a:lnTo>
                <a:lnTo>
                  <a:pt x="75" y="5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0" name="Freeform 252"/>
          <p:cNvSpPr/>
          <p:nvPr/>
        </p:nvSpPr>
        <p:spPr bwMode="auto">
          <a:xfrm>
            <a:off x="6769856" y="4272599"/>
            <a:ext cx="80165" cy="52815"/>
          </a:xfrm>
          <a:custGeom>
            <a:avLst/>
            <a:gdLst>
              <a:gd name="T0" fmla="*/ 85 w 85"/>
              <a:gd name="T1" fmla="*/ 32 h 56"/>
              <a:gd name="T2" fmla="*/ 10 w 85"/>
              <a:gd name="T3" fmla="*/ 0 h 56"/>
              <a:gd name="T4" fmla="*/ 0 w 85"/>
              <a:gd name="T5" fmla="*/ 26 h 56"/>
              <a:gd name="T6" fmla="*/ 75 w 85"/>
              <a:gd name="T7" fmla="*/ 56 h 56"/>
              <a:gd name="T8" fmla="*/ 85 w 85"/>
              <a:gd name="T9" fmla="*/ 32 h 56"/>
            </a:gdLst>
            <a:ahLst/>
            <a:cxnLst>
              <a:cxn ang="0">
                <a:pos x="T0" y="T1"/>
              </a:cxn>
              <a:cxn ang="0">
                <a:pos x="T2" y="T3"/>
              </a:cxn>
              <a:cxn ang="0">
                <a:pos x="T4" y="T5"/>
              </a:cxn>
              <a:cxn ang="0">
                <a:pos x="T6" y="T7"/>
              </a:cxn>
              <a:cxn ang="0">
                <a:pos x="T8" y="T9"/>
              </a:cxn>
            </a:cxnLst>
            <a:rect l="0" t="0" r="r" b="b"/>
            <a:pathLst>
              <a:path w="85" h="56">
                <a:moveTo>
                  <a:pt x="85" y="32"/>
                </a:moveTo>
                <a:lnTo>
                  <a:pt x="10" y="0"/>
                </a:lnTo>
                <a:lnTo>
                  <a:pt x="0" y="26"/>
                </a:lnTo>
                <a:lnTo>
                  <a:pt x="75" y="56"/>
                </a:lnTo>
                <a:lnTo>
                  <a:pt x="85" y="32"/>
                </a:lnTo>
                <a:close/>
              </a:path>
            </a:pathLst>
          </a:custGeom>
          <a:solidFill>
            <a:srgbClr val="70707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1" name="Freeform 253"/>
          <p:cNvSpPr/>
          <p:nvPr/>
        </p:nvSpPr>
        <p:spPr bwMode="auto">
          <a:xfrm>
            <a:off x="6769856" y="4272599"/>
            <a:ext cx="80165" cy="52815"/>
          </a:xfrm>
          <a:custGeom>
            <a:avLst/>
            <a:gdLst>
              <a:gd name="T0" fmla="*/ 85 w 85"/>
              <a:gd name="T1" fmla="*/ 32 h 56"/>
              <a:gd name="T2" fmla="*/ 10 w 85"/>
              <a:gd name="T3" fmla="*/ 0 h 56"/>
              <a:gd name="T4" fmla="*/ 0 w 85"/>
              <a:gd name="T5" fmla="*/ 26 h 56"/>
              <a:gd name="T6" fmla="*/ 75 w 85"/>
              <a:gd name="T7" fmla="*/ 56 h 56"/>
            </a:gdLst>
            <a:ahLst/>
            <a:cxnLst>
              <a:cxn ang="0">
                <a:pos x="T0" y="T1"/>
              </a:cxn>
              <a:cxn ang="0">
                <a:pos x="T2" y="T3"/>
              </a:cxn>
              <a:cxn ang="0">
                <a:pos x="T4" y="T5"/>
              </a:cxn>
              <a:cxn ang="0">
                <a:pos x="T6" y="T7"/>
              </a:cxn>
            </a:cxnLst>
            <a:rect l="0" t="0" r="r" b="b"/>
            <a:pathLst>
              <a:path w="85" h="56">
                <a:moveTo>
                  <a:pt x="85" y="32"/>
                </a:moveTo>
                <a:lnTo>
                  <a:pt x="10" y="0"/>
                </a:lnTo>
                <a:lnTo>
                  <a:pt x="0" y="26"/>
                </a:lnTo>
                <a:lnTo>
                  <a:pt x="75" y="5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2" name="Freeform 254"/>
          <p:cNvSpPr/>
          <p:nvPr/>
        </p:nvSpPr>
        <p:spPr bwMode="auto">
          <a:xfrm>
            <a:off x="6365259" y="3248371"/>
            <a:ext cx="52814" cy="81108"/>
          </a:xfrm>
          <a:custGeom>
            <a:avLst/>
            <a:gdLst>
              <a:gd name="T0" fmla="*/ 26 w 56"/>
              <a:gd name="T1" fmla="*/ 86 h 86"/>
              <a:gd name="T2" fmla="*/ 56 w 56"/>
              <a:gd name="T3" fmla="*/ 11 h 86"/>
              <a:gd name="T4" fmla="*/ 31 w 56"/>
              <a:gd name="T5" fmla="*/ 0 h 86"/>
              <a:gd name="T6" fmla="*/ 0 w 56"/>
              <a:gd name="T7" fmla="*/ 76 h 86"/>
              <a:gd name="T8" fmla="*/ 26 w 56"/>
              <a:gd name="T9" fmla="*/ 86 h 86"/>
            </a:gdLst>
            <a:ahLst/>
            <a:cxnLst>
              <a:cxn ang="0">
                <a:pos x="T0" y="T1"/>
              </a:cxn>
              <a:cxn ang="0">
                <a:pos x="T2" y="T3"/>
              </a:cxn>
              <a:cxn ang="0">
                <a:pos x="T4" y="T5"/>
              </a:cxn>
              <a:cxn ang="0">
                <a:pos x="T6" y="T7"/>
              </a:cxn>
              <a:cxn ang="0">
                <a:pos x="T8" y="T9"/>
              </a:cxn>
            </a:cxnLst>
            <a:rect l="0" t="0" r="r" b="b"/>
            <a:pathLst>
              <a:path w="56" h="86">
                <a:moveTo>
                  <a:pt x="26" y="86"/>
                </a:moveTo>
                <a:lnTo>
                  <a:pt x="56" y="11"/>
                </a:lnTo>
                <a:lnTo>
                  <a:pt x="31" y="0"/>
                </a:lnTo>
                <a:lnTo>
                  <a:pt x="0" y="76"/>
                </a:lnTo>
                <a:lnTo>
                  <a:pt x="26" y="86"/>
                </a:lnTo>
                <a:close/>
              </a:path>
            </a:pathLst>
          </a:custGeom>
          <a:solidFill>
            <a:srgbClr val="70707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3" name="Freeform 255"/>
          <p:cNvSpPr/>
          <p:nvPr/>
        </p:nvSpPr>
        <p:spPr bwMode="auto">
          <a:xfrm>
            <a:off x="6365259" y="3248371"/>
            <a:ext cx="52814" cy="81108"/>
          </a:xfrm>
          <a:custGeom>
            <a:avLst/>
            <a:gdLst>
              <a:gd name="T0" fmla="*/ 26 w 56"/>
              <a:gd name="T1" fmla="*/ 86 h 86"/>
              <a:gd name="T2" fmla="*/ 56 w 56"/>
              <a:gd name="T3" fmla="*/ 11 h 86"/>
              <a:gd name="T4" fmla="*/ 31 w 56"/>
              <a:gd name="T5" fmla="*/ 0 h 86"/>
              <a:gd name="T6" fmla="*/ 0 w 56"/>
              <a:gd name="T7" fmla="*/ 76 h 86"/>
            </a:gdLst>
            <a:ahLst/>
            <a:cxnLst>
              <a:cxn ang="0">
                <a:pos x="T0" y="T1"/>
              </a:cxn>
              <a:cxn ang="0">
                <a:pos x="T2" y="T3"/>
              </a:cxn>
              <a:cxn ang="0">
                <a:pos x="T4" y="T5"/>
              </a:cxn>
              <a:cxn ang="0">
                <a:pos x="T6" y="T7"/>
              </a:cxn>
            </a:cxnLst>
            <a:rect l="0" t="0" r="r" b="b"/>
            <a:pathLst>
              <a:path w="56" h="86">
                <a:moveTo>
                  <a:pt x="26" y="86"/>
                </a:moveTo>
                <a:lnTo>
                  <a:pt x="56" y="11"/>
                </a:lnTo>
                <a:lnTo>
                  <a:pt x="31" y="0"/>
                </a:lnTo>
                <a:lnTo>
                  <a:pt x="0" y="7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4" name="Freeform 256"/>
          <p:cNvSpPr/>
          <p:nvPr/>
        </p:nvSpPr>
        <p:spPr bwMode="auto">
          <a:xfrm>
            <a:off x="5773926" y="4679083"/>
            <a:ext cx="52814" cy="80165"/>
          </a:xfrm>
          <a:custGeom>
            <a:avLst/>
            <a:gdLst>
              <a:gd name="T0" fmla="*/ 24 w 56"/>
              <a:gd name="T1" fmla="*/ 85 h 85"/>
              <a:gd name="T2" fmla="*/ 56 w 56"/>
              <a:gd name="T3" fmla="*/ 10 h 85"/>
              <a:gd name="T4" fmla="*/ 30 w 56"/>
              <a:gd name="T5" fmla="*/ 0 h 85"/>
              <a:gd name="T6" fmla="*/ 0 w 56"/>
              <a:gd name="T7" fmla="*/ 75 h 85"/>
              <a:gd name="T8" fmla="*/ 24 w 56"/>
              <a:gd name="T9" fmla="*/ 85 h 85"/>
            </a:gdLst>
            <a:ahLst/>
            <a:cxnLst>
              <a:cxn ang="0">
                <a:pos x="T0" y="T1"/>
              </a:cxn>
              <a:cxn ang="0">
                <a:pos x="T2" y="T3"/>
              </a:cxn>
              <a:cxn ang="0">
                <a:pos x="T4" y="T5"/>
              </a:cxn>
              <a:cxn ang="0">
                <a:pos x="T6" y="T7"/>
              </a:cxn>
              <a:cxn ang="0">
                <a:pos x="T8" y="T9"/>
              </a:cxn>
            </a:cxnLst>
            <a:rect l="0" t="0" r="r" b="b"/>
            <a:pathLst>
              <a:path w="56" h="85">
                <a:moveTo>
                  <a:pt x="24" y="85"/>
                </a:moveTo>
                <a:lnTo>
                  <a:pt x="56" y="10"/>
                </a:lnTo>
                <a:lnTo>
                  <a:pt x="30" y="0"/>
                </a:lnTo>
                <a:lnTo>
                  <a:pt x="0" y="75"/>
                </a:lnTo>
                <a:lnTo>
                  <a:pt x="24" y="85"/>
                </a:lnTo>
                <a:close/>
              </a:path>
            </a:pathLst>
          </a:custGeom>
          <a:solidFill>
            <a:srgbClr val="70707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5" name="Freeform 257"/>
          <p:cNvSpPr/>
          <p:nvPr/>
        </p:nvSpPr>
        <p:spPr bwMode="auto">
          <a:xfrm>
            <a:off x="5773926" y="4679083"/>
            <a:ext cx="52814" cy="80165"/>
          </a:xfrm>
          <a:custGeom>
            <a:avLst/>
            <a:gdLst>
              <a:gd name="T0" fmla="*/ 24 w 56"/>
              <a:gd name="T1" fmla="*/ 85 h 85"/>
              <a:gd name="T2" fmla="*/ 56 w 56"/>
              <a:gd name="T3" fmla="*/ 10 h 85"/>
              <a:gd name="T4" fmla="*/ 30 w 56"/>
              <a:gd name="T5" fmla="*/ 0 h 85"/>
              <a:gd name="T6" fmla="*/ 0 w 56"/>
              <a:gd name="T7" fmla="*/ 75 h 85"/>
            </a:gdLst>
            <a:ahLst/>
            <a:cxnLst>
              <a:cxn ang="0">
                <a:pos x="T0" y="T1"/>
              </a:cxn>
              <a:cxn ang="0">
                <a:pos x="T2" y="T3"/>
              </a:cxn>
              <a:cxn ang="0">
                <a:pos x="T4" y="T5"/>
              </a:cxn>
              <a:cxn ang="0">
                <a:pos x="T6" y="T7"/>
              </a:cxn>
            </a:cxnLst>
            <a:rect l="0" t="0" r="r" b="b"/>
            <a:pathLst>
              <a:path w="56" h="85">
                <a:moveTo>
                  <a:pt x="24" y="85"/>
                </a:moveTo>
                <a:lnTo>
                  <a:pt x="56" y="10"/>
                </a:lnTo>
                <a:lnTo>
                  <a:pt x="30" y="0"/>
                </a:lnTo>
                <a:lnTo>
                  <a:pt x="0" y="7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6" name="Freeform 258"/>
          <p:cNvSpPr/>
          <p:nvPr/>
        </p:nvSpPr>
        <p:spPr bwMode="auto">
          <a:xfrm>
            <a:off x="6769856" y="3681263"/>
            <a:ext cx="80165" cy="52815"/>
          </a:xfrm>
          <a:custGeom>
            <a:avLst/>
            <a:gdLst>
              <a:gd name="T0" fmla="*/ 10 w 85"/>
              <a:gd name="T1" fmla="*/ 56 h 56"/>
              <a:gd name="T2" fmla="*/ 85 w 85"/>
              <a:gd name="T3" fmla="*/ 25 h 56"/>
              <a:gd name="T4" fmla="*/ 75 w 85"/>
              <a:gd name="T5" fmla="*/ 0 h 56"/>
              <a:gd name="T6" fmla="*/ 0 w 85"/>
              <a:gd name="T7" fmla="*/ 30 h 56"/>
              <a:gd name="T8" fmla="*/ 10 w 85"/>
              <a:gd name="T9" fmla="*/ 56 h 56"/>
            </a:gdLst>
            <a:ahLst/>
            <a:cxnLst>
              <a:cxn ang="0">
                <a:pos x="T0" y="T1"/>
              </a:cxn>
              <a:cxn ang="0">
                <a:pos x="T2" y="T3"/>
              </a:cxn>
              <a:cxn ang="0">
                <a:pos x="T4" y="T5"/>
              </a:cxn>
              <a:cxn ang="0">
                <a:pos x="T6" y="T7"/>
              </a:cxn>
              <a:cxn ang="0">
                <a:pos x="T8" y="T9"/>
              </a:cxn>
            </a:cxnLst>
            <a:rect l="0" t="0" r="r" b="b"/>
            <a:pathLst>
              <a:path w="85" h="56">
                <a:moveTo>
                  <a:pt x="10" y="56"/>
                </a:moveTo>
                <a:lnTo>
                  <a:pt x="85" y="25"/>
                </a:lnTo>
                <a:lnTo>
                  <a:pt x="75" y="0"/>
                </a:lnTo>
                <a:lnTo>
                  <a:pt x="0" y="30"/>
                </a:lnTo>
                <a:lnTo>
                  <a:pt x="10" y="56"/>
                </a:lnTo>
                <a:close/>
              </a:path>
            </a:pathLst>
          </a:custGeom>
          <a:solidFill>
            <a:srgbClr val="70707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7" name="Freeform 259"/>
          <p:cNvSpPr/>
          <p:nvPr/>
        </p:nvSpPr>
        <p:spPr bwMode="auto">
          <a:xfrm>
            <a:off x="6769856" y="3681263"/>
            <a:ext cx="80165" cy="52815"/>
          </a:xfrm>
          <a:custGeom>
            <a:avLst/>
            <a:gdLst>
              <a:gd name="T0" fmla="*/ 10 w 85"/>
              <a:gd name="T1" fmla="*/ 56 h 56"/>
              <a:gd name="T2" fmla="*/ 85 w 85"/>
              <a:gd name="T3" fmla="*/ 25 h 56"/>
              <a:gd name="T4" fmla="*/ 75 w 85"/>
              <a:gd name="T5" fmla="*/ 0 h 56"/>
              <a:gd name="T6" fmla="*/ 0 w 85"/>
              <a:gd name="T7" fmla="*/ 30 h 56"/>
            </a:gdLst>
            <a:ahLst/>
            <a:cxnLst>
              <a:cxn ang="0">
                <a:pos x="T0" y="T1"/>
              </a:cxn>
              <a:cxn ang="0">
                <a:pos x="T2" y="T3"/>
              </a:cxn>
              <a:cxn ang="0">
                <a:pos x="T4" y="T5"/>
              </a:cxn>
              <a:cxn ang="0">
                <a:pos x="T6" y="T7"/>
              </a:cxn>
            </a:cxnLst>
            <a:rect l="0" t="0" r="r" b="b"/>
            <a:pathLst>
              <a:path w="85" h="56">
                <a:moveTo>
                  <a:pt x="10" y="56"/>
                </a:moveTo>
                <a:lnTo>
                  <a:pt x="85" y="25"/>
                </a:lnTo>
                <a:lnTo>
                  <a:pt x="75" y="0"/>
                </a:lnTo>
                <a:lnTo>
                  <a:pt x="0" y="3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8" name="Freeform 260"/>
          <p:cNvSpPr/>
          <p:nvPr/>
        </p:nvSpPr>
        <p:spPr bwMode="auto">
          <a:xfrm>
            <a:off x="5340094" y="4272599"/>
            <a:ext cx="80165" cy="52815"/>
          </a:xfrm>
          <a:custGeom>
            <a:avLst/>
            <a:gdLst>
              <a:gd name="T0" fmla="*/ 10 w 85"/>
              <a:gd name="T1" fmla="*/ 56 h 56"/>
              <a:gd name="T2" fmla="*/ 85 w 85"/>
              <a:gd name="T3" fmla="*/ 26 h 56"/>
              <a:gd name="T4" fmla="*/ 75 w 85"/>
              <a:gd name="T5" fmla="*/ 0 h 56"/>
              <a:gd name="T6" fmla="*/ 0 w 85"/>
              <a:gd name="T7" fmla="*/ 32 h 56"/>
              <a:gd name="T8" fmla="*/ 10 w 85"/>
              <a:gd name="T9" fmla="*/ 56 h 56"/>
            </a:gdLst>
            <a:ahLst/>
            <a:cxnLst>
              <a:cxn ang="0">
                <a:pos x="T0" y="T1"/>
              </a:cxn>
              <a:cxn ang="0">
                <a:pos x="T2" y="T3"/>
              </a:cxn>
              <a:cxn ang="0">
                <a:pos x="T4" y="T5"/>
              </a:cxn>
              <a:cxn ang="0">
                <a:pos x="T6" y="T7"/>
              </a:cxn>
              <a:cxn ang="0">
                <a:pos x="T8" y="T9"/>
              </a:cxn>
            </a:cxnLst>
            <a:rect l="0" t="0" r="r" b="b"/>
            <a:pathLst>
              <a:path w="85" h="56">
                <a:moveTo>
                  <a:pt x="10" y="56"/>
                </a:moveTo>
                <a:lnTo>
                  <a:pt x="85" y="26"/>
                </a:lnTo>
                <a:lnTo>
                  <a:pt x="75" y="0"/>
                </a:lnTo>
                <a:lnTo>
                  <a:pt x="0" y="32"/>
                </a:lnTo>
                <a:lnTo>
                  <a:pt x="10" y="56"/>
                </a:lnTo>
                <a:close/>
              </a:path>
            </a:pathLst>
          </a:custGeom>
          <a:solidFill>
            <a:srgbClr val="70707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9" name="Freeform 261"/>
          <p:cNvSpPr/>
          <p:nvPr/>
        </p:nvSpPr>
        <p:spPr bwMode="auto">
          <a:xfrm>
            <a:off x="5340094" y="4272599"/>
            <a:ext cx="80165" cy="52815"/>
          </a:xfrm>
          <a:custGeom>
            <a:avLst/>
            <a:gdLst>
              <a:gd name="T0" fmla="*/ 10 w 85"/>
              <a:gd name="T1" fmla="*/ 56 h 56"/>
              <a:gd name="T2" fmla="*/ 85 w 85"/>
              <a:gd name="T3" fmla="*/ 26 h 56"/>
              <a:gd name="T4" fmla="*/ 75 w 85"/>
              <a:gd name="T5" fmla="*/ 0 h 56"/>
              <a:gd name="T6" fmla="*/ 0 w 85"/>
              <a:gd name="T7" fmla="*/ 32 h 56"/>
            </a:gdLst>
            <a:ahLst/>
            <a:cxnLst>
              <a:cxn ang="0">
                <a:pos x="T0" y="T1"/>
              </a:cxn>
              <a:cxn ang="0">
                <a:pos x="T2" y="T3"/>
              </a:cxn>
              <a:cxn ang="0">
                <a:pos x="T4" y="T5"/>
              </a:cxn>
              <a:cxn ang="0">
                <a:pos x="T6" y="T7"/>
              </a:cxn>
            </a:cxnLst>
            <a:rect l="0" t="0" r="r" b="b"/>
            <a:pathLst>
              <a:path w="85" h="56">
                <a:moveTo>
                  <a:pt x="10" y="56"/>
                </a:moveTo>
                <a:lnTo>
                  <a:pt x="85" y="26"/>
                </a:lnTo>
                <a:lnTo>
                  <a:pt x="75" y="0"/>
                </a:lnTo>
                <a:lnTo>
                  <a:pt x="0" y="3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50" name="Rectangle 262"/>
          <p:cNvSpPr>
            <a:spLocks noChangeArrowheads="1"/>
          </p:cNvSpPr>
          <p:nvPr/>
        </p:nvSpPr>
        <p:spPr bwMode="auto">
          <a:xfrm>
            <a:off x="6079495" y="3188955"/>
            <a:ext cx="26407" cy="129208"/>
          </a:xfrm>
          <a:prstGeom prst="rect">
            <a:avLst/>
          </a:prstGeom>
          <a:solidFill>
            <a:srgbClr val="70707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p>
        </p:txBody>
      </p:sp>
      <p:sp>
        <p:nvSpPr>
          <p:cNvPr id="51" name="Freeform 263"/>
          <p:cNvSpPr/>
          <p:nvPr/>
        </p:nvSpPr>
        <p:spPr bwMode="auto">
          <a:xfrm>
            <a:off x="6079495" y="3188955"/>
            <a:ext cx="26407" cy="129208"/>
          </a:xfrm>
          <a:custGeom>
            <a:avLst/>
            <a:gdLst>
              <a:gd name="T0" fmla="*/ 28 w 28"/>
              <a:gd name="T1" fmla="*/ 137 h 137"/>
              <a:gd name="T2" fmla="*/ 28 w 28"/>
              <a:gd name="T3" fmla="*/ 0 h 137"/>
              <a:gd name="T4" fmla="*/ 0 w 28"/>
              <a:gd name="T5" fmla="*/ 0 h 137"/>
              <a:gd name="T6" fmla="*/ 0 w 28"/>
              <a:gd name="T7" fmla="*/ 137 h 137"/>
            </a:gdLst>
            <a:ahLst/>
            <a:cxnLst>
              <a:cxn ang="0">
                <a:pos x="T0" y="T1"/>
              </a:cxn>
              <a:cxn ang="0">
                <a:pos x="T2" y="T3"/>
              </a:cxn>
              <a:cxn ang="0">
                <a:pos x="T4" y="T5"/>
              </a:cxn>
              <a:cxn ang="0">
                <a:pos x="T6" y="T7"/>
              </a:cxn>
            </a:cxnLst>
            <a:rect l="0" t="0" r="r" b="b"/>
            <a:pathLst>
              <a:path w="28" h="137">
                <a:moveTo>
                  <a:pt x="28" y="137"/>
                </a:moveTo>
                <a:lnTo>
                  <a:pt x="28" y="0"/>
                </a:lnTo>
                <a:lnTo>
                  <a:pt x="0" y="0"/>
                </a:lnTo>
                <a:lnTo>
                  <a:pt x="0" y="13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52" name="Rectangle 264"/>
          <p:cNvSpPr>
            <a:spLocks noChangeArrowheads="1"/>
          </p:cNvSpPr>
          <p:nvPr/>
        </p:nvSpPr>
        <p:spPr bwMode="auto">
          <a:xfrm>
            <a:off x="6079495" y="4685685"/>
            <a:ext cx="26407" cy="128264"/>
          </a:xfrm>
          <a:prstGeom prst="rect">
            <a:avLst/>
          </a:prstGeom>
          <a:solidFill>
            <a:srgbClr val="70707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p>
        </p:txBody>
      </p:sp>
      <p:sp>
        <p:nvSpPr>
          <p:cNvPr id="53" name="Freeform 265"/>
          <p:cNvSpPr/>
          <p:nvPr/>
        </p:nvSpPr>
        <p:spPr bwMode="auto">
          <a:xfrm>
            <a:off x="6079495" y="4685685"/>
            <a:ext cx="26407" cy="128264"/>
          </a:xfrm>
          <a:custGeom>
            <a:avLst/>
            <a:gdLst>
              <a:gd name="T0" fmla="*/ 28 w 28"/>
              <a:gd name="T1" fmla="*/ 136 h 136"/>
              <a:gd name="T2" fmla="*/ 28 w 28"/>
              <a:gd name="T3" fmla="*/ 0 h 136"/>
              <a:gd name="T4" fmla="*/ 0 w 28"/>
              <a:gd name="T5" fmla="*/ 0 h 136"/>
              <a:gd name="T6" fmla="*/ 0 w 28"/>
              <a:gd name="T7" fmla="*/ 136 h 136"/>
            </a:gdLst>
            <a:ahLst/>
            <a:cxnLst>
              <a:cxn ang="0">
                <a:pos x="T0" y="T1"/>
              </a:cxn>
              <a:cxn ang="0">
                <a:pos x="T2" y="T3"/>
              </a:cxn>
              <a:cxn ang="0">
                <a:pos x="T4" y="T5"/>
              </a:cxn>
              <a:cxn ang="0">
                <a:pos x="T6" y="T7"/>
              </a:cxn>
            </a:cxnLst>
            <a:rect l="0" t="0" r="r" b="b"/>
            <a:pathLst>
              <a:path w="28" h="136">
                <a:moveTo>
                  <a:pt x="28" y="136"/>
                </a:moveTo>
                <a:lnTo>
                  <a:pt x="28" y="0"/>
                </a:lnTo>
                <a:lnTo>
                  <a:pt x="0" y="0"/>
                </a:lnTo>
                <a:lnTo>
                  <a:pt x="0" y="13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54" name="Rectangle 266"/>
          <p:cNvSpPr>
            <a:spLocks noChangeArrowheads="1"/>
          </p:cNvSpPr>
          <p:nvPr/>
        </p:nvSpPr>
        <p:spPr bwMode="auto">
          <a:xfrm>
            <a:off x="5286336" y="3988720"/>
            <a:ext cx="122605" cy="25464"/>
          </a:xfrm>
          <a:prstGeom prst="rect">
            <a:avLst/>
          </a:prstGeom>
          <a:solidFill>
            <a:srgbClr val="70707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p>
        </p:txBody>
      </p:sp>
      <p:sp>
        <p:nvSpPr>
          <p:cNvPr id="55" name="Freeform 267"/>
          <p:cNvSpPr/>
          <p:nvPr/>
        </p:nvSpPr>
        <p:spPr bwMode="auto">
          <a:xfrm>
            <a:off x="5286336" y="3988720"/>
            <a:ext cx="122605" cy="25464"/>
          </a:xfrm>
          <a:custGeom>
            <a:avLst/>
            <a:gdLst>
              <a:gd name="T0" fmla="*/ 130 w 130"/>
              <a:gd name="T1" fmla="*/ 0 h 27"/>
              <a:gd name="T2" fmla="*/ 0 w 130"/>
              <a:gd name="T3" fmla="*/ 0 h 27"/>
              <a:gd name="T4" fmla="*/ 0 w 130"/>
              <a:gd name="T5" fmla="*/ 27 h 27"/>
              <a:gd name="T6" fmla="*/ 130 w 130"/>
              <a:gd name="T7" fmla="*/ 27 h 27"/>
            </a:gdLst>
            <a:ahLst/>
            <a:cxnLst>
              <a:cxn ang="0">
                <a:pos x="T0" y="T1"/>
              </a:cxn>
              <a:cxn ang="0">
                <a:pos x="T2" y="T3"/>
              </a:cxn>
              <a:cxn ang="0">
                <a:pos x="T4" y="T5"/>
              </a:cxn>
              <a:cxn ang="0">
                <a:pos x="T6" y="T7"/>
              </a:cxn>
            </a:cxnLst>
            <a:rect l="0" t="0" r="r" b="b"/>
            <a:pathLst>
              <a:path w="130" h="27">
                <a:moveTo>
                  <a:pt x="130" y="0"/>
                </a:moveTo>
                <a:lnTo>
                  <a:pt x="0" y="0"/>
                </a:lnTo>
                <a:lnTo>
                  <a:pt x="0" y="27"/>
                </a:lnTo>
                <a:lnTo>
                  <a:pt x="130" y="2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56" name="Rectangle 268"/>
          <p:cNvSpPr>
            <a:spLocks noChangeArrowheads="1"/>
          </p:cNvSpPr>
          <p:nvPr/>
        </p:nvSpPr>
        <p:spPr bwMode="auto">
          <a:xfrm>
            <a:off x="6776457" y="3988720"/>
            <a:ext cx="129207" cy="25464"/>
          </a:xfrm>
          <a:prstGeom prst="rect">
            <a:avLst/>
          </a:prstGeom>
          <a:solidFill>
            <a:srgbClr val="70707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p>
        </p:txBody>
      </p:sp>
      <p:sp>
        <p:nvSpPr>
          <p:cNvPr id="57" name="Freeform 269"/>
          <p:cNvSpPr/>
          <p:nvPr/>
        </p:nvSpPr>
        <p:spPr bwMode="auto">
          <a:xfrm>
            <a:off x="6776457" y="3988720"/>
            <a:ext cx="129207" cy="25464"/>
          </a:xfrm>
          <a:custGeom>
            <a:avLst/>
            <a:gdLst>
              <a:gd name="T0" fmla="*/ 137 w 137"/>
              <a:gd name="T1" fmla="*/ 0 h 27"/>
              <a:gd name="T2" fmla="*/ 0 w 137"/>
              <a:gd name="T3" fmla="*/ 0 h 27"/>
              <a:gd name="T4" fmla="*/ 0 w 137"/>
              <a:gd name="T5" fmla="*/ 27 h 27"/>
              <a:gd name="T6" fmla="*/ 137 w 137"/>
              <a:gd name="T7" fmla="*/ 27 h 27"/>
            </a:gdLst>
            <a:ahLst/>
            <a:cxnLst>
              <a:cxn ang="0">
                <a:pos x="T0" y="T1"/>
              </a:cxn>
              <a:cxn ang="0">
                <a:pos x="T2" y="T3"/>
              </a:cxn>
              <a:cxn ang="0">
                <a:pos x="T4" y="T5"/>
              </a:cxn>
              <a:cxn ang="0">
                <a:pos x="T6" y="T7"/>
              </a:cxn>
            </a:cxnLst>
            <a:rect l="0" t="0" r="r" b="b"/>
            <a:pathLst>
              <a:path w="137" h="27">
                <a:moveTo>
                  <a:pt x="137" y="0"/>
                </a:moveTo>
                <a:lnTo>
                  <a:pt x="0" y="0"/>
                </a:lnTo>
                <a:lnTo>
                  <a:pt x="0" y="27"/>
                </a:lnTo>
                <a:lnTo>
                  <a:pt x="137" y="2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58" name="Freeform 270"/>
          <p:cNvSpPr/>
          <p:nvPr/>
        </p:nvSpPr>
        <p:spPr bwMode="auto">
          <a:xfrm>
            <a:off x="5512683" y="3420019"/>
            <a:ext cx="109401" cy="111288"/>
          </a:xfrm>
          <a:custGeom>
            <a:avLst/>
            <a:gdLst>
              <a:gd name="T0" fmla="*/ 116 w 116"/>
              <a:gd name="T1" fmla="*/ 97 h 118"/>
              <a:gd name="T2" fmla="*/ 18 w 116"/>
              <a:gd name="T3" fmla="*/ 0 h 118"/>
              <a:gd name="T4" fmla="*/ 0 w 116"/>
              <a:gd name="T5" fmla="*/ 20 h 118"/>
              <a:gd name="T6" fmla="*/ 97 w 116"/>
              <a:gd name="T7" fmla="*/ 118 h 118"/>
              <a:gd name="T8" fmla="*/ 116 w 116"/>
              <a:gd name="T9" fmla="*/ 97 h 118"/>
            </a:gdLst>
            <a:ahLst/>
            <a:cxnLst>
              <a:cxn ang="0">
                <a:pos x="T0" y="T1"/>
              </a:cxn>
              <a:cxn ang="0">
                <a:pos x="T2" y="T3"/>
              </a:cxn>
              <a:cxn ang="0">
                <a:pos x="T4" y="T5"/>
              </a:cxn>
              <a:cxn ang="0">
                <a:pos x="T6" y="T7"/>
              </a:cxn>
              <a:cxn ang="0">
                <a:pos x="T8" y="T9"/>
              </a:cxn>
            </a:cxnLst>
            <a:rect l="0" t="0" r="r" b="b"/>
            <a:pathLst>
              <a:path w="116" h="118">
                <a:moveTo>
                  <a:pt x="116" y="97"/>
                </a:moveTo>
                <a:lnTo>
                  <a:pt x="18" y="0"/>
                </a:lnTo>
                <a:lnTo>
                  <a:pt x="0" y="20"/>
                </a:lnTo>
                <a:lnTo>
                  <a:pt x="97" y="118"/>
                </a:lnTo>
                <a:lnTo>
                  <a:pt x="116" y="97"/>
                </a:lnTo>
                <a:close/>
              </a:path>
            </a:pathLst>
          </a:custGeom>
          <a:solidFill>
            <a:srgbClr val="70707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59" name="Freeform 271"/>
          <p:cNvSpPr/>
          <p:nvPr/>
        </p:nvSpPr>
        <p:spPr bwMode="auto">
          <a:xfrm>
            <a:off x="5512683" y="3420019"/>
            <a:ext cx="109401" cy="111288"/>
          </a:xfrm>
          <a:custGeom>
            <a:avLst/>
            <a:gdLst>
              <a:gd name="T0" fmla="*/ 116 w 116"/>
              <a:gd name="T1" fmla="*/ 97 h 118"/>
              <a:gd name="T2" fmla="*/ 18 w 116"/>
              <a:gd name="T3" fmla="*/ 0 h 118"/>
              <a:gd name="T4" fmla="*/ 0 w 116"/>
              <a:gd name="T5" fmla="*/ 20 h 118"/>
              <a:gd name="T6" fmla="*/ 97 w 116"/>
              <a:gd name="T7" fmla="*/ 118 h 118"/>
            </a:gdLst>
            <a:ahLst/>
            <a:cxnLst>
              <a:cxn ang="0">
                <a:pos x="T0" y="T1"/>
              </a:cxn>
              <a:cxn ang="0">
                <a:pos x="T2" y="T3"/>
              </a:cxn>
              <a:cxn ang="0">
                <a:pos x="T4" y="T5"/>
              </a:cxn>
              <a:cxn ang="0">
                <a:pos x="T6" y="T7"/>
              </a:cxn>
            </a:cxnLst>
            <a:rect l="0" t="0" r="r" b="b"/>
            <a:pathLst>
              <a:path w="116" h="118">
                <a:moveTo>
                  <a:pt x="116" y="97"/>
                </a:moveTo>
                <a:lnTo>
                  <a:pt x="18" y="0"/>
                </a:lnTo>
                <a:lnTo>
                  <a:pt x="0" y="20"/>
                </a:lnTo>
                <a:lnTo>
                  <a:pt x="97" y="11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60" name="Freeform 272"/>
          <p:cNvSpPr/>
          <p:nvPr/>
        </p:nvSpPr>
        <p:spPr bwMode="auto">
          <a:xfrm>
            <a:off x="6569916" y="4477256"/>
            <a:ext cx="109401" cy="109402"/>
          </a:xfrm>
          <a:custGeom>
            <a:avLst/>
            <a:gdLst>
              <a:gd name="T0" fmla="*/ 116 w 116"/>
              <a:gd name="T1" fmla="*/ 97 h 116"/>
              <a:gd name="T2" fmla="*/ 19 w 116"/>
              <a:gd name="T3" fmla="*/ 0 h 116"/>
              <a:gd name="T4" fmla="*/ 0 w 116"/>
              <a:gd name="T5" fmla="*/ 19 h 116"/>
              <a:gd name="T6" fmla="*/ 96 w 116"/>
              <a:gd name="T7" fmla="*/ 116 h 116"/>
              <a:gd name="T8" fmla="*/ 116 w 116"/>
              <a:gd name="T9" fmla="*/ 97 h 116"/>
            </a:gdLst>
            <a:ahLst/>
            <a:cxnLst>
              <a:cxn ang="0">
                <a:pos x="T0" y="T1"/>
              </a:cxn>
              <a:cxn ang="0">
                <a:pos x="T2" y="T3"/>
              </a:cxn>
              <a:cxn ang="0">
                <a:pos x="T4" y="T5"/>
              </a:cxn>
              <a:cxn ang="0">
                <a:pos x="T6" y="T7"/>
              </a:cxn>
              <a:cxn ang="0">
                <a:pos x="T8" y="T9"/>
              </a:cxn>
            </a:cxnLst>
            <a:rect l="0" t="0" r="r" b="b"/>
            <a:pathLst>
              <a:path w="116" h="116">
                <a:moveTo>
                  <a:pt x="116" y="97"/>
                </a:moveTo>
                <a:lnTo>
                  <a:pt x="19" y="0"/>
                </a:lnTo>
                <a:lnTo>
                  <a:pt x="0" y="19"/>
                </a:lnTo>
                <a:lnTo>
                  <a:pt x="96" y="116"/>
                </a:lnTo>
                <a:lnTo>
                  <a:pt x="116" y="97"/>
                </a:lnTo>
                <a:close/>
              </a:path>
            </a:pathLst>
          </a:custGeom>
          <a:solidFill>
            <a:srgbClr val="70707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61" name="Freeform 273"/>
          <p:cNvSpPr/>
          <p:nvPr/>
        </p:nvSpPr>
        <p:spPr bwMode="auto">
          <a:xfrm>
            <a:off x="6569916" y="4477256"/>
            <a:ext cx="109401" cy="109402"/>
          </a:xfrm>
          <a:custGeom>
            <a:avLst/>
            <a:gdLst>
              <a:gd name="T0" fmla="*/ 116 w 116"/>
              <a:gd name="T1" fmla="*/ 97 h 116"/>
              <a:gd name="T2" fmla="*/ 19 w 116"/>
              <a:gd name="T3" fmla="*/ 0 h 116"/>
              <a:gd name="T4" fmla="*/ 0 w 116"/>
              <a:gd name="T5" fmla="*/ 19 h 116"/>
              <a:gd name="T6" fmla="*/ 96 w 116"/>
              <a:gd name="T7" fmla="*/ 116 h 116"/>
            </a:gdLst>
            <a:ahLst/>
            <a:cxnLst>
              <a:cxn ang="0">
                <a:pos x="T0" y="T1"/>
              </a:cxn>
              <a:cxn ang="0">
                <a:pos x="T2" y="T3"/>
              </a:cxn>
              <a:cxn ang="0">
                <a:pos x="T4" y="T5"/>
              </a:cxn>
              <a:cxn ang="0">
                <a:pos x="T6" y="T7"/>
              </a:cxn>
            </a:cxnLst>
            <a:rect l="0" t="0" r="r" b="b"/>
            <a:pathLst>
              <a:path w="116" h="116">
                <a:moveTo>
                  <a:pt x="116" y="97"/>
                </a:moveTo>
                <a:lnTo>
                  <a:pt x="19" y="0"/>
                </a:lnTo>
                <a:lnTo>
                  <a:pt x="0" y="19"/>
                </a:lnTo>
                <a:lnTo>
                  <a:pt x="96"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62" name="Freeform 274"/>
          <p:cNvSpPr/>
          <p:nvPr/>
        </p:nvSpPr>
        <p:spPr bwMode="auto">
          <a:xfrm>
            <a:off x="5512683" y="4477256"/>
            <a:ext cx="109401" cy="109402"/>
          </a:xfrm>
          <a:custGeom>
            <a:avLst/>
            <a:gdLst>
              <a:gd name="T0" fmla="*/ 97 w 116"/>
              <a:gd name="T1" fmla="*/ 0 h 116"/>
              <a:gd name="T2" fmla="*/ 0 w 116"/>
              <a:gd name="T3" fmla="*/ 97 h 116"/>
              <a:gd name="T4" fmla="*/ 18 w 116"/>
              <a:gd name="T5" fmla="*/ 116 h 116"/>
              <a:gd name="T6" fmla="*/ 116 w 116"/>
              <a:gd name="T7" fmla="*/ 19 h 116"/>
              <a:gd name="T8" fmla="*/ 97 w 116"/>
              <a:gd name="T9" fmla="*/ 0 h 116"/>
            </a:gdLst>
            <a:ahLst/>
            <a:cxnLst>
              <a:cxn ang="0">
                <a:pos x="T0" y="T1"/>
              </a:cxn>
              <a:cxn ang="0">
                <a:pos x="T2" y="T3"/>
              </a:cxn>
              <a:cxn ang="0">
                <a:pos x="T4" y="T5"/>
              </a:cxn>
              <a:cxn ang="0">
                <a:pos x="T6" y="T7"/>
              </a:cxn>
              <a:cxn ang="0">
                <a:pos x="T8" y="T9"/>
              </a:cxn>
            </a:cxnLst>
            <a:rect l="0" t="0" r="r" b="b"/>
            <a:pathLst>
              <a:path w="116" h="116">
                <a:moveTo>
                  <a:pt x="97" y="0"/>
                </a:moveTo>
                <a:lnTo>
                  <a:pt x="0" y="97"/>
                </a:lnTo>
                <a:lnTo>
                  <a:pt x="18" y="116"/>
                </a:lnTo>
                <a:lnTo>
                  <a:pt x="116" y="19"/>
                </a:lnTo>
                <a:lnTo>
                  <a:pt x="97" y="0"/>
                </a:lnTo>
                <a:close/>
              </a:path>
            </a:pathLst>
          </a:custGeom>
          <a:solidFill>
            <a:srgbClr val="70707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63" name="Freeform 275"/>
          <p:cNvSpPr/>
          <p:nvPr/>
        </p:nvSpPr>
        <p:spPr bwMode="auto">
          <a:xfrm>
            <a:off x="5512683" y="4477256"/>
            <a:ext cx="109401" cy="109402"/>
          </a:xfrm>
          <a:custGeom>
            <a:avLst/>
            <a:gdLst>
              <a:gd name="T0" fmla="*/ 97 w 116"/>
              <a:gd name="T1" fmla="*/ 0 h 116"/>
              <a:gd name="T2" fmla="*/ 0 w 116"/>
              <a:gd name="T3" fmla="*/ 97 h 116"/>
              <a:gd name="T4" fmla="*/ 18 w 116"/>
              <a:gd name="T5" fmla="*/ 116 h 116"/>
              <a:gd name="T6" fmla="*/ 116 w 116"/>
              <a:gd name="T7" fmla="*/ 19 h 116"/>
            </a:gdLst>
            <a:ahLst/>
            <a:cxnLst>
              <a:cxn ang="0">
                <a:pos x="T0" y="T1"/>
              </a:cxn>
              <a:cxn ang="0">
                <a:pos x="T2" y="T3"/>
              </a:cxn>
              <a:cxn ang="0">
                <a:pos x="T4" y="T5"/>
              </a:cxn>
              <a:cxn ang="0">
                <a:pos x="T6" y="T7"/>
              </a:cxn>
            </a:cxnLst>
            <a:rect l="0" t="0" r="r" b="b"/>
            <a:pathLst>
              <a:path w="116" h="116">
                <a:moveTo>
                  <a:pt x="97" y="0"/>
                </a:moveTo>
                <a:lnTo>
                  <a:pt x="0" y="97"/>
                </a:lnTo>
                <a:lnTo>
                  <a:pt x="18" y="116"/>
                </a:lnTo>
                <a:lnTo>
                  <a:pt x="116" y="1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64" name="Freeform 276"/>
          <p:cNvSpPr/>
          <p:nvPr/>
        </p:nvSpPr>
        <p:spPr bwMode="auto">
          <a:xfrm>
            <a:off x="6569916" y="3420019"/>
            <a:ext cx="109401" cy="111288"/>
          </a:xfrm>
          <a:custGeom>
            <a:avLst/>
            <a:gdLst>
              <a:gd name="T0" fmla="*/ 96 w 116"/>
              <a:gd name="T1" fmla="*/ 0 h 118"/>
              <a:gd name="T2" fmla="*/ 0 w 116"/>
              <a:gd name="T3" fmla="*/ 97 h 118"/>
              <a:gd name="T4" fmla="*/ 19 w 116"/>
              <a:gd name="T5" fmla="*/ 118 h 118"/>
              <a:gd name="T6" fmla="*/ 116 w 116"/>
              <a:gd name="T7" fmla="*/ 20 h 118"/>
              <a:gd name="T8" fmla="*/ 96 w 116"/>
              <a:gd name="T9" fmla="*/ 0 h 118"/>
            </a:gdLst>
            <a:ahLst/>
            <a:cxnLst>
              <a:cxn ang="0">
                <a:pos x="T0" y="T1"/>
              </a:cxn>
              <a:cxn ang="0">
                <a:pos x="T2" y="T3"/>
              </a:cxn>
              <a:cxn ang="0">
                <a:pos x="T4" y="T5"/>
              </a:cxn>
              <a:cxn ang="0">
                <a:pos x="T6" y="T7"/>
              </a:cxn>
              <a:cxn ang="0">
                <a:pos x="T8" y="T9"/>
              </a:cxn>
            </a:cxnLst>
            <a:rect l="0" t="0" r="r" b="b"/>
            <a:pathLst>
              <a:path w="116" h="118">
                <a:moveTo>
                  <a:pt x="96" y="0"/>
                </a:moveTo>
                <a:lnTo>
                  <a:pt x="0" y="97"/>
                </a:lnTo>
                <a:lnTo>
                  <a:pt x="19" y="118"/>
                </a:lnTo>
                <a:lnTo>
                  <a:pt x="116" y="20"/>
                </a:lnTo>
                <a:lnTo>
                  <a:pt x="96" y="0"/>
                </a:lnTo>
                <a:close/>
              </a:path>
            </a:pathLst>
          </a:custGeom>
          <a:solidFill>
            <a:srgbClr val="70707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65" name="Freeform 277"/>
          <p:cNvSpPr/>
          <p:nvPr/>
        </p:nvSpPr>
        <p:spPr bwMode="auto">
          <a:xfrm>
            <a:off x="6569916" y="3420019"/>
            <a:ext cx="109401" cy="111288"/>
          </a:xfrm>
          <a:custGeom>
            <a:avLst/>
            <a:gdLst>
              <a:gd name="T0" fmla="*/ 96 w 116"/>
              <a:gd name="T1" fmla="*/ 0 h 118"/>
              <a:gd name="T2" fmla="*/ 0 w 116"/>
              <a:gd name="T3" fmla="*/ 97 h 118"/>
              <a:gd name="T4" fmla="*/ 19 w 116"/>
              <a:gd name="T5" fmla="*/ 118 h 118"/>
              <a:gd name="T6" fmla="*/ 116 w 116"/>
              <a:gd name="T7" fmla="*/ 20 h 118"/>
            </a:gdLst>
            <a:ahLst/>
            <a:cxnLst>
              <a:cxn ang="0">
                <a:pos x="T0" y="T1"/>
              </a:cxn>
              <a:cxn ang="0">
                <a:pos x="T2" y="T3"/>
              </a:cxn>
              <a:cxn ang="0">
                <a:pos x="T4" y="T5"/>
              </a:cxn>
              <a:cxn ang="0">
                <a:pos x="T6" y="T7"/>
              </a:cxn>
            </a:cxnLst>
            <a:rect l="0" t="0" r="r" b="b"/>
            <a:pathLst>
              <a:path w="116" h="118">
                <a:moveTo>
                  <a:pt x="96" y="0"/>
                </a:moveTo>
                <a:lnTo>
                  <a:pt x="0" y="97"/>
                </a:lnTo>
                <a:lnTo>
                  <a:pt x="19" y="118"/>
                </a:lnTo>
                <a:lnTo>
                  <a:pt x="116" y="2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66" name="Oval 278"/>
          <p:cNvSpPr>
            <a:spLocks noChangeArrowheads="1"/>
          </p:cNvSpPr>
          <p:nvPr/>
        </p:nvSpPr>
        <p:spPr bwMode="auto">
          <a:xfrm>
            <a:off x="7240470" y="3116335"/>
            <a:ext cx="456468" cy="454584"/>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67" name="Oval 279"/>
          <p:cNvSpPr>
            <a:spLocks noChangeArrowheads="1"/>
          </p:cNvSpPr>
          <p:nvPr/>
        </p:nvSpPr>
        <p:spPr bwMode="auto">
          <a:xfrm>
            <a:off x="6422790" y="5125179"/>
            <a:ext cx="455525" cy="454584"/>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68" name="Oval 280"/>
          <p:cNvSpPr>
            <a:spLocks noChangeArrowheads="1"/>
          </p:cNvSpPr>
          <p:nvPr/>
        </p:nvSpPr>
        <p:spPr bwMode="auto">
          <a:xfrm>
            <a:off x="4462996" y="4264111"/>
            <a:ext cx="454581" cy="454584"/>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69" name="Oval 281"/>
          <p:cNvSpPr>
            <a:spLocks noChangeArrowheads="1"/>
          </p:cNvSpPr>
          <p:nvPr/>
        </p:nvSpPr>
        <p:spPr bwMode="auto">
          <a:xfrm>
            <a:off x="5299539" y="2347692"/>
            <a:ext cx="454581" cy="454584"/>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grpSp>
        <p:nvGrpSpPr>
          <p:cNvPr id="70" name="Group 64"/>
          <p:cNvGrpSpPr/>
          <p:nvPr/>
        </p:nvGrpSpPr>
        <p:grpSpPr>
          <a:xfrm>
            <a:off x="7324408" y="3240827"/>
            <a:ext cx="301797" cy="206543"/>
            <a:chOff x="7392740" y="3448014"/>
            <a:chExt cx="318585" cy="218032"/>
          </a:xfrm>
          <a:solidFill>
            <a:srgbClr val="0B8F92"/>
          </a:solidFill>
        </p:grpSpPr>
        <p:sp>
          <p:nvSpPr>
            <p:cNvPr id="71" name="Freeform 287"/>
            <p:cNvSpPr>
              <a:spLocks noEditPoints="1"/>
            </p:cNvSpPr>
            <p:nvPr/>
          </p:nvSpPr>
          <p:spPr bwMode="auto">
            <a:xfrm>
              <a:off x="7392740" y="3637174"/>
              <a:ext cx="318585" cy="28872"/>
            </a:xfrm>
            <a:custGeom>
              <a:avLst/>
              <a:gdLst>
                <a:gd name="T0" fmla="*/ 320 w 320"/>
                <a:gd name="T1" fmla="*/ 0 h 29"/>
                <a:gd name="T2" fmla="*/ 0 w 320"/>
                <a:gd name="T3" fmla="*/ 0 h 29"/>
                <a:gd name="T4" fmla="*/ 0 w 320"/>
                <a:gd name="T5" fmla="*/ 29 h 29"/>
                <a:gd name="T6" fmla="*/ 320 w 320"/>
                <a:gd name="T7" fmla="*/ 29 h 29"/>
                <a:gd name="T8" fmla="*/ 320 w 320"/>
                <a:gd name="T9" fmla="*/ 0 h 29"/>
                <a:gd name="T10" fmla="*/ 306 w 320"/>
                <a:gd name="T11" fmla="*/ 18 h 29"/>
                <a:gd name="T12" fmla="*/ 279 w 320"/>
                <a:gd name="T13" fmla="*/ 18 h 29"/>
                <a:gd name="T14" fmla="*/ 279 w 320"/>
                <a:gd name="T15" fmla="*/ 12 h 29"/>
                <a:gd name="T16" fmla="*/ 306 w 320"/>
                <a:gd name="T17" fmla="*/ 12 h 29"/>
                <a:gd name="T18" fmla="*/ 306 w 320"/>
                <a:gd name="T19" fmla="*/ 18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0" h="29">
                  <a:moveTo>
                    <a:pt x="320" y="0"/>
                  </a:moveTo>
                  <a:lnTo>
                    <a:pt x="0" y="0"/>
                  </a:lnTo>
                  <a:lnTo>
                    <a:pt x="0" y="29"/>
                  </a:lnTo>
                  <a:lnTo>
                    <a:pt x="320" y="29"/>
                  </a:lnTo>
                  <a:lnTo>
                    <a:pt x="320" y="0"/>
                  </a:lnTo>
                  <a:close/>
                  <a:moveTo>
                    <a:pt x="306" y="18"/>
                  </a:moveTo>
                  <a:lnTo>
                    <a:pt x="279" y="18"/>
                  </a:lnTo>
                  <a:lnTo>
                    <a:pt x="279" y="12"/>
                  </a:lnTo>
                  <a:lnTo>
                    <a:pt x="306" y="12"/>
                  </a:lnTo>
                  <a:lnTo>
                    <a:pt x="306" y="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72" name="Freeform 288"/>
            <p:cNvSpPr>
              <a:spLocks noEditPoints="1"/>
            </p:cNvSpPr>
            <p:nvPr/>
          </p:nvSpPr>
          <p:spPr bwMode="auto">
            <a:xfrm>
              <a:off x="7406678" y="3448014"/>
              <a:ext cx="288717" cy="180200"/>
            </a:xfrm>
            <a:custGeom>
              <a:avLst/>
              <a:gdLst>
                <a:gd name="T0" fmla="*/ 290 w 290"/>
                <a:gd name="T1" fmla="*/ 0 h 181"/>
                <a:gd name="T2" fmla="*/ 0 w 290"/>
                <a:gd name="T3" fmla="*/ 0 h 181"/>
                <a:gd name="T4" fmla="*/ 0 w 290"/>
                <a:gd name="T5" fmla="*/ 181 h 181"/>
                <a:gd name="T6" fmla="*/ 290 w 290"/>
                <a:gd name="T7" fmla="*/ 181 h 181"/>
                <a:gd name="T8" fmla="*/ 290 w 290"/>
                <a:gd name="T9" fmla="*/ 0 h 181"/>
                <a:gd name="T10" fmla="*/ 258 w 290"/>
                <a:gd name="T11" fmla="*/ 155 h 181"/>
                <a:gd name="T12" fmla="*/ 32 w 290"/>
                <a:gd name="T13" fmla="*/ 155 h 181"/>
                <a:gd name="T14" fmla="*/ 32 w 290"/>
                <a:gd name="T15" fmla="*/ 25 h 181"/>
                <a:gd name="T16" fmla="*/ 258 w 290"/>
                <a:gd name="T17" fmla="*/ 25 h 181"/>
                <a:gd name="T18" fmla="*/ 258 w 290"/>
                <a:gd name="T19" fmla="*/ 155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0" h="181">
                  <a:moveTo>
                    <a:pt x="290" y="0"/>
                  </a:moveTo>
                  <a:lnTo>
                    <a:pt x="0" y="0"/>
                  </a:lnTo>
                  <a:lnTo>
                    <a:pt x="0" y="181"/>
                  </a:lnTo>
                  <a:lnTo>
                    <a:pt x="290" y="181"/>
                  </a:lnTo>
                  <a:lnTo>
                    <a:pt x="290" y="0"/>
                  </a:lnTo>
                  <a:close/>
                  <a:moveTo>
                    <a:pt x="258" y="155"/>
                  </a:moveTo>
                  <a:lnTo>
                    <a:pt x="32" y="155"/>
                  </a:lnTo>
                  <a:lnTo>
                    <a:pt x="32" y="25"/>
                  </a:lnTo>
                  <a:lnTo>
                    <a:pt x="258" y="25"/>
                  </a:lnTo>
                  <a:lnTo>
                    <a:pt x="258" y="15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grpSp>
      <p:grpSp>
        <p:nvGrpSpPr>
          <p:cNvPr id="73" name="Group 65"/>
          <p:cNvGrpSpPr/>
          <p:nvPr/>
        </p:nvGrpSpPr>
        <p:grpSpPr>
          <a:xfrm>
            <a:off x="6511442" y="5259102"/>
            <a:ext cx="295195" cy="213145"/>
            <a:chOff x="6534552" y="5578559"/>
            <a:chExt cx="311616" cy="225002"/>
          </a:xfrm>
          <a:solidFill>
            <a:srgbClr val="0B8F92"/>
          </a:solidFill>
        </p:grpSpPr>
        <p:sp>
          <p:nvSpPr>
            <p:cNvPr id="74" name="Freeform 289"/>
            <p:cNvSpPr/>
            <p:nvPr/>
          </p:nvSpPr>
          <p:spPr bwMode="auto">
            <a:xfrm>
              <a:off x="6625149" y="5719932"/>
              <a:ext cx="64713" cy="26881"/>
            </a:xfrm>
            <a:custGeom>
              <a:avLst/>
              <a:gdLst>
                <a:gd name="T0" fmla="*/ 62 w 65"/>
                <a:gd name="T1" fmla="*/ 27 h 27"/>
                <a:gd name="T2" fmla="*/ 65 w 65"/>
                <a:gd name="T3" fmla="*/ 0 h 27"/>
                <a:gd name="T4" fmla="*/ 0 w 65"/>
                <a:gd name="T5" fmla="*/ 0 h 27"/>
                <a:gd name="T6" fmla="*/ 4 w 65"/>
                <a:gd name="T7" fmla="*/ 27 h 27"/>
                <a:gd name="T8" fmla="*/ 62 w 65"/>
                <a:gd name="T9" fmla="*/ 27 h 27"/>
              </a:gdLst>
              <a:ahLst/>
              <a:cxnLst>
                <a:cxn ang="0">
                  <a:pos x="T0" y="T1"/>
                </a:cxn>
                <a:cxn ang="0">
                  <a:pos x="T2" y="T3"/>
                </a:cxn>
                <a:cxn ang="0">
                  <a:pos x="T4" y="T5"/>
                </a:cxn>
                <a:cxn ang="0">
                  <a:pos x="T6" y="T7"/>
                </a:cxn>
                <a:cxn ang="0">
                  <a:pos x="T8" y="T9"/>
                </a:cxn>
              </a:cxnLst>
              <a:rect l="0" t="0" r="r" b="b"/>
              <a:pathLst>
                <a:path w="65" h="27">
                  <a:moveTo>
                    <a:pt x="62" y="27"/>
                  </a:moveTo>
                  <a:lnTo>
                    <a:pt x="65" y="0"/>
                  </a:lnTo>
                  <a:lnTo>
                    <a:pt x="0" y="0"/>
                  </a:lnTo>
                  <a:lnTo>
                    <a:pt x="4" y="27"/>
                  </a:lnTo>
                  <a:lnTo>
                    <a:pt x="62" y="27"/>
                  </a:lnTo>
                  <a:close/>
                </a:path>
              </a:pathLst>
            </a:custGeom>
            <a:grpFill/>
            <a:ln>
              <a:noFill/>
            </a:ln>
          </p:spPr>
          <p:txBody>
            <a:bodyPr vert="horz" wrap="square" lIns="91440" tIns="45720" rIns="91440" bIns="45720" numCol="1" anchor="t" anchorCtr="0" compatLnSpc="1"/>
            <a:lstStyle/>
            <a:p>
              <a:endParaRPr lang="en-US"/>
            </a:p>
          </p:txBody>
        </p:sp>
        <p:sp>
          <p:nvSpPr>
            <p:cNvPr id="75" name="Freeform 290"/>
            <p:cNvSpPr/>
            <p:nvPr/>
          </p:nvSpPr>
          <p:spPr bwMode="auto">
            <a:xfrm>
              <a:off x="6698822" y="5664179"/>
              <a:ext cx="70686" cy="46792"/>
            </a:xfrm>
            <a:custGeom>
              <a:avLst/>
              <a:gdLst>
                <a:gd name="T0" fmla="*/ 0 w 71"/>
                <a:gd name="T1" fmla="*/ 47 h 47"/>
                <a:gd name="T2" fmla="*/ 59 w 71"/>
                <a:gd name="T3" fmla="*/ 47 h 47"/>
                <a:gd name="T4" fmla="*/ 71 w 71"/>
                <a:gd name="T5" fmla="*/ 0 h 47"/>
                <a:gd name="T6" fmla="*/ 5 w 71"/>
                <a:gd name="T7" fmla="*/ 0 h 47"/>
                <a:gd name="T8" fmla="*/ 0 w 71"/>
                <a:gd name="T9" fmla="*/ 47 h 47"/>
              </a:gdLst>
              <a:ahLst/>
              <a:cxnLst>
                <a:cxn ang="0">
                  <a:pos x="T0" y="T1"/>
                </a:cxn>
                <a:cxn ang="0">
                  <a:pos x="T2" y="T3"/>
                </a:cxn>
                <a:cxn ang="0">
                  <a:pos x="T4" y="T5"/>
                </a:cxn>
                <a:cxn ang="0">
                  <a:pos x="T6" y="T7"/>
                </a:cxn>
                <a:cxn ang="0">
                  <a:pos x="T8" y="T9"/>
                </a:cxn>
              </a:cxnLst>
              <a:rect l="0" t="0" r="r" b="b"/>
              <a:pathLst>
                <a:path w="71" h="47">
                  <a:moveTo>
                    <a:pt x="0" y="47"/>
                  </a:moveTo>
                  <a:lnTo>
                    <a:pt x="59" y="47"/>
                  </a:lnTo>
                  <a:lnTo>
                    <a:pt x="71" y="0"/>
                  </a:lnTo>
                  <a:lnTo>
                    <a:pt x="5" y="0"/>
                  </a:lnTo>
                  <a:lnTo>
                    <a:pt x="0" y="47"/>
                  </a:lnTo>
                  <a:close/>
                </a:path>
              </a:pathLst>
            </a:custGeom>
            <a:grpFill/>
            <a:ln>
              <a:noFill/>
            </a:ln>
          </p:spPr>
          <p:txBody>
            <a:bodyPr vert="horz" wrap="square" lIns="91440" tIns="45720" rIns="91440" bIns="45720" numCol="1" anchor="t" anchorCtr="0" compatLnSpc="1"/>
            <a:lstStyle/>
            <a:p>
              <a:endParaRPr lang="en-US"/>
            </a:p>
          </p:txBody>
        </p:sp>
        <p:sp>
          <p:nvSpPr>
            <p:cNvPr id="76" name="Freeform 291"/>
            <p:cNvSpPr/>
            <p:nvPr/>
          </p:nvSpPr>
          <p:spPr bwMode="auto">
            <a:xfrm>
              <a:off x="6560437" y="5719932"/>
              <a:ext cx="57743" cy="26881"/>
            </a:xfrm>
            <a:custGeom>
              <a:avLst/>
              <a:gdLst>
                <a:gd name="T0" fmla="*/ 0 w 58"/>
                <a:gd name="T1" fmla="*/ 0 h 27"/>
                <a:gd name="T2" fmla="*/ 7 w 58"/>
                <a:gd name="T3" fmla="*/ 27 h 27"/>
                <a:gd name="T4" fmla="*/ 58 w 58"/>
                <a:gd name="T5" fmla="*/ 27 h 27"/>
                <a:gd name="T6" fmla="*/ 57 w 58"/>
                <a:gd name="T7" fmla="*/ 0 h 27"/>
                <a:gd name="T8" fmla="*/ 0 w 58"/>
                <a:gd name="T9" fmla="*/ 0 h 27"/>
              </a:gdLst>
              <a:ahLst/>
              <a:cxnLst>
                <a:cxn ang="0">
                  <a:pos x="T0" y="T1"/>
                </a:cxn>
                <a:cxn ang="0">
                  <a:pos x="T2" y="T3"/>
                </a:cxn>
                <a:cxn ang="0">
                  <a:pos x="T4" y="T5"/>
                </a:cxn>
                <a:cxn ang="0">
                  <a:pos x="T6" y="T7"/>
                </a:cxn>
                <a:cxn ang="0">
                  <a:pos x="T8" y="T9"/>
                </a:cxn>
              </a:cxnLst>
              <a:rect l="0" t="0" r="r" b="b"/>
              <a:pathLst>
                <a:path w="58" h="27">
                  <a:moveTo>
                    <a:pt x="0" y="0"/>
                  </a:moveTo>
                  <a:lnTo>
                    <a:pt x="7" y="27"/>
                  </a:lnTo>
                  <a:lnTo>
                    <a:pt x="58" y="27"/>
                  </a:lnTo>
                  <a:lnTo>
                    <a:pt x="57" y="0"/>
                  </a:lnTo>
                  <a:lnTo>
                    <a:pt x="0" y="0"/>
                  </a:lnTo>
                  <a:close/>
                </a:path>
              </a:pathLst>
            </a:custGeom>
            <a:grpFill/>
            <a:ln>
              <a:noFill/>
            </a:ln>
          </p:spPr>
          <p:txBody>
            <a:bodyPr vert="horz" wrap="square" lIns="91440" tIns="45720" rIns="91440" bIns="45720" numCol="1" anchor="t" anchorCtr="0" compatLnSpc="1"/>
            <a:lstStyle/>
            <a:p>
              <a:endParaRPr lang="en-US"/>
            </a:p>
          </p:txBody>
        </p:sp>
        <p:sp>
          <p:nvSpPr>
            <p:cNvPr id="77" name="Freeform 292"/>
            <p:cNvSpPr/>
            <p:nvPr/>
          </p:nvSpPr>
          <p:spPr bwMode="auto">
            <a:xfrm>
              <a:off x="6696831" y="5719932"/>
              <a:ext cx="57743" cy="26881"/>
            </a:xfrm>
            <a:custGeom>
              <a:avLst/>
              <a:gdLst>
                <a:gd name="T0" fmla="*/ 58 w 58"/>
                <a:gd name="T1" fmla="*/ 0 h 27"/>
                <a:gd name="T2" fmla="*/ 2 w 58"/>
                <a:gd name="T3" fmla="*/ 0 h 27"/>
                <a:gd name="T4" fmla="*/ 0 w 58"/>
                <a:gd name="T5" fmla="*/ 27 h 27"/>
                <a:gd name="T6" fmla="*/ 51 w 58"/>
                <a:gd name="T7" fmla="*/ 27 h 27"/>
                <a:gd name="T8" fmla="*/ 58 w 58"/>
                <a:gd name="T9" fmla="*/ 0 h 27"/>
              </a:gdLst>
              <a:ahLst/>
              <a:cxnLst>
                <a:cxn ang="0">
                  <a:pos x="T0" y="T1"/>
                </a:cxn>
                <a:cxn ang="0">
                  <a:pos x="T2" y="T3"/>
                </a:cxn>
                <a:cxn ang="0">
                  <a:pos x="T4" y="T5"/>
                </a:cxn>
                <a:cxn ang="0">
                  <a:pos x="T6" y="T7"/>
                </a:cxn>
                <a:cxn ang="0">
                  <a:pos x="T8" y="T9"/>
                </a:cxn>
              </a:cxnLst>
              <a:rect l="0" t="0" r="r" b="b"/>
              <a:pathLst>
                <a:path w="58" h="27">
                  <a:moveTo>
                    <a:pt x="58" y="0"/>
                  </a:moveTo>
                  <a:lnTo>
                    <a:pt x="2" y="0"/>
                  </a:lnTo>
                  <a:lnTo>
                    <a:pt x="0" y="27"/>
                  </a:lnTo>
                  <a:lnTo>
                    <a:pt x="51" y="27"/>
                  </a:lnTo>
                  <a:lnTo>
                    <a:pt x="58" y="0"/>
                  </a:lnTo>
                  <a:close/>
                </a:path>
              </a:pathLst>
            </a:custGeom>
            <a:grpFill/>
            <a:ln>
              <a:noFill/>
            </a:ln>
          </p:spPr>
          <p:txBody>
            <a:bodyPr vert="horz" wrap="square" lIns="91440" tIns="45720" rIns="91440" bIns="45720" numCol="1" anchor="t" anchorCtr="0" compatLnSpc="1"/>
            <a:lstStyle/>
            <a:p>
              <a:endParaRPr lang="en-US"/>
            </a:p>
          </p:txBody>
        </p:sp>
        <p:sp>
          <p:nvSpPr>
            <p:cNvPr id="78" name="Freeform 293"/>
            <p:cNvSpPr/>
            <p:nvPr/>
          </p:nvSpPr>
          <p:spPr bwMode="auto">
            <a:xfrm>
              <a:off x="6703800" y="5578559"/>
              <a:ext cx="142368" cy="74669"/>
            </a:xfrm>
            <a:custGeom>
              <a:avLst/>
              <a:gdLst>
                <a:gd name="T0" fmla="*/ 57 w 84"/>
                <a:gd name="T1" fmla="*/ 0 h 44"/>
                <a:gd name="T2" fmla="*/ 53 w 84"/>
                <a:gd name="T3" fmla="*/ 1 h 44"/>
                <a:gd name="T4" fmla="*/ 51 w 84"/>
                <a:gd name="T5" fmla="*/ 3 h 44"/>
                <a:gd name="T6" fmla="*/ 30 w 84"/>
                <a:gd name="T7" fmla="*/ 24 h 44"/>
                <a:gd name="T8" fmla="*/ 28 w 84"/>
                <a:gd name="T9" fmla="*/ 27 h 44"/>
                <a:gd name="T10" fmla="*/ 2 w 84"/>
                <a:gd name="T11" fmla="*/ 27 h 44"/>
                <a:gd name="T12" fmla="*/ 0 w 84"/>
                <a:gd name="T13" fmla="*/ 44 h 44"/>
                <a:gd name="T14" fmla="*/ 40 w 84"/>
                <a:gd name="T15" fmla="*/ 44 h 44"/>
                <a:gd name="T16" fmla="*/ 43 w 84"/>
                <a:gd name="T17" fmla="*/ 33 h 44"/>
                <a:gd name="T18" fmla="*/ 60 w 84"/>
                <a:gd name="T19" fmla="*/ 17 h 44"/>
                <a:gd name="T20" fmla="*/ 74 w 84"/>
                <a:gd name="T21" fmla="*/ 17 h 44"/>
                <a:gd name="T22" fmla="*/ 74 w 84"/>
                <a:gd name="T23" fmla="*/ 0 h 44"/>
                <a:gd name="T24" fmla="*/ 57 w 84"/>
                <a:gd name="T25"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 h="44">
                  <a:moveTo>
                    <a:pt x="57" y="0"/>
                  </a:moveTo>
                  <a:cubicBezTo>
                    <a:pt x="55" y="0"/>
                    <a:pt x="54" y="1"/>
                    <a:pt x="53" y="1"/>
                  </a:cubicBezTo>
                  <a:cubicBezTo>
                    <a:pt x="52" y="2"/>
                    <a:pt x="52" y="2"/>
                    <a:pt x="51" y="3"/>
                  </a:cubicBezTo>
                  <a:cubicBezTo>
                    <a:pt x="44" y="10"/>
                    <a:pt x="37" y="17"/>
                    <a:pt x="30" y="24"/>
                  </a:cubicBezTo>
                  <a:cubicBezTo>
                    <a:pt x="29" y="25"/>
                    <a:pt x="28" y="26"/>
                    <a:pt x="28" y="27"/>
                  </a:cubicBezTo>
                  <a:cubicBezTo>
                    <a:pt x="2" y="27"/>
                    <a:pt x="2" y="27"/>
                    <a:pt x="2" y="27"/>
                  </a:cubicBezTo>
                  <a:cubicBezTo>
                    <a:pt x="0" y="44"/>
                    <a:pt x="0" y="44"/>
                    <a:pt x="0" y="44"/>
                  </a:cubicBezTo>
                  <a:cubicBezTo>
                    <a:pt x="40" y="44"/>
                    <a:pt x="40" y="44"/>
                    <a:pt x="40" y="44"/>
                  </a:cubicBezTo>
                  <a:cubicBezTo>
                    <a:pt x="43" y="33"/>
                    <a:pt x="43" y="33"/>
                    <a:pt x="43" y="33"/>
                  </a:cubicBezTo>
                  <a:cubicBezTo>
                    <a:pt x="49" y="28"/>
                    <a:pt x="54" y="22"/>
                    <a:pt x="60" y="17"/>
                  </a:cubicBezTo>
                  <a:cubicBezTo>
                    <a:pt x="74" y="17"/>
                    <a:pt x="74" y="17"/>
                    <a:pt x="74" y="17"/>
                  </a:cubicBezTo>
                  <a:cubicBezTo>
                    <a:pt x="84" y="17"/>
                    <a:pt x="84" y="0"/>
                    <a:pt x="74" y="0"/>
                  </a:cubicBezTo>
                  <a:lnTo>
                    <a:pt x="57" y="0"/>
                  </a:lnTo>
                  <a:close/>
                </a:path>
              </a:pathLst>
            </a:custGeom>
            <a:grpFill/>
            <a:ln>
              <a:noFill/>
            </a:ln>
          </p:spPr>
          <p:txBody>
            <a:bodyPr vert="horz" wrap="square" lIns="91440" tIns="45720" rIns="91440" bIns="45720" numCol="1" anchor="t" anchorCtr="0" compatLnSpc="1"/>
            <a:lstStyle/>
            <a:p>
              <a:endParaRPr lang="en-US"/>
            </a:p>
          </p:txBody>
        </p:sp>
        <p:sp>
          <p:nvSpPr>
            <p:cNvPr id="79" name="Freeform 294"/>
            <p:cNvSpPr/>
            <p:nvPr/>
          </p:nvSpPr>
          <p:spPr bwMode="auto">
            <a:xfrm>
              <a:off x="6618180" y="5624356"/>
              <a:ext cx="78651" cy="28872"/>
            </a:xfrm>
            <a:custGeom>
              <a:avLst/>
              <a:gdLst>
                <a:gd name="T0" fmla="*/ 2 w 79"/>
                <a:gd name="T1" fmla="*/ 29 h 29"/>
                <a:gd name="T2" fmla="*/ 77 w 79"/>
                <a:gd name="T3" fmla="*/ 29 h 29"/>
                <a:gd name="T4" fmla="*/ 79 w 79"/>
                <a:gd name="T5" fmla="*/ 0 h 29"/>
                <a:gd name="T6" fmla="*/ 0 w 79"/>
                <a:gd name="T7" fmla="*/ 0 h 29"/>
                <a:gd name="T8" fmla="*/ 2 w 79"/>
                <a:gd name="T9" fmla="*/ 29 h 29"/>
              </a:gdLst>
              <a:ahLst/>
              <a:cxnLst>
                <a:cxn ang="0">
                  <a:pos x="T0" y="T1"/>
                </a:cxn>
                <a:cxn ang="0">
                  <a:pos x="T2" y="T3"/>
                </a:cxn>
                <a:cxn ang="0">
                  <a:pos x="T4" y="T5"/>
                </a:cxn>
                <a:cxn ang="0">
                  <a:pos x="T6" y="T7"/>
                </a:cxn>
                <a:cxn ang="0">
                  <a:pos x="T8" y="T9"/>
                </a:cxn>
              </a:cxnLst>
              <a:rect l="0" t="0" r="r" b="b"/>
              <a:pathLst>
                <a:path w="79" h="29">
                  <a:moveTo>
                    <a:pt x="2" y="29"/>
                  </a:moveTo>
                  <a:lnTo>
                    <a:pt x="77" y="29"/>
                  </a:lnTo>
                  <a:lnTo>
                    <a:pt x="79" y="0"/>
                  </a:lnTo>
                  <a:lnTo>
                    <a:pt x="0" y="0"/>
                  </a:lnTo>
                  <a:lnTo>
                    <a:pt x="2" y="29"/>
                  </a:lnTo>
                  <a:close/>
                </a:path>
              </a:pathLst>
            </a:custGeom>
            <a:grpFill/>
            <a:ln>
              <a:noFill/>
            </a:ln>
          </p:spPr>
          <p:txBody>
            <a:bodyPr vert="horz" wrap="square" lIns="91440" tIns="45720" rIns="91440" bIns="45720" numCol="1" anchor="t" anchorCtr="0" compatLnSpc="1"/>
            <a:lstStyle/>
            <a:p>
              <a:endParaRPr lang="en-US"/>
            </a:p>
          </p:txBody>
        </p:sp>
        <p:sp>
          <p:nvSpPr>
            <p:cNvPr id="80" name="Freeform 295"/>
            <p:cNvSpPr/>
            <p:nvPr/>
          </p:nvSpPr>
          <p:spPr bwMode="auto">
            <a:xfrm>
              <a:off x="6545503" y="5664179"/>
              <a:ext cx="71682" cy="46792"/>
            </a:xfrm>
            <a:custGeom>
              <a:avLst/>
              <a:gdLst>
                <a:gd name="T0" fmla="*/ 72 w 72"/>
                <a:gd name="T1" fmla="*/ 47 h 47"/>
                <a:gd name="T2" fmla="*/ 66 w 72"/>
                <a:gd name="T3" fmla="*/ 0 h 47"/>
                <a:gd name="T4" fmla="*/ 0 w 72"/>
                <a:gd name="T5" fmla="*/ 0 h 47"/>
                <a:gd name="T6" fmla="*/ 12 w 72"/>
                <a:gd name="T7" fmla="*/ 47 h 47"/>
                <a:gd name="T8" fmla="*/ 72 w 72"/>
                <a:gd name="T9" fmla="*/ 47 h 47"/>
              </a:gdLst>
              <a:ahLst/>
              <a:cxnLst>
                <a:cxn ang="0">
                  <a:pos x="T0" y="T1"/>
                </a:cxn>
                <a:cxn ang="0">
                  <a:pos x="T2" y="T3"/>
                </a:cxn>
                <a:cxn ang="0">
                  <a:pos x="T4" y="T5"/>
                </a:cxn>
                <a:cxn ang="0">
                  <a:pos x="T6" y="T7"/>
                </a:cxn>
                <a:cxn ang="0">
                  <a:pos x="T8" y="T9"/>
                </a:cxn>
              </a:cxnLst>
              <a:rect l="0" t="0" r="r" b="b"/>
              <a:pathLst>
                <a:path w="72" h="47">
                  <a:moveTo>
                    <a:pt x="72" y="47"/>
                  </a:moveTo>
                  <a:lnTo>
                    <a:pt x="66" y="0"/>
                  </a:lnTo>
                  <a:lnTo>
                    <a:pt x="0" y="0"/>
                  </a:lnTo>
                  <a:lnTo>
                    <a:pt x="12" y="47"/>
                  </a:lnTo>
                  <a:lnTo>
                    <a:pt x="72" y="47"/>
                  </a:lnTo>
                  <a:close/>
                </a:path>
              </a:pathLst>
            </a:custGeom>
            <a:grpFill/>
            <a:ln>
              <a:noFill/>
            </a:ln>
          </p:spPr>
          <p:txBody>
            <a:bodyPr vert="horz" wrap="square" lIns="91440" tIns="45720" rIns="91440" bIns="45720" numCol="1" anchor="t" anchorCtr="0" compatLnSpc="1"/>
            <a:lstStyle/>
            <a:p>
              <a:endParaRPr lang="en-US"/>
            </a:p>
          </p:txBody>
        </p:sp>
        <p:sp>
          <p:nvSpPr>
            <p:cNvPr id="81" name="Freeform 296"/>
            <p:cNvSpPr/>
            <p:nvPr/>
          </p:nvSpPr>
          <p:spPr bwMode="auto">
            <a:xfrm>
              <a:off x="6534552" y="5624356"/>
              <a:ext cx="76659" cy="28872"/>
            </a:xfrm>
            <a:custGeom>
              <a:avLst/>
              <a:gdLst>
                <a:gd name="T0" fmla="*/ 0 w 77"/>
                <a:gd name="T1" fmla="*/ 0 h 29"/>
                <a:gd name="T2" fmla="*/ 9 w 77"/>
                <a:gd name="T3" fmla="*/ 29 h 29"/>
                <a:gd name="T4" fmla="*/ 77 w 77"/>
                <a:gd name="T5" fmla="*/ 29 h 29"/>
                <a:gd name="T6" fmla="*/ 74 w 77"/>
                <a:gd name="T7" fmla="*/ 0 h 29"/>
                <a:gd name="T8" fmla="*/ 0 w 77"/>
                <a:gd name="T9" fmla="*/ 0 h 29"/>
              </a:gdLst>
              <a:ahLst/>
              <a:cxnLst>
                <a:cxn ang="0">
                  <a:pos x="T0" y="T1"/>
                </a:cxn>
                <a:cxn ang="0">
                  <a:pos x="T2" y="T3"/>
                </a:cxn>
                <a:cxn ang="0">
                  <a:pos x="T4" y="T5"/>
                </a:cxn>
                <a:cxn ang="0">
                  <a:pos x="T6" y="T7"/>
                </a:cxn>
                <a:cxn ang="0">
                  <a:pos x="T8" y="T9"/>
                </a:cxn>
              </a:cxnLst>
              <a:rect l="0" t="0" r="r" b="b"/>
              <a:pathLst>
                <a:path w="77" h="29">
                  <a:moveTo>
                    <a:pt x="0" y="0"/>
                  </a:moveTo>
                  <a:lnTo>
                    <a:pt x="9" y="29"/>
                  </a:lnTo>
                  <a:lnTo>
                    <a:pt x="77" y="29"/>
                  </a:lnTo>
                  <a:lnTo>
                    <a:pt x="74" y="0"/>
                  </a:lnTo>
                  <a:lnTo>
                    <a:pt x="0" y="0"/>
                  </a:lnTo>
                  <a:close/>
                </a:path>
              </a:pathLst>
            </a:custGeom>
            <a:grpFill/>
            <a:ln>
              <a:noFill/>
            </a:ln>
          </p:spPr>
          <p:txBody>
            <a:bodyPr vert="horz" wrap="square" lIns="91440" tIns="45720" rIns="91440" bIns="45720" numCol="1" anchor="t" anchorCtr="0" compatLnSpc="1"/>
            <a:lstStyle/>
            <a:p>
              <a:endParaRPr lang="en-US"/>
            </a:p>
          </p:txBody>
        </p:sp>
        <p:sp>
          <p:nvSpPr>
            <p:cNvPr id="82" name="Freeform 297"/>
            <p:cNvSpPr/>
            <p:nvPr/>
          </p:nvSpPr>
          <p:spPr bwMode="auto">
            <a:xfrm>
              <a:off x="6622163" y="5664179"/>
              <a:ext cx="70686" cy="46792"/>
            </a:xfrm>
            <a:custGeom>
              <a:avLst/>
              <a:gdLst>
                <a:gd name="T0" fmla="*/ 71 w 71"/>
                <a:gd name="T1" fmla="*/ 0 h 47"/>
                <a:gd name="T2" fmla="*/ 0 w 71"/>
                <a:gd name="T3" fmla="*/ 0 h 47"/>
                <a:gd name="T4" fmla="*/ 3 w 71"/>
                <a:gd name="T5" fmla="*/ 47 h 47"/>
                <a:gd name="T6" fmla="*/ 68 w 71"/>
                <a:gd name="T7" fmla="*/ 47 h 47"/>
                <a:gd name="T8" fmla="*/ 71 w 71"/>
                <a:gd name="T9" fmla="*/ 0 h 47"/>
              </a:gdLst>
              <a:ahLst/>
              <a:cxnLst>
                <a:cxn ang="0">
                  <a:pos x="T0" y="T1"/>
                </a:cxn>
                <a:cxn ang="0">
                  <a:pos x="T2" y="T3"/>
                </a:cxn>
                <a:cxn ang="0">
                  <a:pos x="T4" y="T5"/>
                </a:cxn>
                <a:cxn ang="0">
                  <a:pos x="T6" y="T7"/>
                </a:cxn>
                <a:cxn ang="0">
                  <a:pos x="T8" y="T9"/>
                </a:cxn>
              </a:cxnLst>
              <a:rect l="0" t="0" r="r" b="b"/>
              <a:pathLst>
                <a:path w="71" h="47">
                  <a:moveTo>
                    <a:pt x="71" y="0"/>
                  </a:moveTo>
                  <a:lnTo>
                    <a:pt x="0" y="0"/>
                  </a:lnTo>
                  <a:lnTo>
                    <a:pt x="3" y="47"/>
                  </a:lnTo>
                  <a:lnTo>
                    <a:pt x="68" y="47"/>
                  </a:lnTo>
                  <a:lnTo>
                    <a:pt x="71" y="0"/>
                  </a:lnTo>
                  <a:close/>
                </a:path>
              </a:pathLst>
            </a:custGeom>
            <a:grpFill/>
            <a:ln>
              <a:noFill/>
            </a:ln>
          </p:spPr>
          <p:txBody>
            <a:bodyPr vert="horz" wrap="square" lIns="91440" tIns="45720" rIns="91440" bIns="45720" numCol="1" anchor="t" anchorCtr="0" compatLnSpc="1"/>
            <a:lstStyle/>
            <a:p>
              <a:endParaRPr lang="en-US"/>
            </a:p>
          </p:txBody>
        </p:sp>
        <p:sp>
          <p:nvSpPr>
            <p:cNvPr id="83" name="Oval 298"/>
            <p:cNvSpPr>
              <a:spLocks noChangeArrowheads="1"/>
            </p:cNvSpPr>
            <p:nvPr/>
          </p:nvSpPr>
          <p:spPr bwMode="auto">
            <a:xfrm>
              <a:off x="6570393" y="5755773"/>
              <a:ext cx="47788" cy="47788"/>
            </a:xfrm>
            <a:prstGeom prst="ellipse">
              <a:avLst/>
            </a:prstGeom>
            <a:grpFill/>
            <a:ln>
              <a:noFill/>
            </a:ln>
          </p:spPr>
          <p:txBody>
            <a:bodyPr vert="horz" wrap="square" lIns="91440" tIns="45720" rIns="91440" bIns="45720" numCol="1" anchor="t" anchorCtr="0" compatLnSpc="1"/>
            <a:lstStyle/>
            <a:p>
              <a:endParaRPr lang="en-US"/>
            </a:p>
          </p:txBody>
        </p:sp>
        <p:sp>
          <p:nvSpPr>
            <p:cNvPr id="84" name="Oval 299"/>
            <p:cNvSpPr>
              <a:spLocks noChangeArrowheads="1"/>
            </p:cNvSpPr>
            <p:nvPr/>
          </p:nvSpPr>
          <p:spPr bwMode="auto">
            <a:xfrm>
              <a:off x="6696831" y="5755773"/>
              <a:ext cx="47788" cy="47788"/>
            </a:xfrm>
            <a:prstGeom prst="ellipse">
              <a:avLst/>
            </a:prstGeom>
            <a:grpFill/>
            <a:ln>
              <a:noFill/>
            </a:ln>
          </p:spPr>
          <p:txBody>
            <a:bodyPr vert="horz" wrap="square" lIns="91440" tIns="45720" rIns="91440" bIns="45720" numCol="1" anchor="t" anchorCtr="0" compatLnSpc="1"/>
            <a:lstStyle/>
            <a:p>
              <a:endParaRPr lang="en-US"/>
            </a:p>
          </p:txBody>
        </p:sp>
      </p:grpSp>
      <p:grpSp>
        <p:nvGrpSpPr>
          <p:cNvPr id="85" name="Group 66"/>
          <p:cNvGrpSpPr/>
          <p:nvPr/>
        </p:nvGrpSpPr>
        <p:grpSpPr>
          <a:xfrm>
            <a:off x="5412713" y="2476899"/>
            <a:ext cx="222575" cy="214088"/>
            <a:chOff x="5374704" y="2641592"/>
            <a:chExt cx="234956" cy="225997"/>
          </a:xfrm>
          <a:solidFill>
            <a:srgbClr val="0B8F92"/>
          </a:solidFill>
        </p:grpSpPr>
        <p:sp>
          <p:nvSpPr>
            <p:cNvPr id="86" name="Freeform 300"/>
            <p:cNvSpPr>
              <a:spLocks noEditPoints="1"/>
            </p:cNvSpPr>
            <p:nvPr/>
          </p:nvSpPr>
          <p:spPr bwMode="auto">
            <a:xfrm>
              <a:off x="5374704" y="2641592"/>
              <a:ext cx="227987" cy="225997"/>
            </a:xfrm>
            <a:custGeom>
              <a:avLst/>
              <a:gdLst>
                <a:gd name="T0" fmla="*/ 102 w 134"/>
                <a:gd name="T1" fmla="*/ 111 h 133"/>
                <a:gd name="T2" fmla="*/ 90 w 134"/>
                <a:gd name="T3" fmla="*/ 118 h 133"/>
                <a:gd name="T4" fmla="*/ 94 w 134"/>
                <a:gd name="T5" fmla="*/ 111 h 133"/>
                <a:gd name="T6" fmla="*/ 87 w 134"/>
                <a:gd name="T7" fmla="*/ 112 h 133"/>
                <a:gd name="T8" fmla="*/ 82 w 134"/>
                <a:gd name="T9" fmla="*/ 112 h 133"/>
                <a:gd name="T10" fmla="*/ 67 w 134"/>
                <a:gd name="T11" fmla="*/ 123 h 133"/>
                <a:gd name="T12" fmla="*/ 44 w 134"/>
                <a:gd name="T13" fmla="*/ 93 h 133"/>
                <a:gd name="T14" fmla="*/ 55 w 134"/>
                <a:gd name="T15" fmla="*/ 93 h 133"/>
                <a:gd name="T16" fmla="*/ 52 w 134"/>
                <a:gd name="T17" fmla="*/ 86 h 133"/>
                <a:gd name="T18" fmla="*/ 51 w 134"/>
                <a:gd name="T19" fmla="*/ 83 h 133"/>
                <a:gd name="T20" fmla="*/ 42 w 134"/>
                <a:gd name="T21" fmla="*/ 83 h 133"/>
                <a:gd name="T22" fmla="*/ 40 w 134"/>
                <a:gd name="T23" fmla="*/ 66 h 133"/>
                <a:gd name="T24" fmla="*/ 41 w 134"/>
                <a:gd name="T25" fmla="*/ 51 h 133"/>
                <a:gd name="T26" fmla="*/ 58 w 134"/>
                <a:gd name="T27" fmla="*/ 51 h 133"/>
                <a:gd name="T28" fmla="*/ 71 w 134"/>
                <a:gd name="T29" fmla="*/ 41 h 133"/>
                <a:gd name="T30" fmla="*/ 43 w 134"/>
                <a:gd name="T31" fmla="*/ 41 h 133"/>
                <a:gd name="T32" fmla="*/ 67 w 134"/>
                <a:gd name="T33" fmla="*/ 9 h 133"/>
                <a:gd name="T34" fmla="*/ 90 w 134"/>
                <a:gd name="T35" fmla="*/ 37 h 133"/>
                <a:gd name="T36" fmla="*/ 101 w 134"/>
                <a:gd name="T37" fmla="*/ 40 h 133"/>
                <a:gd name="T38" fmla="*/ 90 w 134"/>
                <a:gd name="T39" fmla="*/ 14 h 133"/>
                <a:gd name="T40" fmla="*/ 118 w 134"/>
                <a:gd name="T41" fmla="*/ 41 h 133"/>
                <a:gd name="T42" fmla="*/ 104 w 134"/>
                <a:gd name="T43" fmla="*/ 41 h 133"/>
                <a:gd name="T44" fmla="*/ 116 w 134"/>
                <a:gd name="T45" fmla="*/ 51 h 133"/>
                <a:gd name="T46" fmla="*/ 122 w 134"/>
                <a:gd name="T47" fmla="*/ 51 h 133"/>
                <a:gd name="T48" fmla="*/ 124 w 134"/>
                <a:gd name="T49" fmla="*/ 66 h 133"/>
                <a:gd name="T50" fmla="*/ 124 w 134"/>
                <a:gd name="T51" fmla="*/ 67 h 133"/>
                <a:gd name="T52" fmla="*/ 122 w 134"/>
                <a:gd name="T53" fmla="*/ 87 h 133"/>
                <a:gd name="T54" fmla="*/ 128 w 134"/>
                <a:gd name="T55" fmla="*/ 94 h 133"/>
                <a:gd name="T56" fmla="*/ 128 w 134"/>
                <a:gd name="T57" fmla="*/ 93 h 133"/>
                <a:gd name="T58" fmla="*/ 129 w 134"/>
                <a:gd name="T59" fmla="*/ 93 h 133"/>
                <a:gd name="T60" fmla="*/ 129 w 134"/>
                <a:gd name="T61" fmla="*/ 92 h 133"/>
                <a:gd name="T62" fmla="*/ 134 w 134"/>
                <a:gd name="T63" fmla="*/ 66 h 133"/>
                <a:gd name="T64" fmla="*/ 67 w 134"/>
                <a:gd name="T65" fmla="*/ 0 h 133"/>
                <a:gd name="T66" fmla="*/ 0 w 134"/>
                <a:gd name="T67" fmla="*/ 66 h 133"/>
                <a:gd name="T68" fmla="*/ 67 w 134"/>
                <a:gd name="T69" fmla="*/ 133 h 133"/>
                <a:gd name="T70" fmla="*/ 109 w 134"/>
                <a:gd name="T71" fmla="*/ 118 h 133"/>
                <a:gd name="T72" fmla="*/ 102 w 134"/>
                <a:gd name="T73" fmla="*/ 111 h 133"/>
                <a:gd name="T74" fmla="*/ 44 w 134"/>
                <a:gd name="T75" fmla="*/ 14 h 133"/>
                <a:gd name="T76" fmla="*/ 33 w 134"/>
                <a:gd name="T77" fmla="*/ 41 h 133"/>
                <a:gd name="T78" fmla="*/ 16 w 134"/>
                <a:gd name="T79" fmla="*/ 41 h 133"/>
                <a:gd name="T80" fmla="*/ 44 w 134"/>
                <a:gd name="T81" fmla="*/ 14 h 133"/>
                <a:gd name="T82" fmla="*/ 10 w 134"/>
                <a:gd name="T83" fmla="*/ 66 h 133"/>
                <a:gd name="T84" fmla="*/ 12 w 134"/>
                <a:gd name="T85" fmla="*/ 51 h 133"/>
                <a:gd name="T86" fmla="*/ 31 w 134"/>
                <a:gd name="T87" fmla="*/ 51 h 133"/>
                <a:gd name="T88" fmla="*/ 30 w 134"/>
                <a:gd name="T89" fmla="*/ 66 h 133"/>
                <a:gd name="T90" fmla="*/ 31 w 134"/>
                <a:gd name="T91" fmla="*/ 83 h 133"/>
                <a:gd name="T92" fmla="*/ 13 w 134"/>
                <a:gd name="T93" fmla="*/ 83 h 133"/>
                <a:gd name="T94" fmla="*/ 10 w 134"/>
                <a:gd name="T95" fmla="*/ 66 h 133"/>
                <a:gd name="T96" fmla="*/ 17 w 134"/>
                <a:gd name="T97" fmla="*/ 93 h 133"/>
                <a:gd name="T98" fmla="*/ 33 w 134"/>
                <a:gd name="T99" fmla="*/ 93 h 133"/>
                <a:gd name="T100" fmla="*/ 44 w 134"/>
                <a:gd name="T101" fmla="*/ 118 h 133"/>
                <a:gd name="T102" fmla="*/ 17 w 134"/>
                <a:gd name="T103" fmla="*/ 9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4" h="133">
                  <a:moveTo>
                    <a:pt x="102" y="111"/>
                  </a:moveTo>
                  <a:cubicBezTo>
                    <a:pt x="98" y="114"/>
                    <a:pt x="95" y="116"/>
                    <a:pt x="90" y="118"/>
                  </a:cubicBezTo>
                  <a:cubicBezTo>
                    <a:pt x="92" y="116"/>
                    <a:pt x="93" y="114"/>
                    <a:pt x="94" y="111"/>
                  </a:cubicBezTo>
                  <a:cubicBezTo>
                    <a:pt x="92" y="112"/>
                    <a:pt x="90" y="112"/>
                    <a:pt x="87" y="112"/>
                  </a:cubicBezTo>
                  <a:cubicBezTo>
                    <a:pt x="86" y="112"/>
                    <a:pt x="84" y="112"/>
                    <a:pt x="82" y="112"/>
                  </a:cubicBezTo>
                  <a:cubicBezTo>
                    <a:pt x="78" y="119"/>
                    <a:pt x="72" y="123"/>
                    <a:pt x="67" y="123"/>
                  </a:cubicBezTo>
                  <a:cubicBezTo>
                    <a:pt x="58" y="123"/>
                    <a:pt x="49" y="111"/>
                    <a:pt x="44" y="93"/>
                  </a:cubicBezTo>
                  <a:cubicBezTo>
                    <a:pt x="55" y="93"/>
                    <a:pt x="55" y="93"/>
                    <a:pt x="55" y="93"/>
                  </a:cubicBezTo>
                  <a:cubicBezTo>
                    <a:pt x="54" y="91"/>
                    <a:pt x="52" y="88"/>
                    <a:pt x="52" y="86"/>
                  </a:cubicBezTo>
                  <a:cubicBezTo>
                    <a:pt x="51" y="85"/>
                    <a:pt x="51" y="84"/>
                    <a:pt x="51" y="83"/>
                  </a:cubicBezTo>
                  <a:cubicBezTo>
                    <a:pt x="42" y="83"/>
                    <a:pt x="42" y="83"/>
                    <a:pt x="42" y="83"/>
                  </a:cubicBezTo>
                  <a:cubicBezTo>
                    <a:pt x="41" y="78"/>
                    <a:pt x="40" y="72"/>
                    <a:pt x="40" y="66"/>
                  </a:cubicBezTo>
                  <a:cubicBezTo>
                    <a:pt x="40" y="61"/>
                    <a:pt x="41" y="56"/>
                    <a:pt x="41" y="51"/>
                  </a:cubicBezTo>
                  <a:cubicBezTo>
                    <a:pt x="58" y="51"/>
                    <a:pt x="58" y="51"/>
                    <a:pt x="58" y="51"/>
                  </a:cubicBezTo>
                  <a:cubicBezTo>
                    <a:pt x="62" y="47"/>
                    <a:pt x="66" y="44"/>
                    <a:pt x="71" y="41"/>
                  </a:cubicBezTo>
                  <a:cubicBezTo>
                    <a:pt x="43" y="41"/>
                    <a:pt x="43" y="41"/>
                    <a:pt x="43" y="41"/>
                  </a:cubicBezTo>
                  <a:cubicBezTo>
                    <a:pt x="48" y="22"/>
                    <a:pt x="58" y="9"/>
                    <a:pt x="67" y="9"/>
                  </a:cubicBezTo>
                  <a:cubicBezTo>
                    <a:pt x="76" y="9"/>
                    <a:pt x="85" y="20"/>
                    <a:pt x="90" y="37"/>
                  </a:cubicBezTo>
                  <a:cubicBezTo>
                    <a:pt x="94" y="38"/>
                    <a:pt x="97" y="39"/>
                    <a:pt x="101" y="40"/>
                  </a:cubicBezTo>
                  <a:cubicBezTo>
                    <a:pt x="99" y="30"/>
                    <a:pt x="95" y="21"/>
                    <a:pt x="90" y="14"/>
                  </a:cubicBezTo>
                  <a:cubicBezTo>
                    <a:pt x="102" y="20"/>
                    <a:pt x="112" y="29"/>
                    <a:pt x="118" y="41"/>
                  </a:cubicBezTo>
                  <a:cubicBezTo>
                    <a:pt x="104" y="41"/>
                    <a:pt x="104" y="41"/>
                    <a:pt x="104" y="41"/>
                  </a:cubicBezTo>
                  <a:cubicBezTo>
                    <a:pt x="109" y="44"/>
                    <a:pt x="113" y="47"/>
                    <a:pt x="116" y="51"/>
                  </a:cubicBezTo>
                  <a:cubicBezTo>
                    <a:pt x="122" y="51"/>
                    <a:pt x="122" y="51"/>
                    <a:pt x="122" y="51"/>
                  </a:cubicBezTo>
                  <a:cubicBezTo>
                    <a:pt x="123" y="56"/>
                    <a:pt x="124" y="61"/>
                    <a:pt x="124" y="66"/>
                  </a:cubicBezTo>
                  <a:cubicBezTo>
                    <a:pt x="124" y="67"/>
                    <a:pt x="124" y="67"/>
                    <a:pt x="124" y="67"/>
                  </a:cubicBezTo>
                  <a:cubicBezTo>
                    <a:pt x="125" y="74"/>
                    <a:pt x="125" y="81"/>
                    <a:pt x="122" y="87"/>
                  </a:cubicBezTo>
                  <a:cubicBezTo>
                    <a:pt x="128" y="94"/>
                    <a:pt x="128" y="94"/>
                    <a:pt x="128" y="94"/>
                  </a:cubicBezTo>
                  <a:cubicBezTo>
                    <a:pt x="128" y="93"/>
                    <a:pt x="128" y="93"/>
                    <a:pt x="128" y="93"/>
                  </a:cubicBezTo>
                  <a:cubicBezTo>
                    <a:pt x="129" y="93"/>
                    <a:pt x="129" y="93"/>
                    <a:pt x="129" y="93"/>
                  </a:cubicBezTo>
                  <a:cubicBezTo>
                    <a:pt x="129" y="92"/>
                    <a:pt x="129" y="92"/>
                    <a:pt x="129" y="92"/>
                  </a:cubicBezTo>
                  <a:cubicBezTo>
                    <a:pt x="132" y="84"/>
                    <a:pt x="134" y="75"/>
                    <a:pt x="134" y="66"/>
                  </a:cubicBezTo>
                  <a:cubicBezTo>
                    <a:pt x="134" y="29"/>
                    <a:pt x="104" y="0"/>
                    <a:pt x="67" y="0"/>
                  </a:cubicBezTo>
                  <a:cubicBezTo>
                    <a:pt x="30" y="0"/>
                    <a:pt x="0" y="29"/>
                    <a:pt x="0" y="66"/>
                  </a:cubicBezTo>
                  <a:cubicBezTo>
                    <a:pt x="0" y="103"/>
                    <a:pt x="30" y="133"/>
                    <a:pt x="67" y="133"/>
                  </a:cubicBezTo>
                  <a:cubicBezTo>
                    <a:pt x="83" y="133"/>
                    <a:pt x="97" y="127"/>
                    <a:pt x="109" y="118"/>
                  </a:cubicBezTo>
                  <a:lnTo>
                    <a:pt x="102" y="111"/>
                  </a:lnTo>
                  <a:close/>
                  <a:moveTo>
                    <a:pt x="44" y="14"/>
                  </a:moveTo>
                  <a:cubicBezTo>
                    <a:pt x="39" y="22"/>
                    <a:pt x="35" y="31"/>
                    <a:pt x="33" y="41"/>
                  </a:cubicBezTo>
                  <a:cubicBezTo>
                    <a:pt x="16" y="41"/>
                    <a:pt x="16" y="41"/>
                    <a:pt x="16" y="41"/>
                  </a:cubicBezTo>
                  <a:cubicBezTo>
                    <a:pt x="22" y="29"/>
                    <a:pt x="32" y="20"/>
                    <a:pt x="44" y="14"/>
                  </a:cubicBezTo>
                  <a:close/>
                  <a:moveTo>
                    <a:pt x="10" y="66"/>
                  </a:moveTo>
                  <a:cubicBezTo>
                    <a:pt x="10" y="61"/>
                    <a:pt x="11" y="56"/>
                    <a:pt x="12" y="51"/>
                  </a:cubicBezTo>
                  <a:cubicBezTo>
                    <a:pt x="31" y="51"/>
                    <a:pt x="31" y="51"/>
                    <a:pt x="31" y="51"/>
                  </a:cubicBezTo>
                  <a:cubicBezTo>
                    <a:pt x="31" y="56"/>
                    <a:pt x="30" y="61"/>
                    <a:pt x="30" y="66"/>
                  </a:cubicBezTo>
                  <a:cubicBezTo>
                    <a:pt x="30" y="72"/>
                    <a:pt x="31" y="78"/>
                    <a:pt x="31" y="83"/>
                  </a:cubicBezTo>
                  <a:cubicBezTo>
                    <a:pt x="13" y="83"/>
                    <a:pt x="13" y="83"/>
                    <a:pt x="13" y="83"/>
                  </a:cubicBezTo>
                  <a:cubicBezTo>
                    <a:pt x="11" y="78"/>
                    <a:pt x="10" y="72"/>
                    <a:pt x="10" y="66"/>
                  </a:cubicBezTo>
                  <a:close/>
                  <a:moveTo>
                    <a:pt x="17" y="93"/>
                  </a:moveTo>
                  <a:cubicBezTo>
                    <a:pt x="33" y="93"/>
                    <a:pt x="33" y="93"/>
                    <a:pt x="33" y="93"/>
                  </a:cubicBezTo>
                  <a:cubicBezTo>
                    <a:pt x="36" y="103"/>
                    <a:pt x="39" y="111"/>
                    <a:pt x="44" y="118"/>
                  </a:cubicBezTo>
                  <a:cubicBezTo>
                    <a:pt x="32" y="113"/>
                    <a:pt x="23" y="104"/>
                    <a:pt x="17" y="9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87" name="Freeform 301"/>
            <p:cNvSpPr>
              <a:spLocks noEditPoints="1"/>
            </p:cNvSpPr>
            <p:nvPr/>
          </p:nvSpPr>
          <p:spPr bwMode="auto">
            <a:xfrm>
              <a:off x="5468288" y="2712278"/>
              <a:ext cx="141372" cy="145355"/>
            </a:xfrm>
            <a:custGeom>
              <a:avLst/>
              <a:gdLst>
                <a:gd name="T0" fmla="*/ 83 w 83"/>
                <a:gd name="T1" fmla="*/ 74 h 85"/>
                <a:gd name="T2" fmla="*/ 58 w 83"/>
                <a:gd name="T3" fmla="*/ 47 h 85"/>
                <a:gd name="T4" fmla="*/ 57 w 83"/>
                <a:gd name="T5" fmla="*/ 47 h 85"/>
                <a:gd name="T6" fmla="*/ 60 w 83"/>
                <a:gd name="T7" fmla="*/ 24 h 85"/>
                <a:gd name="T8" fmla="*/ 24 w 83"/>
                <a:gd name="T9" fmla="*/ 5 h 85"/>
                <a:gd name="T10" fmla="*/ 5 w 83"/>
                <a:gd name="T11" fmla="*/ 41 h 85"/>
                <a:gd name="T12" fmla="*/ 41 w 83"/>
                <a:gd name="T13" fmla="*/ 60 h 85"/>
                <a:gd name="T14" fmla="*/ 48 w 83"/>
                <a:gd name="T15" fmla="*/ 57 h 85"/>
                <a:gd name="T16" fmla="*/ 72 w 83"/>
                <a:gd name="T17" fmla="*/ 84 h 85"/>
                <a:gd name="T18" fmla="*/ 76 w 83"/>
                <a:gd name="T19" fmla="*/ 83 h 85"/>
                <a:gd name="T20" fmla="*/ 82 w 83"/>
                <a:gd name="T21" fmla="*/ 78 h 85"/>
                <a:gd name="T22" fmla="*/ 83 w 83"/>
                <a:gd name="T23" fmla="*/ 74 h 85"/>
                <a:gd name="T24" fmla="*/ 12 w 83"/>
                <a:gd name="T25" fmla="*/ 39 h 85"/>
                <a:gd name="T26" fmla="*/ 26 w 83"/>
                <a:gd name="T27" fmla="*/ 12 h 85"/>
                <a:gd name="T28" fmla="*/ 52 w 83"/>
                <a:gd name="T29" fmla="*/ 26 h 85"/>
                <a:gd name="T30" fmla="*/ 39 w 83"/>
                <a:gd name="T31" fmla="*/ 53 h 85"/>
                <a:gd name="T32" fmla="*/ 12 w 83"/>
                <a:gd name="T33" fmla="*/ 39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3" h="85">
                  <a:moveTo>
                    <a:pt x="83" y="74"/>
                  </a:moveTo>
                  <a:cubicBezTo>
                    <a:pt x="58" y="47"/>
                    <a:pt x="58" y="47"/>
                    <a:pt x="58" y="47"/>
                  </a:cubicBezTo>
                  <a:cubicBezTo>
                    <a:pt x="57" y="47"/>
                    <a:pt x="57" y="47"/>
                    <a:pt x="57" y="47"/>
                  </a:cubicBezTo>
                  <a:cubicBezTo>
                    <a:pt x="61" y="40"/>
                    <a:pt x="62" y="32"/>
                    <a:pt x="60" y="24"/>
                  </a:cubicBezTo>
                  <a:cubicBezTo>
                    <a:pt x="55" y="9"/>
                    <a:pt x="39" y="0"/>
                    <a:pt x="24" y="5"/>
                  </a:cubicBezTo>
                  <a:cubicBezTo>
                    <a:pt x="8" y="10"/>
                    <a:pt x="0" y="26"/>
                    <a:pt x="5" y="41"/>
                  </a:cubicBezTo>
                  <a:cubicBezTo>
                    <a:pt x="9" y="57"/>
                    <a:pt x="26" y="65"/>
                    <a:pt x="41" y="60"/>
                  </a:cubicBezTo>
                  <a:cubicBezTo>
                    <a:pt x="43" y="60"/>
                    <a:pt x="46" y="59"/>
                    <a:pt x="48" y="57"/>
                  </a:cubicBezTo>
                  <a:cubicBezTo>
                    <a:pt x="72" y="84"/>
                    <a:pt x="72" y="84"/>
                    <a:pt x="72" y="84"/>
                  </a:cubicBezTo>
                  <a:cubicBezTo>
                    <a:pt x="73" y="85"/>
                    <a:pt x="75" y="84"/>
                    <a:pt x="76" y="83"/>
                  </a:cubicBezTo>
                  <a:cubicBezTo>
                    <a:pt x="82" y="78"/>
                    <a:pt x="82" y="78"/>
                    <a:pt x="82" y="78"/>
                  </a:cubicBezTo>
                  <a:cubicBezTo>
                    <a:pt x="83" y="77"/>
                    <a:pt x="83" y="75"/>
                    <a:pt x="83" y="74"/>
                  </a:cubicBezTo>
                  <a:close/>
                  <a:moveTo>
                    <a:pt x="12" y="39"/>
                  </a:moveTo>
                  <a:cubicBezTo>
                    <a:pt x="9" y="28"/>
                    <a:pt x="15" y="16"/>
                    <a:pt x="26" y="12"/>
                  </a:cubicBezTo>
                  <a:cubicBezTo>
                    <a:pt x="37" y="9"/>
                    <a:pt x="49" y="15"/>
                    <a:pt x="52" y="26"/>
                  </a:cubicBezTo>
                  <a:cubicBezTo>
                    <a:pt x="56" y="37"/>
                    <a:pt x="50" y="49"/>
                    <a:pt x="39" y="53"/>
                  </a:cubicBezTo>
                  <a:cubicBezTo>
                    <a:pt x="27" y="56"/>
                    <a:pt x="16" y="50"/>
                    <a:pt x="12" y="3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88" name="Freeform 302"/>
            <p:cNvSpPr/>
            <p:nvPr/>
          </p:nvSpPr>
          <p:spPr bwMode="auto">
            <a:xfrm>
              <a:off x="5505125" y="2748119"/>
              <a:ext cx="45797" cy="28872"/>
            </a:xfrm>
            <a:custGeom>
              <a:avLst/>
              <a:gdLst>
                <a:gd name="T0" fmla="*/ 0 w 27"/>
                <a:gd name="T1" fmla="*/ 3 h 17"/>
                <a:gd name="T2" fmla="*/ 27 w 27"/>
                <a:gd name="T3" fmla="*/ 17 h 17"/>
              </a:gdLst>
              <a:ahLst/>
              <a:cxnLst>
                <a:cxn ang="0">
                  <a:pos x="T0" y="T1"/>
                </a:cxn>
                <a:cxn ang="0">
                  <a:pos x="T2" y="T3"/>
                </a:cxn>
              </a:cxnLst>
              <a:rect l="0" t="0" r="r" b="b"/>
              <a:pathLst>
                <a:path w="27" h="17">
                  <a:moveTo>
                    <a:pt x="0" y="3"/>
                  </a:moveTo>
                  <a:cubicBezTo>
                    <a:pt x="12" y="0"/>
                    <a:pt x="24" y="6"/>
                    <a:pt x="27" y="17"/>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grpSp>
      <p:grpSp>
        <p:nvGrpSpPr>
          <p:cNvPr id="89" name="Group 67"/>
          <p:cNvGrpSpPr/>
          <p:nvPr/>
        </p:nvGrpSpPr>
        <p:grpSpPr>
          <a:xfrm>
            <a:off x="4565796" y="4415953"/>
            <a:ext cx="249925" cy="161274"/>
            <a:chOff x="4480676" y="4688509"/>
            <a:chExt cx="263827" cy="170245"/>
          </a:xfrm>
          <a:solidFill>
            <a:srgbClr val="0B8F92"/>
          </a:solidFill>
        </p:grpSpPr>
        <p:sp>
          <p:nvSpPr>
            <p:cNvPr id="90" name="Freeform 303"/>
            <p:cNvSpPr/>
            <p:nvPr/>
          </p:nvSpPr>
          <p:spPr bwMode="auto">
            <a:xfrm>
              <a:off x="4492622" y="4688509"/>
              <a:ext cx="239934" cy="108518"/>
            </a:xfrm>
            <a:custGeom>
              <a:avLst/>
              <a:gdLst>
                <a:gd name="T0" fmla="*/ 120 w 241"/>
                <a:gd name="T1" fmla="*/ 109 h 109"/>
                <a:gd name="T2" fmla="*/ 0 w 241"/>
                <a:gd name="T3" fmla="*/ 0 h 109"/>
                <a:gd name="T4" fmla="*/ 241 w 241"/>
                <a:gd name="T5" fmla="*/ 0 h 109"/>
                <a:gd name="T6" fmla="*/ 120 w 241"/>
                <a:gd name="T7" fmla="*/ 109 h 109"/>
              </a:gdLst>
              <a:ahLst/>
              <a:cxnLst>
                <a:cxn ang="0">
                  <a:pos x="T0" y="T1"/>
                </a:cxn>
                <a:cxn ang="0">
                  <a:pos x="T2" y="T3"/>
                </a:cxn>
                <a:cxn ang="0">
                  <a:pos x="T4" y="T5"/>
                </a:cxn>
                <a:cxn ang="0">
                  <a:pos x="T6" y="T7"/>
                </a:cxn>
              </a:cxnLst>
              <a:rect l="0" t="0" r="r" b="b"/>
              <a:pathLst>
                <a:path w="241" h="109">
                  <a:moveTo>
                    <a:pt x="120" y="109"/>
                  </a:moveTo>
                  <a:lnTo>
                    <a:pt x="0" y="0"/>
                  </a:lnTo>
                  <a:lnTo>
                    <a:pt x="241" y="0"/>
                  </a:lnTo>
                  <a:lnTo>
                    <a:pt x="120" y="109"/>
                  </a:lnTo>
                  <a:close/>
                </a:path>
              </a:pathLst>
            </a:custGeom>
            <a:grpFill/>
            <a:ln>
              <a:noFill/>
            </a:ln>
          </p:spPr>
          <p:txBody>
            <a:bodyPr vert="horz" wrap="square" lIns="91440" tIns="45720" rIns="91440" bIns="45720" numCol="1" anchor="t" anchorCtr="0" compatLnSpc="1"/>
            <a:lstStyle/>
            <a:p>
              <a:endParaRPr lang="en-US"/>
            </a:p>
          </p:txBody>
        </p:sp>
        <p:sp>
          <p:nvSpPr>
            <p:cNvPr id="91" name="Freeform 304"/>
            <p:cNvSpPr/>
            <p:nvPr/>
          </p:nvSpPr>
          <p:spPr bwMode="auto">
            <a:xfrm>
              <a:off x="4480676" y="4698465"/>
              <a:ext cx="83629" cy="151328"/>
            </a:xfrm>
            <a:custGeom>
              <a:avLst/>
              <a:gdLst>
                <a:gd name="T0" fmla="*/ 84 w 84"/>
                <a:gd name="T1" fmla="*/ 76 h 152"/>
                <a:gd name="T2" fmla="*/ 0 w 84"/>
                <a:gd name="T3" fmla="*/ 152 h 152"/>
                <a:gd name="T4" fmla="*/ 0 w 84"/>
                <a:gd name="T5" fmla="*/ 0 h 152"/>
                <a:gd name="T6" fmla="*/ 84 w 84"/>
                <a:gd name="T7" fmla="*/ 76 h 152"/>
              </a:gdLst>
              <a:ahLst/>
              <a:cxnLst>
                <a:cxn ang="0">
                  <a:pos x="T0" y="T1"/>
                </a:cxn>
                <a:cxn ang="0">
                  <a:pos x="T2" y="T3"/>
                </a:cxn>
                <a:cxn ang="0">
                  <a:pos x="T4" y="T5"/>
                </a:cxn>
                <a:cxn ang="0">
                  <a:pos x="T6" y="T7"/>
                </a:cxn>
              </a:cxnLst>
              <a:rect l="0" t="0" r="r" b="b"/>
              <a:pathLst>
                <a:path w="84" h="152">
                  <a:moveTo>
                    <a:pt x="84" y="76"/>
                  </a:moveTo>
                  <a:lnTo>
                    <a:pt x="0" y="152"/>
                  </a:lnTo>
                  <a:lnTo>
                    <a:pt x="0" y="0"/>
                  </a:lnTo>
                  <a:lnTo>
                    <a:pt x="84" y="76"/>
                  </a:lnTo>
                  <a:close/>
                </a:path>
              </a:pathLst>
            </a:custGeom>
            <a:grpFill/>
            <a:ln>
              <a:noFill/>
            </a:ln>
          </p:spPr>
          <p:txBody>
            <a:bodyPr vert="horz" wrap="square" lIns="91440" tIns="45720" rIns="91440" bIns="45720" numCol="1" anchor="t" anchorCtr="0" compatLnSpc="1"/>
            <a:lstStyle/>
            <a:p>
              <a:endParaRPr lang="en-US"/>
            </a:p>
          </p:txBody>
        </p:sp>
        <p:sp>
          <p:nvSpPr>
            <p:cNvPr id="92" name="Freeform 305"/>
            <p:cNvSpPr/>
            <p:nvPr/>
          </p:nvSpPr>
          <p:spPr bwMode="auto">
            <a:xfrm>
              <a:off x="4492622" y="4784085"/>
              <a:ext cx="239934" cy="74669"/>
            </a:xfrm>
            <a:custGeom>
              <a:avLst/>
              <a:gdLst>
                <a:gd name="T0" fmla="*/ 84 w 241"/>
                <a:gd name="T1" fmla="*/ 0 h 75"/>
                <a:gd name="T2" fmla="*/ 120 w 241"/>
                <a:gd name="T3" fmla="*/ 34 h 75"/>
                <a:gd name="T4" fmla="*/ 158 w 241"/>
                <a:gd name="T5" fmla="*/ 0 h 75"/>
                <a:gd name="T6" fmla="*/ 241 w 241"/>
                <a:gd name="T7" fmla="*/ 75 h 75"/>
                <a:gd name="T8" fmla="*/ 0 w 241"/>
                <a:gd name="T9" fmla="*/ 75 h 75"/>
                <a:gd name="T10" fmla="*/ 84 w 241"/>
                <a:gd name="T11" fmla="*/ 0 h 75"/>
              </a:gdLst>
              <a:ahLst/>
              <a:cxnLst>
                <a:cxn ang="0">
                  <a:pos x="T0" y="T1"/>
                </a:cxn>
                <a:cxn ang="0">
                  <a:pos x="T2" y="T3"/>
                </a:cxn>
                <a:cxn ang="0">
                  <a:pos x="T4" y="T5"/>
                </a:cxn>
                <a:cxn ang="0">
                  <a:pos x="T6" y="T7"/>
                </a:cxn>
                <a:cxn ang="0">
                  <a:pos x="T8" y="T9"/>
                </a:cxn>
                <a:cxn ang="0">
                  <a:pos x="T10" y="T11"/>
                </a:cxn>
              </a:cxnLst>
              <a:rect l="0" t="0" r="r" b="b"/>
              <a:pathLst>
                <a:path w="241" h="75">
                  <a:moveTo>
                    <a:pt x="84" y="0"/>
                  </a:moveTo>
                  <a:lnTo>
                    <a:pt x="120" y="34"/>
                  </a:lnTo>
                  <a:lnTo>
                    <a:pt x="158" y="0"/>
                  </a:lnTo>
                  <a:lnTo>
                    <a:pt x="241" y="75"/>
                  </a:lnTo>
                  <a:lnTo>
                    <a:pt x="0" y="75"/>
                  </a:lnTo>
                  <a:lnTo>
                    <a:pt x="84" y="0"/>
                  </a:lnTo>
                  <a:close/>
                </a:path>
              </a:pathLst>
            </a:custGeom>
            <a:grpFill/>
            <a:ln>
              <a:noFill/>
            </a:ln>
          </p:spPr>
          <p:txBody>
            <a:bodyPr vert="horz" wrap="square" lIns="91440" tIns="45720" rIns="91440" bIns="45720" numCol="1" anchor="t" anchorCtr="0" compatLnSpc="1"/>
            <a:lstStyle/>
            <a:p>
              <a:endParaRPr lang="en-US"/>
            </a:p>
          </p:txBody>
        </p:sp>
        <p:sp>
          <p:nvSpPr>
            <p:cNvPr id="93" name="Freeform 306"/>
            <p:cNvSpPr/>
            <p:nvPr/>
          </p:nvSpPr>
          <p:spPr bwMode="auto">
            <a:xfrm>
              <a:off x="4659879" y="4698465"/>
              <a:ext cx="84624" cy="151328"/>
            </a:xfrm>
            <a:custGeom>
              <a:avLst/>
              <a:gdLst>
                <a:gd name="T0" fmla="*/ 0 w 85"/>
                <a:gd name="T1" fmla="*/ 76 h 152"/>
                <a:gd name="T2" fmla="*/ 85 w 85"/>
                <a:gd name="T3" fmla="*/ 0 h 152"/>
                <a:gd name="T4" fmla="*/ 85 w 85"/>
                <a:gd name="T5" fmla="*/ 152 h 152"/>
                <a:gd name="T6" fmla="*/ 0 w 85"/>
                <a:gd name="T7" fmla="*/ 76 h 152"/>
              </a:gdLst>
              <a:ahLst/>
              <a:cxnLst>
                <a:cxn ang="0">
                  <a:pos x="T0" y="T1"/>
                </a:cxn>
                <a:cxn ang="0">
                  <a:pos x="T2" y="T3"/>
                </a:cxn>
                <a:cxn ang="0">
                  <a:pos x="T4" y="T5"/>
                </a:cxn>
                <a:cxn ang="0">
                  <a:pos x="T6" y="T7"/>
                </a:cxn>
              </a:cxnLst>
              <a:rect l="0" t="0" r="r" b="b"/>
              <a:pathLst>
                <a:path w="85" h="152">
                  <a:moveTo>
                    <a:pt x="0" y="76"/>
                  </a:moveTo>
                  <a:lnTo>
                    <a:pt x="85" y="0"/>
                  </a:lnTo>
                  <a:lnTo>
                    <a:pt x="85" y="152"/>
                  </a:lnTo>
                  <a:lnTo>
                    <a:pt x="0" y="76"/>
                  </a:lnTo>
                  <a:close/>
                </a:path>
              </a:pathLst>
            </a:custGeom>
            <a:grpFill/>
            <a:ln>
              <a:noFill/>
            </a:ln>
          </p:spPr>
          <p:txBody>
            <a:bodyPr vert="horz" wrap="square" lIns="91440" tIns="45720" rIns="91440" bIns="45720" numCol="1" anchor="t" anchorCtr="0" compatLnSpc="1"/>
            <a:lstStyle/>
            <a:p>
              <a:endParaRPr lang="en-US"/>
            </a:p>
          </p:txBody>
        </p:sp>
      </p:grpSp>
      <p:sp>
        <p:nvSpPr>
          <p:cNvPr id="94" name="TextBox 68"/>
          <p:cNvSpPr txBox="1"/>
          <p:nvPr/>
        </p:nvSpPr>
        <p:spPr>
          <a:xfrm>
            <a:off x="6347329" y="2196268"/>
            <a:ext cx="562975" cy="523220"/>
          </a:xfrm>
          <a:prstGeom prst="rect">
            <a:avLst/>
          </a:prstGeom>
          <a:noFill/>
        </p:spPr>
        <p:txBody>
          <a:bodyPr wrap="none" rtlCol="0">
            <a:spAutoFit/>
          </a:bodyPr>
          <a:lstStyle/>
          <a:p>
            <a:r>
              <a:rPr lang="en-US" sz="2800" dirty="0">
                <a:solidFill>
                  <a:schemeClr val="bg1"/>
                </a:solidFill>
              </a:rPr>
              <a:t>03</a:t>
            </a:r>
          </a:p>
        </p:txBody>
      </p:sp>
      <p:sp>
        <p:nvSpPr>
          <p:cNvPr id="95" name="TextBox 69"/>
          <p:cNvSpPr txBox="1"/>
          <p:nvPr/>
        </p:nvSpPr>
        <p:spPr>
          <a:xfrm>
            <a:off x="7230865" y="4314935"/>
            <a:ext cx="562975" cy="523220"/>
          </a:xfrm>
          <a:prstGeom prst="rect">
            <a:avLst/>
          </a:prstGeom>
          <a:noFill/>
        </p:spPr>
        <p:txBody>
          <a:bodyPr wrap="none" rtlCol="0">
            <a:spAutoFit/>
          </a:bodyPr>
          <a:lstStyle/>
          <a:p>
            <a:r>
              <a:rPr lang="en-US" sz="2800" dirty="0">
                <a:solidFill>
                  <a:schemeClr val="bg1"/>
                </a:solidFill>
              </a:rPr>
              <a:t>04</a:t>
            </a:r>
          </a:p>
        </p:txBody>
      </p:sp>
      <p:sp>
        <p:nvSpPr>
          <p:cNvPr id="96" name="TextBox 70"/>
          <p:cNvSpPr txBox="1"/>
          <p:nvPr/>
        </p:nvSpPr>
        <p:spPr>
          <a:xfrm>
            <a:off x="5108962" y="4937810"/>
            <a:ext cx="562975" cy="523220"/>
          </a:xfrm>
          <a:prstGeom prst="rect">
            <a:avLst/>
          </a:prstGeom>
          <a:noFill/>
        </p:spPr>
        <p:txBody>
          <a:bodyPr wrap="none" rtlCol="0">
            <a:spAutoFit/>
          </a:bodyPr>
          <a:lstStyle/>
          <a:p>
            <a:r>
              <a:rPr lang="en-US" sz="2800" dirty="0">
                <a:solidFill>
                  <a:schemeClr val="bg1"/>
                </a:solidFill>
              </a:rPr>
              <a:t>02</a:t>
            </a:r>
          </a:p>
        </p:txBody>
      </p:sp>
      <p:sp>
        <p:nvSpPr>
          <p:cNvPr id="97" name="TextBox 71"/>
          <p:cNvSpPr txBox="1"/>
          <p:nvPr/>
        </p:nvSpPr>
        <p:spPr>
          <a:xfrm>
            <a:off x="4378497" y="3101663"/>
            <a:ext cx="562975" cy="523220"/>
          </a:xfrm>
          <a:prstGeom prst="rect">
            <a:avLst/>
          </a:prstGeom>
          <a:noFill/>
        </p:spPr>
        <p:txBody>
          <a:bodyPr wrap="none" rtlCol="0">
            <a:spAutoFit/>
          </a:bodyPr>
          <a:lstStyle/>
          <a:p>
            <a:r>
              <a:rPr lang="en-US" sz="2800" dirty="0">
                <a:solidFill>
                  <a:schemeClr val="bg1"/>
                </a:solidFill>
              </a:rPr>
              <a:t>01</a:t>
            </a:r>
          </a:p>
        </p:txBody>
      </p:sp>
      <p:grpSp>
        <p:nvGrpSpPr>
          <p:cNvPr id="102" name="Group 96"/>
          <p:cNvGrpSpPr/>
          <p:nvPr/>
        </p:nvGrpSpPr>
        <p:grpSpPr>
          <a:xfrm>
            <a:off x="8411828" y="2211542"/>
            <a:ext cx="596030" cy="407908"/>
            <a:chOff x="8690359" y="2461392"/>
            <a:chExt cx="318585" cy="218032"/>
          </a:xfrm>
          <a:solidFill>
            <a:srgbClr val="38866A"/>
          </a:solidFill>
        </p:grpSpPr>
        <p:sp>
          <p:nvSpPr>
            <p:cNvPr id="103" name="Freeform 287"/>
            <p:cNvSpPr>
              <a:spLocks noEditPoints="1"/>
            </p:cNvSpPr>
            <p:nvPr/>
          </p:nvSpPr>
          <p:spPr bwMode="auto">
            <a:xfrm>
              <a:off x="8690359" y="2650552"/>
              <a:ext cx="318585" cy="28872"/>
            </a:xfrm>
            <a:custGeom>
              <a:avLst/>
              <a:gdLst>
                <a:gd name="T0" fmla="*/ 320 w 320"/>
                <a:gd name="T1" fmla="*/ 0 h 29"/>
                <a:gd name="T2" fmla="*/ 0 w 320"/>
                <a:gd name="T3" fmla="*/ 0 h 29"/>
                <a:gd name="T4" fmla="*/ 0 w 320"/>
                <a:gd name="T5" fmla="*/ 29 h 29"/>
                <a:gd name="T6" fmla="*/ 320 w 320"/>
                <a:gd name="T7" fmla="*/ 29 h 29"/>
                <a:gd name="T8" fmla="*/ 320 w 320"/>
                <a:gd name="T9" fmla="*/ 0 h 29"/>
                <a:gd name="T10" fmla="*/ 306 w 320"/>
                <a:gd name="T11" fmla="*/ 18 h 29"/>
                <a:gd name="T12" fmla="*/ 279 w 320"/>
                <a:gd name="T13" fmla="*/ 18 h 29"/>
                <a:gd name="T14" fmla="*/ 279 w 320"/>
                <a:gd name="T15" fmla="*/ 12 h 29"/>
                <a:gd name="T16" fmla="*/ 306 w 320"/>
                <a:gd name="T17" fmla="*/ 12 h 29"/>
                <a:gd name="T18" fmla="*/ 306 w 320"/>
                <a:gd name="T19" fmla="*/ 18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0" h="29">
                  <a:moveTo>
                    <a:pt x="320" y="0"/>
                  </a:moveTo>
                  <a:lnTo>
                    <a:pt x="0" y="0"/>
                  </a:lnTo>
                  <a:lnTo>
                    <a:pt x="0" y="29"/>
                  </a:lnTo>
                  <a:lnTo>
                    <a:pt x="320" y="29"/>
                  </a:lnTo>
                  <a:lnTo>
                    <a:pt x="320" y="0"/>
                  </a:lnTo>
                  <a:close/>
                  <a:moveTo>
                    <a:pt x="306" y="18"/>
                  </a:moveTo>
                  <a:lnTo>
                    <a:pt x="279" y="18"/>
                  </a:lnTo>
                  <a:lnTo>
                    <a:pt x="279" y="12"/>
                  </a:lnTo>
                  <a:lnTo>
                    <a:pt x="306" y="12"/>
                  </a:lnTo>
                  <a:lnTo>
                    <a:pt x="306" y="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04" name="Freeform 288"/>
            <p:cNvSpPr>
              <a:spLocks noEditPoints="1"/>
            </p:cNvSpPr>
            <p:nvPr/>
          </p:nvSpPr>
          <p:spPr bwMode="auto">
            <a:xfrm>
              <a:off x="8704297" y="2461392"/>
              <a:ext cx="288717" cy="180200"/>
            </a:xfrm>
            <a:custGeom>
              <a:avLst/>
              <a:gdLst>
                <a:gd name="T0" fmla="*/ 290 w 290"/>
                <a:gd name="T1" fmla="*/ 0 h 181"/>
                <a:gd name="T2" fmla="*/ 0 w 290"/>
                <a:gd name="T3" fmla="*/ 0 h 181"/>
                <a:gd name="T4" fmla="*/ 0 w 290"/>
                <a:gd name="T5" fmla="*/ 181 h 181"/>
                <a:gd name="T6" fmla="*/ 290 w 290"/>
                <a:gd name="T7" fmla="*/ 181 h 181"/>
                <a:gd name="T8" fmla="*/ 290 w 290"/>
                <a:gd name="T9" fmla="*/ 0 h 181"/>
                <a:gd name="T10" fmla="*/ 258 w 290"/>
                <a:gd name="T11" fmla="*/ 155 h 181"/>
                <a:gd name="T12" fmla="*/ 32 w 290"/>
                <a:gd name="T13" fmla="*/ 155 h 181"/>
                <a:gd name="T14" fmla="*/ 32 w 290"/>
                <a:gd name="T15" fmla="*/ 25 h 181"/>
                <a:gd name="T16" fmla="*/ 258 w 290"/>
                <a:gd name="T17" fmla="*/ 25 h 181"/>
                <a:gd name="T18" fmla="*/ 258 w 290"/>
                <a:gd name="T19" fmla="*/ 155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0" h="181">
                  <a:moveTo>
                    <a:pt x="290" y="0"/>
                  </a:moveTo>
                  <a:lnTo>
                    <a:pt x="0" y="0"/>
                  </a:lnTo>
                  <a:lnTo>
                    <a:pt x="0" y="181"/>
                  </a:lnTo>
                  <a:lnTo>
                    <a:pt x="290" y="181"/>
                  </a:lnTo>
                  <a:lnTo>
                    <a:pt x="290" y="0"/>
                  </a:lnTo>
                  <a:close/>
                  <a:moveTo>
                    <a:pt x="258" y="155"/>
                  </a:moveTo>
                  <a:lnTo>
                    <a:pt x="32" y="155"/>
                  </a:lnTo>
                  <a:lnTo>
                    <a:pt x="32" y="25"/>
                  </a:lnTo>
                  <a:lnTo>
                    <a:pt x="258" y="25"/>
                  </a:lnTo>
                  <a:lnTo>
                    <a:pt x="258" y="15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grpSp>
      <p:grpSp>
        <p:nvGrpSpPr>
          <p:cNvPr id="105" name="Group 99"/>
          <p:cNvGrpSpPr/>
          <p:nvPr/>
        </p:nvGrpSpPr>
        <p:grpSpPr>
          <a:xfrm>
            <a:off x="8418348" y="4838155"/>
            <a:ext cx="582990" cy="420948"/>
            <a:chOff x="9186312" y="5744585"/>
            <a:chExt cx="311616" cy="225002"/>
          </a:xfrm>
          <a:solidFill>
            <a:srgbClr val="38866A"/>
          </a:solidFill>
        </p:grpSpPr>
        <p:sp>
          <p:nvSpPr>
            <p:cNvPr id="106" name="Freeform 289"/>
            <p:cNvSpPr/>
            <p:nvPr/>
          </p:nvSpPr>
          <p:spPr bwMode="auto">
            <a:xfrm>
              <a:off x="9276909" y="5885958"/>
              <a:ext cx="64713" cy="26881"/>
            </a:xfrm>
            <a:custGeom>
              <a:avLst/>
              <a:gdLst>
                <a:gd name="T0" fmla="*/ 62 w 65"/>
                <a:gd name="T1" fmla="*/ 27 h 27"/>
                <a:gd name="T2" fmla="*/ 65 w 65"/>
                <a:gd name="T3" fmla="*/ 0 h 27"/>
                <a:gd name="T4" fmla="*/ 0 w 65"/>
                <a:gd name="T5" fmla="*/ 0 h 27"/>
                <a:gd name="T6" fmla="*/ 4 w 65"/>
                <a:gd name="T7" fmla="*/ 27 h 27"/>
                <a:gd name="T8" fmla="*/ 62 w 65"/>
                <a:gd name="T9" fmla="*/ 27 h 27"/>
              </a:gdLst>
              <a:ahLst/>
              <a:cxnLst>
                <a:cxn ang="0">
                  <a:pos x="T0" y="T1"/>
                </a:cxn>
                <a:cxn ang="0">
                  <a:pos x="T2" y="T3"/>
                </a:cxn>
                <a:cxn ang="0">
                  <a:pos x="T4" y="T5"/>
                </a:cxn>
                <a:cxn ang="0">
                  <a:pos x="T6" y="T7"/>
                </a:cxn>
                <a:cxn ang="0">
                  <a:pos x="T8" y="T9"/>
                </a:cxn>
              </a:cxnLst>
              <a:rect l="0" t="0" r="r" b="b"/>
              <a:pathLst>
                <a:path w="65" h="27">
                  <a:moveTo>
                    <a:pt x="62" y="27"/>
                  </a:moveTo>
                  <a:lnTo>
                    <a:pt x="65" y="0"/>
                  </a:lnTo>
                  <a:lnTo>
                    <a:pt x="0" y="0"/>
                  </a:lnTo>
                  <a:lnTo>
                    <a:pt x="4" y="27"/>
                  </a:lnTo>
                  <a:lnTo>
                    <a:pt x="62" y="27"/>
                  </a:lnTo>
                  <a:close/>
                </a:path>
              </a:pathLst>
            </a:custGeom>
            <a:grpFill/>
            <a:ln>
              <a:noFill/>
            </a:ln>
          </p:spPr>
          <p:txBody>
            <a:bodyPr vert="horz" wrap="square" lIns="91440" tIns="45720" rIns="91440" bIns="45720" numCol="1" anchor="t" anchorCtr="0" compatLnSpc="1"/>
            <a:lstStyle/>
            <a:p>
              <a:endParaRPr lang="en-US"/>
            </a:p>
          </p:txBody>
        </p:sp>
        <p:sp>
          <p:nvSpPr>
            <p:cNvPr id="107" name="Freeform 290"/>
            <p:cNvSpPr/>
            <p:nvPr/>
          </p:nvSpPr>
          <p:spPr bwMode="auto">
            <a:xfrm>
              <a:off x="9350582" y="5830205"/>
              <a:ext cx="70686" cy="46792"/>
            </a:xfrm>
            <a:custGeom>
              <a:avLst/>
              <a:gdLst>
                <a:gd name="T0" fmla="*/ 0 w 71"/>
                <a:gd name="T1" fmla="*/ 47 h 47"/>
                <a:gd name="T2" fmla="*/ 59 w 71"/>
                <a:gd name="T3" fmla="*/ 47 h 47"/>
                <a:gd name="T4" fmla="*/ 71 w 71"/>
                <a:gd name="T5" fmla="*/ 0 h 47"/>
                <a:gd name="T6" fmla="*/ 5 w 71"/>
                <a:gd name="T7" fmla="*/ 0 h 47"/>
                <a:gd name="T8" fmla="*/ 0 w 71"/>
                <a:gd name="T9" fmla="*/ 47 h 47"/>
              </a:gdLst>
              <a:ahLst/>
              <a:cxnLst>
                <a:cxn ang="0">
                  <a:pos x="T0" y="T1"/>
                </a:cxn>
                <a:cxn ang="0">
                  <a:pos x="T2" y="T3"/>
                </a:cxn>
                <a:cxn ang="0">
                  <a:pos x="T4" y="T5"/>
                </a:cxn>
                <a:cxn ang="0">
                  <a:pos x="T6" y="T7"/>
                </a:cxn>
                <a:cxn ang="0">
                  <a:pos x="T8" y="T9"/>
                </a:cxn>
              </a:cxnLst>
              <a:rect l="0" t="0" r="r" b="b"/>
              <a:pathLst>
                <a:path w="71" h="47">
                  <a:moveTo>
                    <a:pt x="0" y="47"/>
                  </a:moveTo>
                  <a:lnTo>
                    <a:pt x="59" y="47"/>
                  </a:lnTo>
                  <a:lnTo>
                    <a:pt x="71" y="0"/>
                  </a:lnTo>
                  <a:lnTo>
                    <a:pt x="5" y="0"/>
                  </a:lnTo>
                  <a:lnTo>
                    <a:pt x="0" y="47"/>
                  </a:lnTo>
                  <a:close/>
                </a:path>
              </a:pathLst>
            </a:custGeom>
            <a:grpFill/>
            <a:ln>
              <a:noFill/>
            </a:ln>
          </p:spPr>
          <p:txBody>
            <a:bodyPr vert="horz" wrap="square" lIns="91440" tIns="45720" rIns="91440" bIns="45720" numCol="1" anchor="t" anchorCtr="0" compatLnSpc="1"/>
            <a:lstStyle/>
            <a:p>
              <a:endParaRPr lang="en-US"/>
            </a:p>
          </p:txBody>
        </p:sp>
        <p:sp>
          <p:nvSpPr>
            <p:cNvPr id="108" name="Freeform 291"/>
            <p:cNvSpPr/>
            <p:nvPr/>
          </p:nvSpPr>
          <p:spPr bwMode="auto">
            <a:xfrm>
              <a:off x="9212197" y="5885958"/>
              <a:ext cx="57743" cy="26881"/>
            </a:xfrm>
            <a:custGeom>
              <a:avLst/>
              <a:gdLst>
                <a:gd name="T0" fmla="*/ 0 w 58"/>
                <a:gd name="T1" fmla="*/ 0 h 27"/>
                <a:gd name="T2" fmla="*/ 7 w 58"/>
                <a:gd name="T3" fmla="*/ 27 h 27"/>
                <a:gd name="T4" fmla="*/ 58 w 58"/>
                <a:gd name="T5" fmla="*/ 27 h 27"/>
                <a:gd name="T6" fmla="*/ 57 w 58"/>
                <a:gd name="T7" fmla="*/ 0 h 27"/>
                <a:gd name="T8" fmla="*/ 0 w 58"/>
                <a:gd name="T9" fmla="*/ 0 h 27"/>
              </a:gdLst>
              <a:ahLst/>
              <a:cxnLst>
                <a:cxn ang="0">
                  <a:pos x="T0" y="T1"/>
                </a:cxn>
                <a:cxn ang="0">
                  <a:pos x="T2" y="T3"/>
                </a:cxn>
                <a:cxn ang="0">
                  <a:pos x="T4" y="T5"/>
                </a:cxn>
                <a:cxn ang="0">
                  <a:pos x="T6" y="T7"/>
                </a:cxn>
                <a:cxn ang="0">
                  <a:pos x="T8" y="T9"/>
                </a:cxn>
              </a:cxnLst>
              <a:rect l="0" t="0" r="r" b="b"/>
              <a:pathLst>
                <a:path w="58" h="27">
                  <a:moveTo>
                    <a:pt x="0" y="0"/>
                  </a:moveTo>
                  <a:lnTo>
                    <a:pt x="7" y="27"/>
                  </a:lnTo>
                  <a:lnTo>
                    <a:pt x="58" y="27"/>
                  </a:lnTo>
                  <a:lnTo>
                    <a:pt x="57" y="0"/>
                  </a:lnTo>
                  <a:lnTo>
                    <a:pt x="0" y="0"/>
                  </a:lnTo>
                  <a:close/>
                </a:path>
              </a:pathLst>
            </a:custGeom>
            <a:grpFill/>
            <a:ln>
              <a:noFill/>
            </a:ln>
          </p:spPr>
          <p:txBody>
            <a:bodyPr vert="horz" wrap="square" lIns="91440" tIns="45720" rIns="91440" bIns="45720" numCol="1" anchor="t" anchorCtr="0" compatLnSpc="1"/>
            <a:lstStyle/>
            <a:p>
              <a:endParaRPr lang="en-US"/>
            </a:p>
          </p:txBody>
        </p:sp>
        <p:sp>
          <p:nvSpPr>
            <p:cNvPr id="109" name="Freeform 292"/>
            <p:cNvSpPr/>
            <p:nvPr/>
          </p:nvSpPr>
          <p:spPr bwMode="auto">
            <a:xfrm>
              <a:off x="9348591" y="5885958"/>
              <a:ext cx="57743" cy="26881"/>
            </a:xfrm>
            <a:custGeom>
              <a:avLst/>
              <a:gdLst>
                <a:gd name="T0" fmla="*/ 58 w 58"/>
                <a:gd name="T1" fmla="*/ 0 h 27"/>
                <a:gd name="T2" fmla="*/ 2 w 58"/>
                <a:gd name="T3" fmla="*/ 0 h 27"/>
                <a:gd name="T4" fmla="*/ 0 w 58"/>
                <a:gd name="T5" fmla="*/ 27 h 27"/>
                <a:gd name="T6" fmla="*/ 51 w 58"/>
                <a:gd name="T7" fmla="*/ 27 h 27"/>
                <a:gd name="T8" fmla="*/ 58 w 58"/>
                <a:gd name="T9" fmla="*/ 0 h 27"/>
              </a:gdLst>
              <a:ahLst/>
              <a:cxnLst>
                <a:cxn ang="0">
                  <a:pos x="T0" y="T1"/>
                </a:cxn>
                <a:cxn ang="0">
                  <a:pos x="T2" y="T3"/>
                </a:cxn>
                <a:cxn ang="0">
                  <a:pos x="T4" y="T5"/>
                </a:cxn>
                <a:cxn ang="0">
                  <a:pos x="T6" y="T7"/>
                </a:cxn>
                <a:cxn ang="0">
                  <a:pos x="T8" y="T9"/>
                </a:cxn>
              </a:cxnLst>
              <a:rect l="0" t="0" r="r" b="b"/>
              <a:pathLst>
                <a:path w="58" h="27">
                  <a:moveTo>
                    <a:pt x="58" y="0"/>
                  </a:moveTo>
                  <a:lnTo>
                    <a:pt x="2" y="0"/>
                  </a:lnTo>
                  <a:lnTo>
                    <a:pt x="0" y="27"/>
                  </a:lnTo>
                  <a:lnTo>
                    <a:pt x="51" y="27"/>
                  </a:lnTo>
                  <a:lnTo>
                    <a:pt x="58" y="0"/>
                  </a:lnTo>
                  <a:close/>
                </a:path>
              </a:pathLst>
            </a:custGeom>
            <a:grpFill/>
            <a:ln>
              <a:noFill/>
            </a:ln>
          </p:spPr>
          <p:txBody>
            <a:bodyPr vert="horz" wrap="square" lIns="91440" tIns="45720" rIns="91440" bIns="45720" numCol="1" anchor="t" anchorCtr="0" compatLnSpc="1"/>
            <a:lstStyle/>
            <a:p>
              <a:endParaRPr lang="en-US"/>
            </a:p>
          </p:txBody>
        </p:sp>
        <p:sp>
          <p:nvSpPr>
            <p:cNvPr id="110" name="Freeform 293"/>
            <p:cNvSpPr/>
            <p:nvPr/>
          </p:nvSpPr>
          <p:spPr bwMode="auto">
            <a:xfrm>
              <a:off x="9355560" y="5744585"/>
              <a:ext cx="142368" cy="74669"/>
            </a:xfrm>
            <a:custGeom>
              <a:avLst/>
              <a:gdLst>
                <a:gd name="T0" fmla="*/ 57 w 84"/>
                <a:gd name="T1" fmla="*/ 0 h 44"/>
                <a:gd name="T2" fmla="*/ 53 w 84"/>
                <a:gd name="T3" fmla="*/ 1 h 44"/>
                <a:gd name="T4" fmla="*/ 51 w 84"/>
                <a:gd name="T5" fmla="*/ 3 h 44"/>
                <a:gd name="T6" fmla="*/ 30 w 84"/>
                <a:gd name="T7" fmla="*/ 24 h 44"/>
                <a:gd name="T8" fmla="*/ 28 w 84"/>
                <a:gd name="T9" fmla="*/ 27 h 44"/>
                <a:gd name="T10" fmla="*/ 2 w 84"/>
                <a:gd name="T11" fmla="*/ 27 h 44"/>
                <a:gd name="T12" fmla="*/ 0 w 84"/>
                <a:gd name="T13" fmla="*/ 44 h 44"/>
                <a:gd name="T14" fmla="*/ 40 w 84"/>
                <a:gd name="T15" fmla="*/ 44 h 44"/>
                <a:gd name="T16" fmla="*/ 43 w 84"/>
                <a:gd name="T17" fmla="*/ 33 h 44"/>
                <a:gd name="T18" fmla="*/ 60 w 84"/>
                <a:gd name="T19" fmla="*/ 17 h 44"/>
                <a:gd name="T20" fmla="*/ 74 w 84"/>
                <a:gd name="T21" fmla="*/ 17 h 44"/>
                <a:gd name="T22" fmla="*/ 74 w 84"/>
                <a:gd name="T23" fmla="*/ 0 h 44"/>
                <a:gd name="T24" fmla="*/ 57 w 84"/>
                <a:gd name="T25"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 h="44">
                  <a:moveTo>
                    <a:pt x="57" y="0"/>
                  </a:moveTo>
                  <a:cubicBezTo>
                    <a:pt x="55" y="0"/>
                    <a:pt x="54" y="1"/>
                    <a:pt x="53" y="1"/>
                  </a:cubicBezTo>
                  <a:cubicBezTo>
                    <a:pt x="52" y="2"/>
                    <a:pt x="52" y="2"/>
                    <a:pt x="51" y="3"/>
                  </a:cubicBezTo>
                  <a:cubicBezTo>
                    <a:pt x="44" y="10"/>
                    <a:pt x="37" y="17"/>
                    <a:pt x="30" y="24"/>
                  </a:cubicBezTo>
                  <a:cubicBezTo>
                    <a:pt x="29" y="25"/>
                    <a:pt x="28" y="26"/>
                    <a:pt x="28" y="27"/>
                  </a:cubicBezTo>
                  <a:cubicBezTo>
                    <a:pt x="2" y="27"/>
                    <a:pt x="2" y="27"/>
                    <a:pt x="2" y="27"/>
                  </a:cubicBezTo>
                  <a:cubicBezTo>
                    <a:pt x="0" y="44"/>
                    <a:pt x="0" y="44"/>
                    <a:pt x="0" y="44"/>
                  </a:cubicBezTo>
                  <a:cubicBezTo>
                    <a:pt x="40" y="44"/>
                    <a:pt x="40" y="44"/>
                    <a:pt x="40" y="44"/>
                  </a:cubicBezTo>
                  <a:cubicBezTo>
                    <a:pt x="43" y="33"/>
                    <a:pt x="43" y="33"/>
                    <a:pt x="43" y="33"/>
                  </a:cubicBezTo>
                  <a:cubicBezTo>
                    <a:pt x="49" y="28"/>
                    <a:pt x="54" y="22"/>
                    <a:pt x="60" y="17"/>
                  </a:cubicBezTo>
                  <a:cubicBezTo>
                    <a:pt x="74" y="17"/>
                    <a:pt x="74" y="17"/>
                    <a:pt x="74" y="17"/>
                  </a:cubicBezTo>
                  <a:cubicBezTo>
                    <a:pt x="84" y="17"/>
                    <a:pt x="84" y="0"/>
                    <a:pt x="74" y="0"/>
                  </a:cubicBezTo>
                  <a:lnTo>
                    <a:pt x="57" y="0"/>
                  </a:lnTo>
                  <a:close/>
                </a:path>
              </a:pathLst>
            </a:custGeom>
            <a:grpFill/>
            <a:ln>
              <a:noFill/>
            </a:ln>
          </p:spPr>
          <p:txBody>
            <a:bodyPr vert="horz" wrap="square" lIns="91440" tIns="45720" rIns="91440" bIns="45720" numCol="1" anchor="t" anchorCtr="0" compatLnSpc="1"/>
            <a:lstStyle/>
            <a:p>
              <a:endParaRPr lang="en-US"/>
            </a:p>
          </p:txBody>
        </p:sp>
        <p:sp>
          <p:nvSpPr>
            <p:cNvPr id="111" name="Freeform 294"/>
            <p:cNvSpPr/>
            <p:nvPr/>
          </p:nvSpPr>
          <p:spPr bwMode="auto">
            <a:xfrm>
              <a:off x="9269940" y="5790382"/>
              <a:ext cx="78651" cy="28872"/>
            </a:xfrm>
            <a:custGeom>
              <a:avLst/>
              <a:gdLst>
                <a:gd name="T0" fmla="*/ 2 w 79"/>
                <a:gd name="T1" fmla="*/ 29 h 29"/>
                <a:gd name="T2" fmla="*/ 77 w 79"/>
                <a:gd name="T3" fmla="*/ 29 h 29"/>
                <a:gd name="T4" fmla="*/ 79 w 79"/>
                <a:gd name="T5" fmla="*/ 0 h 29"/>
                <a:gd name="T6" fmla="*/ 0 w 79"/>
                <a:gd name="T7" fmla="*/ 0 h 29"/>
                <a:gd name="T8" fmla="*/ 2 w 79"/>
                <a:gd name="T9" fmla="*/ 29 h 29"/>
              </a:gdLst>
              <a:ahLst/>
              <a:cxnLst>
                <a:cxn ang="0">
                  <a:pos x="T0" y="T1"/>
                </a:cxn>
                <a:cxn ang="0">
                  <a:pos x="T2" y="T3"/>
                </a:cxn>
                <a:cxn ang="0">
                  <a:pos x="T4" y="T5"/>
                </a:cxn>
                <a:cxn ang="0">
                  <a:pos x="T6" y="T7"/>
                </a:cxn>
                <a:cxn ang="0">
                  <a:pos x="T8" y="T9"/>
                </a:cxn>
              </a:cxnLst>
              <a:rect l="0" t="0" r="r" b="b"/>
              <a:pathLst>
                <a:path w="79" h="29">
                  <a:moveTo>
                    <a:pt x="2" y="29"/>
                  </a:moveTo>
                  <a:lnTo>
                    <a:pt x="77" y="29"/>
                  </a:lnTo>
                  <a:lnTo>
                    <a:pt x="79" y="0"/>
                  </a:lnTo>
                  <a:lnTo>
                    <a:pt x="0" y="0"/>
                  </a:lnTo>
                  <a:lnTo>
                    <a:pt x="2" y="29"/>
                  </a:lnTo>
                  <a:close/>
                </a:path>
              </a:pathLst>
            </a:custGeom>
            <a:grpFill/>
            <a:ln>
              <a:noFill/>
            </a:ln>
          </p:spPr>
          <p:txBody>
            <a:bodyPr vert="horz" wrap="square" lIns="91440" tIns="45720" rIns="91440" bIns="45720" numCol="1" anchor="t" anchorCtr="0" compatLnSpc="1"/>
            <a:lstStyle/>
            <a:p>
              <a:endParaRPr lang="en-US"/>
            </a:p>
          </p:txBody>
        </p:sp>
        <p:sp>
          <p:nvSpPr>
            <p:cNvPr id="112" name="Freeform 295"/>
            <p:cNvSpPr/>
            <p:nvPr/>
          </p:nvSpPr>
          <p:spPr bwMode="auto">
            <a:xfrm>
              <a:off x="9197263" y="5830205"/>
              <a:ext cx="71682" cy="46792"/>
            </a:xfrm>
            <a:custGeom>
              <a:avLst/>
              <a:gdLst>
                <a:gd name="T0" fmla="*/ 72 w 72"/>
                <a:gd name="T1" fmla="*/ 47 h 47"/>
                <a:gd name="T2" fmla="*/ 66 w 72"/>
                <a:gd name="T3" fmla="*/ 0 h 47"/>
                <a:gd name="T4" fmla="*/ 0 w 72"/>
                <a:gd name="T5" fmla="*/ 0 h 47"/>
                <a:gd name="T6" fmla="*/ 12 w 72"/>
                <a:gd name="T7" fmla="*/ 47 h 47"/>
                <a:gd name="T8" fmla="*/ 72 w 72"/>
                <a:gd name="T9" fmla="*/ 47 h 47"/>
              </a:gdLst>
              <a:ahLst/>
              <a:cxnLst>
                <a:cxn ang="0">
                  <a:pos x="T0" y="T1"/>
                </a:cxn>
                <a:cxn ang="0">
                  <a:pos x="T2" y="T3"/>
                </a:cxn>
                <a:cxn ang="0">
                  <a:pos x="T4" y="T5"/>
                </a:cxn>
                <a:cxn ang="0">
                  <a:pos x="T6" y="T7"/>
                </a:cxn>
                <a:cxn ang="0">
                  <a:pos x="T8" y="T9"/>
                </a:cxn>
              </a:cxnLst>
              <a:rect l="0" t="0" r="r" b="b"/>
              <a:pathLst>
                <a:path w="72" h="47">
                  <a:moveTo>
                    <a:pt x="72" y="47"/>
                  </a:moveTo>
                  <a:lnTo>
                    <a:pt x="66" y="0"/>
                  </a:lnTo>
                  <a:lnTo>
                    <a:pt x="0" y="0"/>
                  </a:lnTo>
                  <a:lnTo>
                    <a:pt x="12" y="47"/>
                  </a:lnTo>
                  <a:lnTo>
                    <a:pt x="72" y="47"/>
                  </a:lnTo>
                  <a:close/>
                </a:path>
              </a:pathLst>
            </a:custGeom>
            <a:grpFill/>
            <a:ln>
              <a:noFill/>
            </a:ln>
          </p:spPr>
          <p:txBody>
            <a:bodyPr vert="horz" wrap="square" lIns="91440" tIns="45720" rIns="91440" bIns="45720" numCol="1" anchor="t" anchorCtr="0" compatLnSpc="1"/>
            <a:lstStyle/>
            <a:p>
              <a:endParaRPr lang="en-US"/>
            </a:p>
          </p:txBody>
        </p:sp>
        <p:sp>
          <p:nvSpPr>
            <p:cNvPr id="113" name="Freeform 296"/>
            <p:cNvSpPr/>
            <p:nvPr/>
          </p:nvSpPr>
          <p:spPr bwMode="auto">
            <a:xfrm>
              <a:off x="9186312" y="5790382"/>
              <a:ext cx="76659" cy="28872"/>
            </a:xfrm>
            <a:custGeom>
              <a:avLst/>
              <a:gdLst>
                <a:gd name="T0" fmla="*/ 0 w 77"/>
                <a:gd name="T1" fmla="*/ 0 h 29"/>
                <a:gd name="T2" fmla="*/ 9 w 77"/>
                <a:gd name="T3" fmla="*/ 29 h 29"/>
                <a:gd name="T4" fmla="*/ 77 w 77"/>
                <a:gd name="T5" fmla="*/ 29 h 29"/>
                <a:gd name="T6" fmla="*/ 74 w 77"/>
                <a:gd name="T7" fmla="*/ 0 h 29"/>
                <a:gd name="T8" fmla="*/ 0 w 77"/>
                <a:gd name="T9" fmla="*/ 0 h 29"/>
              </a:gdLst>
              <a:ahLst/>
              <a:cxnLst>
                <a:cxn ang="0">
                  <a:pos x="T0" y="T1"/>
                </a:cxn>
                <a:cxn ang="0">
                  <a:pos x="T2" y="T3"/>
                </a:cxn>
                <a:cxn ang="0">
                  <a:pos x="T4" y="T5"/>
                </a:cxn>
                <a:cxn ang="0">
                  <a:pos x="T6" y="T7"/>
                </a:cxn>
                <a:cxn ang="0">
                  <a:pos x="T8" y="T9"/>
                </a:cxn>
              </a:cxnLst>
              <a:rect l="0" t="0" r="r" b="b"/>
              <a:pathLst>
                <a:path w="77" h="29">
                  <a:moveTo>
                    <a:pt x="0" y="0"/>
                  </a:moveTo>
                  <a:lnTo>
                    <a:pt x="9" y="29"/>
                  </a:lnTo>
                  <a:lnTo>
                    <a:pt x="77" y="29"/>
                  </a:lnTo>
                  <a:lnTo>
                    <a:pt x="74" y="0"/>
                  </a:lnTo>
                  <a:lnTo>
                    <a:pt x="0" y="0"/>
                  </a:lnTo>
                  <a:close/>
                </a:path>
              </a:pathLst>
            </a:custGeom>
            <a:grpFill/>
            <a:ln>
              <a:noFill/>
            </a:ln>
          </p:spPr>
          <p:txBody>
            <a:bodyPr vert="horz" wrap="square" lIns="91440" tIns="45720" rIns="91440" bIns="45720" numCol="1" anchor="t" anchorCtr="0" compatLnSpc="1"/>
            <a:lstStyle/>
            <a:p>
              <a:endParaRPr lang="en-US"/>
            </a:p>
          </p:txBody>
        </p:sp>
        <p:sp>
          <p:nvSpPr>
            <p:cNvPr id="114" name="Freeform 297"/>
            <p:cNvSpPr/>
            <p:nvPr/>
          </p:nvSpPr>
          <p:spPr bwMode="auto">
            <a:xfrm>
              <a:off x="9273923" y="5830205"/>
              <a:ext cx="70686" cy="46792"/>
            </a:xfrm>
            <a:custGeom>
              <a:avLst/>
              <a:gdLst>
                <a:gd name="T0" fmla="*/ 71 w 71"/>
                <a:gd name="T1" fmla="*/ 0 h 47"/>
                <a:gd name="T2" fmla="*/ 0 w 71"/>
                <a:gd name="T3" fmla="*/ 0 h 47"/>
                <a:gd name="T4" fmla="*/ 3 w 71"/>
                <a:gd name="T5" fmla="*/ 47 h 47"/>
                <a:gd name="T6" fmla="*/ 68 w 71"/>
                <a:gd name="T7" fmla="*/ 47 h 47"/>
                <a:gd name="T8" fmla="*/ 71 w 71"/>
                <a:gd name="T9" fmla="*/ 0 h 47"/>
              </a:gdLst>
              <a:ahLst/>
              <a:cxnLst>
                <a:cxn ang="0">
                  <a:pos x="T0" y="T1"/>
                </a:cxn>
                <a:cxn ang="0">
                  <a:pos x="T2" y="T3"/>
                </a:cxn>
                <a:cxn ang="0">
                  <a:pos x="T4" y="T5"/>
                </a:cxn>
                <a:cxn ang="0">
                  <a:pos x="T6" y="T7"/>
                </a:cxn>
                <a:cxn ang="0">
                  <a:pos x="T8" y="T9"/>
                </a:cxn>
              </a:cxnLst>
              <a:rect l="0" t="0" r="r" b="b"/>
              <a:pathLst>
                <a:path w="71" h="47">
                  <a:moveTo>
                    <a:pt x="71" y="0"/>
                  </a:moveTo>
                  <a:lnTo>
                    <a:pt x="0" y="0"/>
                  </a:lnTo>
                  <a:lnTo>
                    <a:pt x="3" y="47"/>
                  </a:lnTo>
                  <a:lnTo>
                    <a:pt x="68" y="47"/>
                  </a:lnTo>
                  <a:lnTo>
                    <a:pt x="71" y="0"/>
                  </a:lnTo>
                  <a:close/>
                </a:path>
              </a:pathLst>
            </a:custGeom>
            <a:grpFill/>
            <a:ln>
              <a:noFill/>
            </a:ln>
          </p:spPr>
          <p:txBody>
            <a:bodyPr vert="horz" wrap="square" lIns="91440" tIns="45720" rIns="91440" bIns="45720" numCol="1" anchor="t" anchorCtr="0" compatLnSpc="1"/>
            <a:lstStyle/>
            <a:p>
              <a:endParaRPr lang="en-US"/>
            </a:p>
          </p:txBody>
        </p:sp>
        <p:sp>
          <p:nvSpPr>
            <p:cNvPr id="115" name="Oval 298"/>
            <p:cNvSpPr>
              <a:spLocks noChangeArrowheads="1"/>
            </p:cNvSpPr>
            <p:nvPr/>
          </p:nvSpPr>
          <p:spPr bwMode="auto">
            <a:xfrm>
              <a:off x="9222153" y="5921799"/>
              <a:ext cx="47788" cy="47788"/>
            </a:xfrm>
            <a:prstGeom prst="ellipse">
              <a:avLst/>
            </a:prstGeom>
            <a:grpFill/>
            <a:ln>
              <a:noFill/>
            </a:ln>
          </p:spPr>
          <p:txBody>
            <a:bodyPr vert="horz" wrap="square" lIns="91440" tIns="45720" rIns="91440" bIns="45720" numCol="1" anchor="t" anchorCtr="0" compatLnSpc="1"/>
            <a:lstStyle/>
            <a:p>
              <a:endParaRPr lang="en-US"/>
            </a:p>
          </p:txBody>
        </p:sp>
        <p:sp>
          <p:nvSpPr>
            <p:cNvPr id="116" name="Oval 299"/>
            <p:cNvSpPr>
              <a:spLocks noChangeArrowheads="1"/>
            </p:cNvSpPr>
            <p:nvPr/>
          </p:nvSpPr>
          <p:spPr bwMode="auto">
            <a:xfrm>
              <a:off x="9348591" y="5921799"/>
              <a:ext cx="47788" cy="47788"/>
            </a:xfrm>
            <a:prstGeom prst="ellipse">
              <a:avLst/>
            </a:prstGeom>
            <a:grpFill/>
            <a:ln>
              <a:noFill/>
            </a:ln>
          </p:spPr>
          <p:txBody>
            <a:bodyPr vert="horz" wrap="square" lIns="91440" tIns="45720" rIns="91440" bIns="45720" numCol="1" anchor="t" anchorCtr="0" compatLnSpc="1"/>
            <a:lstStyle/>
            <a:p>
              <a:endParaRPr lang="en-US"/>
            </a:p>
          </p:txBody>
        </p:sp>
      </p:grpSp>
      <p:grpSp>
        <p:nvGrpSpPr>
          <p:cNvPr id="117" name="Group 111"/>
          <p:cNvGrpSpPr/>
          <p:nvPr/>
        </p:nvGrpSpPr>
        <p:grpSpPr>
          <a:xfrm>
            <a:off x="3199185" y="4889376"/>
            <a:ext cx="493582" cy="318504"/>
            <a:chOff x="4480676" y="4688509"/>
            <a:chExt cx="263827" cy="170245"/>
          </a:xfrm>
          <a:solidFill>
            <a:srgbClr val="38866A"/>
          </a:solidFill>
        </p:grpSpPr>
        <p:sp>
          <p:nvSpPr>
            <p:cNvPr id="118" name="Freeform 303"/>
            <p:cNvSpPr/>
            <p:nvPr/>
          </p:nvSpPr>
          <p:spPr bwMode="auto">
            <a:xfrm>
              <a:off x="4492622" y="4688509"/>
              <a:ext cx="239934" cy="108518"/>
            </a:xfrm>
            <a:custGeom>
              <a:avLst/>
              <a:gdLst>
                <a:gd name="T0" fmla="*/ 120 w 241"/>
                <a:gd name="T1" fmla="*/ 109 h 109"/>
                <a:gd name="T2" fmla="*/ 0 w 241"/>
                <a:gd name="T3" fmla="*/ 0 h 109"/>
                <a:gd name="T4" fmla="*/ 241 w 241"/>
                <a:gd name="T5" fmla="*/ 0 h 109"/>
                <a:gd name="T6" fmla="*/ 120 w 241"/>
                <a:gd name="T7" fmla="*/ 109 h 109"/>
              </a:gdLst>
              <a:ahLst/>
              <a:cxnLst>
                <a:cxn ang="0">
                  <a:pos x="T0" y="T1"/>
                </a:cxn>
                <a:cxn ang="0">
                  <a:pos x="T2" y="T3"/>
                </a:cxn>
                <a:cxn ang="0">
                  <a:pos x="T4" y="T5"/>
                </a:cxn>
                <a:cxn ang="0">
                  <a:pos x="T6" y="T7"/>
                </a:cxn>
              </a:cxnLst>
              <a:rect l="0" t="0" r="r" b="b"/>
              <a:pathLst>
                <a:path w="241" h="109">
                  <a:moveTo>
                    <a:pt x="120" y="109"/>
                  </a:moveTo>
                  <a:lnTo>
                    <a:pt x="0" y="0"/>
                  </a:lnTo>
                  <a:lnTo>
                    <a:pt x="241" y="0"/>
                  </a:lnTo>
                  <a:lnTo>
                    <a:pt x="120" y="109"/>
                  </a:lnTo>
                  <a:close/>
                </a:path>
              </a:pathLst>
            </a:custGeom>
            <a:grpFill/>
            <a:ln>
              <a:noFill/>
            </a:ln>
          </p:spPr>
          <p:txBody>
            <a:bodyPr vert="horz" wrap="square" lIns="91440" tIns="45720" rIns="91440" bIns="45720" numCol="1" anchor="t" anchorCtr="0" compatLnSpc="1"/>
            <a:lstStyle/>
            <a:p>
              <a:endParaRPr lang="en-US"/>
            </a:p>
          </p:txBody>
        </p:sp>
        <p:sp>
          <p:nvSpPr>
            <p:cNvPr id="119" name="Freeform 304"/>
            <p:cNvSpPr/>
            <p:nvPr/>
          </p:nvSpPr>
          <p:spPr bwMode="auto">
            <a:xfrm>
              <a:off x="4480676" y="4698465"/>
              <a:ext cx="83629" cy="151328"/>
            </a:xfrm>
            <a:custGeom>
              <a:avLst/>
              <a:gdLst>
                <a:gd name="T0" fmla="*/ 84 w 84"/>
                <a:gd name="T1" fmla="*/ 76 h 152"/>
                <a:gd name="T2" fmla="*/ 0 w 84"/>
                <a:gd name="T3" fmla="*/ 152 h 152"/>
                <a:gd name="T4" fmla="*/ 0 w 84"/>
                <a:gd name="T5" fmla="*/ 0 h 152"/>
                <a:gd name="T6" fmla="*/ 84 w 84"/>
                <a:gd name="T7" fmla="*/ 76 h 152"/>
              </a:gdLst>
              <a:ahLst/>
              <a:cxnLst>
                <a:cxn ang="0">
                  <a:pos x="T0" y="T1"/>
                </a:cxn>
                <a:cxn ang="0">
                  <a:pos x="T2" y="T3"/>
                </a:cxn>
                <a:cxn ang="0">
                  <a:pos x="T4" y="T5"/>
                </a:cxn>
                <a:cxn ang="0">
                  <a:pos x="T6" y="T7"/>
                </a:cxn>
              </a:cxnLst>
              <a:rect l="0" t="0" r="r" b="b"/>
              <a:pathLst>
                <a:path w="84" h="152">
                  <a:moveTo>
                    <a:pt x="84" y="76"/>
                  </a:moveTo>
                  <a:lnTo>
                    <a:pt x="0" y="152"/>
                  </a:lnTo>
                  <a:lnTo>
                    <a:pt x="0" y="0"/>
                  </a:lnTo>
                  <a:lnTo>
                    <a:pt x="84" y="76"/>
                  </a:lnTo>
                  <a:close/>
                </a:path>
              </a:pathLst>
            </a:custGeom>
            <a:grpFill/>
            <a:ln>
              <a:noFill/>
            </a:ln>
          </p:spPr>
          <p:txBody>
            <a:bodyPr vert="horz" wrap="square" lIns="91440" tIns="45720" rIns="91440" bIns="45720" numCol="1" anchor="t" anchorCtr="0" compatLnSpc="1"/>
            <a:lstStyle/>
            <a:p>
              <a:endParaRPr lang="en-US"/>
            </a:p>
          </p:txBody>
        </p:sp>
        <p:sp>
          <p:nvSpPr>
            <p:cNvPr id="120" name="Freeform 305"/>
            <p:cNvSpPr/>
            <p:nvPr/>
          </p:nvSpPr>
          <p:spPr bwMode="auto">
            <a:xfrm>
              <a:off x="4492622" y="4784085"/>
              <a:ext cx="239934" cy="74669"/>
            </a:xfrm>
            <a:custGeom>
              <a:avLst/>
              <a:gdLst>
                <a:gd name="T0" fmla="*/ 84 w 241"/>
                <a:gd name="T1" fmla="*/ 0 h 75"/>
                <a:gd name="T2" fmla="*/ 120 w 241"/>
                <a:gd name="T3" fmla="*/ 34 h 75"/>
                <a:gd name="T4" fmla="*/ 158 w 241"/>
                <a:gd name="T5" fmla="*/ 0 h 75"/>
                <a:gd name="T6" fmla="*/ 241 w 241"/>
                <a:gd name="T7" fmla="*/ 75 h 75"/>
                <a:gd name="T8" fmla="*/ 0 w 241"/>
                <a:gd name="T9" fmla="*/ 75 h 75"/>
                <a:gd name="T10" fmla="*/ 84 w 241"/>
                <a:gd name="T11" fmla="*/ 0 h 75"/>
              </a:gdLst>
              <a:ahLst/>
              <a:cxnLst>
                <a:cxn ang="0">
                  <a:pos x="T0" y="T1"/>
                </a:cxn>
                <a:cxn ang="0">
                  <a:pos x="T2" y="T3"/>
                </a:cxn>
                <a:cxn ang="0">
                  <a:pos x="T4" y="T5"/>
                </a:cxn>
                <a:cxn ang="0">
                  <a:pos x="T6" y="T7"/>
                </a:cxn>
                <a:cxn ang="0">
                  <a:pos x="T8" y="T9"/>
                </a:cxn>
                <a:cxn ang="0">
                  <a:pos x="T10" y="T11"/>
                </a:cxn>
              </a:cxnLst>
              <a:rect l="0" t="0" r="r" b="b"/>
              <a:pathLst>
                <a:path w="241" h="75">
                  <a:moveTo>
                    <a:pt x="84" y="0"/>
                  </a:moveTo>
                  <a:lnTo>
                    <a:pt x="120" y="34"/>
                  </a:lnTo>
                  <a:lnTo>
                    <a:pt x="158" y="0"/>
                  </a:lnTo>
                  <a:lnTo>
                    <a:pt x="241" y="75"/>
                  </a:lnTo>
                  <a:lnTo>
                    <a:pt x="0" y="75"/>
                  </a:lnTo>
                  <a:lnTo>
                    <a:pt x="84" y="0"/>
                  </a:lnTo>
                  <a:close/>
                </a:path>
              </a:pathLst>
            </a:custGeom>
            <a:grpFill/>
            <a:ln>
              <a:noFill/>
            </a:ln>
          </p:spPr>
          <p:txBody>
            <a:bodyPr vert="horz" wrap="square" lIns="91440" tIns="45720" rIns="91440" bIns="45720" numCol="1" anchor="t" anchorCtr="0" compatLnSpc="1"/>
            <a:lstStyle/>
            <a:p>
              <a:endParaRPr lang="en-US"/>
            </a:p>
          </p:txBody>
        </p:sp>
        <p:sp>
          <p:nvSpPr>
            <p:cNvPr id="121" name="Freeform 306"/>
            <p:cNvSpPr/>
            <p:nvPr/>
          </p:nvSpPr>
          <p:spPr bwMode="auto">
            <a:xfrm>
              <a:off x="4659879" y="4698465"/>
              <a:ext cx="84624" cy="151328"/>
            </a:xfrm>
            <a:custGeom>
              <a:avLst/>
              <a:gdLst>
                <a:gd name="T0" fmla="*/ 0 w 85"/>
                <a:gd name="T1" fmla="*/ 76 h 152"/>
                <a:gd name="T2" fmla="*/ 85 w 85"/>
                <a:gd name="T3" fmla="*/ 0 h 152"/>
                <a:gd name="T4" fmla="*/ 85 w 85"/>
                <a:gd name="T5" fmla="*/ 152 h 152"/>
                <a:gd name="T6" fmla="*/ 0 w 85"/>
                <a:gd name="T7" fmla="*/ 76 h 152"/>
              </a:gdLst>
              <a:ahLst/>
              <a:cxnLst>
                <a:cxn ang="0">
                  <a:pos x="T0" y="T1"/>
                </a:cxn>
                <a:cxn ang="0">
                  <a:pos x="T2" y="T3"/>
                </a:cxn>
                <a:cxn ang="0">
                  <a:pos x="T4" y="T5"/>
                </a:cxn>
                <a:cxn ang="0">
                  <a:pos x="T6" y="T7"/>
                </a:cxn>
              </a:cxnLst>
              <a:rect l="0" t="0" r="r" b="b"/>
              <a:pathLst>
                <a:path w="85" h="152">
                  <a:moveTo>
                    <a:pt x="0" y="76"/>
                  </a:moveTo>
                  <a:lnTo>
                    <a:pt x="85" y="0"/>
                  </a:lnTo>
                  <a:lnTo>
                    <a:pt x="85" y="152"/>
                  </a:lnTo>
                  <a:lnTo>
                    <a:pt x="0" y="76"/>
                  </a:lnTo>
                  <a:close/>
                </a:path>
              </a:pathLst>
            </a:custGeom>
            <a:grpFill/>
            <a:ln>
              <a:noFill/>
            </a:ln>
          </p:spPr>
          <p:txBody>
            <a:bodyPr vert="horz" wrap="square" lIns="91440" tIns="45720" rIns="91440" bIns="45720" numCol="1" anchor="t" anchorCtr="0" compatLnSpc="1"/>
            <a:lstStyle/>
            <a:p>
              <a:endParaRPr lang="en-US"/>
            </a:p>
          </p:txBody>
        </p:sp>
      </p:grpSp>
      <p:grpSp>
        <p:nvGrpSpPr>
          <p:cNvPr id="122" name="Group 116"/>
          <p:cNvGrpSpPr/>
          <p:nvPr/>
        </p:nvGrpSpPr>
        <p:grpSpPr>
          <a:xfrm>
            <a:off x="3226191" y="2204092"/>
            <a:ext cx="439570" cy="422808"/>
            <a:chOff x="5374704" y="2641592"/>
            <a:chExt cx="234956" cy="225997"/>
          </a:xfrm>
          <a:solidFill>
            <a:srgbClr val="38866A"/>
          </a:solidFill>
        </p:grpSpPr>
        <p:sp>
          <p:nvSpPr>
            <p:cNvPr id="123" name="Freeform 300"/>
            <p:cNvSpPr>
              <a:spLocks noEditPoints="1"/>
            </p:cNvSpPr>
            <p:nvPr/>
          </p:nvSpPr>
          <p:spPr bwMode="auto">
            <a:xfrm>
              <a:off x="5374704" y="2641592"/>
              <a:ext cx="227987" cy="225997"/>
            </a:xfrm>
            <a:custGeom>
              <a:avLst/>
              <a:gdLst>
                <a:gd name="T0" fmla="*/ 102 w 134"/>
                <a:gd name="T1" fmla="*/ 111 h 133"/>
                <a:gd name="T2" fmla="*/ 90 w 134"/>
                <a:gd name="T3" fmla="*/ 118 h 133"/>
                <a:gd name="T4" fmla="*/ 94 w 134"/>
                <a:gd name="T5" fmla="*/ 111 h 133"/>
                <a:gd name="T6" fmla="*/ 87 w 134"/>
                <a:gd name="T7" fmla="*/ 112 h 133"/>
                <a:gd name="T8" fmla="*/ 82 w 134"/>
                <a:gd name="T9" fmla="*/ 112 h 133"/>
                <a:gd name="T10" fmla="*/ 67 w 134"/>
                <a:gd name="T11" fmla="*/ 123 h 133"/>
                <a:gd name="T12" fmla="*/ 44 w 134"/>
                <a:gd name="T13" fmla="*/ 93 h 133"/>
                <a:gd name="T14" fmla="*/ 55 w 134"/>
                <a:gd name="T15" fmla="*/ 93 h 133"/>
                <a:gd name="T16" fmla="*/ 52 w 134"/>
                <a:gd name="T17" fmla="*/ 86 h 133"/>
                <a:gd name="T18" fmla="*/ 51 w 134"/>
                <a:gd name="T19" fmla="*/ 83 h 133"/>
                <a:gd name="T20" fmla="*/ 42 w 134"/>
                <a:gd name="T21" fmla="*/ 83 h 133"/>
                <a:gd name="T22" fmla="*/ 40 w 134"/>
                <a:gd name="T23" fmla="*/ 66 h 133"/>
                <a:gd name="T24" fmla="*/ 41 w 134"/>
                <a:gd name="T25" fmla="*/ 51 h 133"/>
                <a:gd name="T26" fmla="*/ 58 w 134"/>
                <a:gd name="T27" fmla="*/ 51 h 133"/>
                <a:gd name="T28" fmla="*/ 71 w 134"/>
                <a:gd name="T29" fmla="*/ 41 h 133"/>
                <a:gd name="T30" fmla="*/ 43 w 134"/>
                <a:gd name="T31" fmla="*/ 41 h 133"/>
                <a:gd name="T32" fmla="*/ 67 w 134"/>
                <a:gd name="T33" fmla="*/ 9 h 133"/>
                <a:gd name="T34" fmla="*/ 90 w 134"/>
                <a:gd name="T35" fmla="*/ 37 h 133"/>
                <a:gd name="T36" fmla="*/ 101 w 134"/>
                <a:gd name="T37" fmla="*/ 40 h 133"/>
                <a:gd name="T38" fmla="*/ 90 w 134"/>
                <a:gd name="T39" fmla="*/ 14 h 133"/>
                <a:gd name="T40" fmla="*/ 118 w 134"/>
                <a:gd name="T41" fmla="*/ 41 h 133"/>
                <a:gd name="T42" fmla="*/ 104 w 134"/>
                <a:gd name="T43" fmla="*/ 41 h 133"/>
                <a:gd name="T44" fmla="*/ 116 w 134"/>
                <a:gd name="T45" fmla="*/ 51 h 133"/>
                <a:gd name="T46" fmla="*/ 122 w 134"/>
                <a:gd name="T47" fmla="*/ 51 h 133"/>
                <a:gd name="T48" fmla="*/ 124 w 134"/>
                <a:gd name="T49" fmla="*/ 66 h 133"/>
                <a:gd name="T50" fmla="*/ 124 w 134"/>
                <a:gd name="T51" fmla="*/ 67 h 133"/>
                <a:gd name="T52" fmla="*/ 122 w 134"/>
                <a:gd name="T53" fmla="*/ 87 h 133"/>
                <a:gd name="T54" fmla="*/ 128 w 134"/>
                <a:gd name="T55" fmla="*/ 94 h 133"/>
                <a:gd name="T56" fmla="*/ 128 w 134"/>
                <a:gd name="T57" fmla="*/ 93 h 133"/>
                <a:gd name="T58" fmla="*/ 129 w 134"/>
                <a:gd name="T59" fmla="*/ 93 h 133"/>
                <a:gd name="T60" fmla="*/ 129 w 134"/>
                <a:gd name="T61" fmla="*/ 92 h 133"/>
                <a:gd name="T62" fmla="*/ 134 w 134"/>
                <a:gd name="T63" fmla="*/ 66 h 133"/>
                <a:gd name="T64" fmla="*/ 67 w 134"/>
                <a:gd name="T65" fmla="*/ 0 h 133"/>
                <a:gd name="T66" fmla="*/ 0 w 134"/>
                <a:gd name="T67" fmla="*/ 66 h 133"/>
                <a:gd name="T68" fmla="*/ 67 w 134"/>
                <a:gd name="T69" fmla="*/ 133 h 133"/>
                <a:gd name="T70" fmla="*/ 109 w 134"/>
                <a:gd name="T71" fmla="*/ 118 h 133"/>
                <a:gd name="T72" fmla="*/ 102 w 134"/>
                <a:gd name="T73" fmla="*/ 111 h 133"/>
                <a:gd name="T74" fmla="*/ 44 w 134"/>
                <a:gd name="T75" fmla="*/ 14 h 133"/>
                <a:gd name="T76" fmla="*/ 33 w 134"/>
                <a:gd name="T77" fmla="*/ 41 h 133"/>
                <a:gd name="T78" fmla="*/ 16 w 134"/>
                <a:gd name="T79" fmla="*/ 41 h 133"/>
                <a:gd name="T80" fmla="*/ 44 w 134"/>
                <a:gd name="T81" fmla="*/ 14 h 133"/>
                <a:gd name="T82" fmla="*/ 10 w 134"/>
                <a:gd name="T83" fmla="*/ 66 h 133"/>
                <a:gd name="T84" fmla="*/ 12 w 134"/>
                <a:gd name="T85" fmla="*/ 51 h 133"/>
                <a:gd name="T86" fmla="*/ 31 w 134"/>
                <a:gd name="T87" fmla="*/ 51 h 133"/>
                <a:gd name="T88" fmla="*/ 30 w 134"/>
                <a:gd name="T89" fmla="*/ 66 h 133"/>
                <a:gd name="T90" fmla="*/ 31 w 134"/>
                <a:gd name="T91" fmla="*/ 83 h 133"/>
                <a:gd name="T92" fmla="*/ 13 w 134"/>
                <a:gd name="T93" fmla="*/ 83 h 133"/>
                <a:gd name="T94" fmla="*/ 10 w 134"/>
                <a:gd name="T95" fmla="*/ 66 h 133"/>
                <a:gd name="T96" fmla="*/ 17 w 134"/>
                <a:gd name="T97" fmla="*/ 93 h 133"/>
                <a:gd name="T98" fmla="*/ 33 w 134"/>
                <a:gd name="T99" fmla="*/ 93 h 133"/>
                <a:gd name="T100" fmla="*/ 44 w 134"/>
                <a:gd name="T101" fmla="*/ 118 h 133"/>
                <a:gd name="T102" fmla="*/ 17 w 134"/>
                <a:gd name="T103" fmla="*/ 9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4" h="133">
                  <a:moveTo>
                    <a:pt x="102" y="111"/>
                  </a:moveTo>
                  <a:cubicBezTo>
                    <a:pt x="98" y="114"/>
                    <a:pt x="95" y="116"/>
                    <a:pt x="90" y="118"/>
                  </a:cubicBezTo>
                  <a:cubicBezTo>
                    <a:pt x="92" y="116"/>
                    <a:pt x="93" y="114"/>
                    <a:pt x="94" y="111"/>
                  </a:cubicBezTo>
                  <a:cubicBezTo>
                    <a:pt x="92" y="112"/>
                    <a:pt x="90" y="112"/>
                    <a:pt x="87" y="112"/>
                  </a:cubicBezTo>
                  <a:cubicBezTo>
                    <a:pt x="86" y="112"/>
                    <a:pt x="84" y="112"/>
                    <a:pt x="82" y="112"/>
                  </a:cubicBezTo>
                  <a:cubicBezTo>
                    <a:pt x="78" y="119"/>
                    <a:pt x="72" y="123"/>
                    <a:pt x="67" y="123"/>
                  </a:cubicBezTo>
                  <a:cubicBezTo>
                    <a:pt x="58" y="123"/>
                    <a:pt x="49" y="111"/>
                    <a:pt x="44" y="93"/>
                  </a:cubicBezTo>
                  <a:cubicBezTo>
                    <a:pt x="55" y="93"/>
                    <a:pt x="55" y="93"/>
                    <a:pt x="55" y="93"/>
                  </a:cubicBezTo>
                  <a:cubicBezTo>
                    <a:pt x="54" y="91"/>
                    <a:pt x="52" y="88"/>
                    <a:pt x="52" y="86"/>
                  </a:cubicBezTo>
                  <a:cubicBezTo>
                    <a:pt x="51" y="85"/>
                    <a:pt x="51" y="84"/>
                    <a:pt x="51" y="83"/>
                  </a:cubicBezTo>
                  <a:cubicBezTo>
                    <a:pt x="42" y="83"/>
                    <a:pt x="42" y="83"/>
                    <a:pt x="42" y="83"/>
                  </a:cubicBezTo>
                  <a:cubicBezTo>
                    <a:pt x="41" y="78"/>
                    <a:pt x="40" y="72"/>
                    <a:pt x="40" y="66"/>
                  </a:cubicBezTo>
                  <a:cubicBezTo>
                    <a:pt x="40" y="61"/>
                    <a:pt x="41" y="56"/>
                    <a:pt x="41" y="51"/>
                  </a:cubicBezTo>
                  <a:cubicBezTo>
                    <a:pt x="58" y="51"/>
                    <a:pt x="58" y="51"/>
                    <a:pt x="58" y="51"/>
                  </a:cubicBezTo>
                  <a:cubicBezTo>
                    <a:pt x="62" y="47"/>
                    <a:pt x="66" y="44"/>
                    <a:pt x="71" y="41"/>
                  </a:cubicBezTo>
                  <a:cubicBezTo>
                    <a:pt x="43" y="41"/>
                    <a:pt x="43" y="41"/>
                    <a:pt x="43" y="41"/>
                  </a:cubicBezTo>
                  <a:cubicBezTo>
                    <a:pt x="48" y="22"/>
                    <a:pt x="58" y="9"/>
                    <a:pt x="67" y="9"/>
                  </a:cubicBezTo>
                  <a:cubicBezTo>
                    <a:pt x="76" y="9"/>
                    <a:pt x="85" y="20"/>
                    <a:pt x="90" y="37"/>
                  </a:cubicBezTo>
                  <a:cubicBezTo>
                    <a:pt x="94" y="38"/>
                    <a:pt x="97" y="39"/>
                    <a:pt x="101" y="40"/>
                  </a:cubicBezTo>
                  <a:cubicBezTo>
                    <a:pt x="99" y="30"/>
                    <a:pt x="95" y="21"/>
                    <a:pt x="90" y="14"/>
                  </a:cubicBezTo>
                  <a:cubicBezTo>
                    <a:pt x="102" y="20"/>
                    <a:pt x="112" y="29"/>
                    <a:pt x="118" y="41"/>
                  </a:cubicBezTo>
                  <a:cubicBezTo>
                    <a:pt x="104" y="41"/>
                    <a:pt x="104" y="41"/>
                    <a:pt x="104" y="41"/>
                  </a:cubicBezTo>
                  <a:cubicBezTo>
                    <a:pt x="109" y="44"/>
                    <a:pt x="113" y="47"/>
                    <a:pt x="116" y="51"/>
                  </a:cubicBezTo>
                  <a:cubicBezTo>
                    <a:pt x="122" y="51"/>
                    <a:pt x="122" y="51"/>
                    <a:pt x="122" y="51"/>
                  </a:cubicBezTo>
                  <a:cubicBezTo>
                    <a:pt x="123" y="56"/>
                    <a:pt x="124" y="61"/>
                    <a:pt x="124" y="66"/>
                  </a:cubicBezTo>
                  <a:cubicBezTo>
                    <a:pt x="124" y="67"/>
                    <a:pt x="124" y="67"/>
                    <a:pt x="124" y="67"/>
                  </a:cubicBezTo>
                  <a:cubicBezTo>
                    <a:pt x="125" y="74"/>
                    <a:pt x="125" y="81"/>
                    <a:pt x="122" y="87"/>
                  </a:cubicBezTo>
                  <a:cubicBezTo>
                    <a:pt x="128" y="94"/>
                    <a:pt x="128" y="94"/>
                    <a:pt x="128" y="94"/>
                  </a:cubicBezTo>
                  <a:cubicBezTo>
                    <a:pt x="128" y="93"/>
                    <a:pt x="128" y="93"/>
                    <a:pt x="128" y="93"/>
                  </a:cubicBezTo>
                  <a:cubicBezTo>
                    <a:pt x="129" y="93"/>
                    <a:pt x="129" y="93"/>
                    <a:pt x="129" y="93"/>
                  </a:cubicBezTo>
                  <a:cubicBezTo>
                    <a:pt x="129" y="92"/>
                    <a:pt x="129" y="92"/>
                    <a:pt x="129" y="92"/>
                  </a:cubicBezTo>
                  <a:cubicBezTo>
                    <a:pt x="132" y="84"/>
                    <a:pt x="134" y="75"/>
                    <a:pt x="134" y="66"/>
                  </a:cubicBezTo>
                  <a:cubicBezTo>
                    <a:pt x="134" y="29"/>
                    <a:pt x="104" y="0"/>
                    <a:pt x="67" y="0"/>
                  </a:cubicBezTo>
                  <a:cubicBezTo>
                    <a:pt x="30" y="0"/>
                    <a:pt x="0" y="29"/>
                    <a:pt x="0" y="66"/>
                  </a:cubicBezTo>
                  <a:cubicBezTo>
                    <a:pt x="0" y="103"/>
                    <a:pt x="30" y="133"/>
                    <a:pt x="67" y="133"/>
                  </a:cubicBezTo>
                  <a:cubicBezTo>
                    <a:pt x="83" y="133"/>
                    <a:pt x="97" y="127"/>
                    <a:pt x="109" y="118"/>
                  </a:cubicBezTo>
                  <a:lnTo>
                    <a:pt x="102" y="111"/>
                  </a:lnTo>
                  <a:close/>
                  <a:moveTo>
                    <a:pt x="44" y="14"/>
                  </a:moveTo>
                  <a:cubicBezTo>
                    <a:pt x="39" y="22"/>
                    <a:pt x="35" y="31"/>
                    <a:pt x="33" y="41"/>
                  </a:cubicBezTo>
                  <a:cubicBezTo>
                    <a:pt x="16" y="41"/>
                    <a:pt x="16" y="41"/>
                    <a:pt x="16" y="41"/>
                  </a:cubicBezTo>
                  <a:cubicBezTo>
                    <a:pt x="22" y="29"/>
                    <a:pt x="32" y="20"/>
                    <a:pt x="44" y="14"/>
                  </a:cubicBezTo>
                  <a:close/>
                  <a:moveTo>
                    <a:pt x="10" y="66"/>
                  </a:moveTo>
                  <a:cubicBezTo>
                    <a:pt x="10" y="61"/>
                    <a:pt x="11" y="56"/>
                    <a:pt x="12" y="51"/>
                  </a:cubicBezTo>
                  <a:cubicBezTo>
                    <a:pt x="31" y="51"/>
                    <a:pt x="31" y="51"/>
                    <a:pt x="31" y="51"/>
                  </a:cubicBezTo>
                  <a:cubicBezTo>
                    <a:pt x="31" y="56"/>
                    <a:pt x="30" y="61"/>
                    <a:pt x="30" y="66"/>
                  </a:cubicBezTo>
                  <a:cubicBezTo>
                    <a:pt x="30" y="72"/>
                    <a:pt x="31" y="78"/>
                    <a:pt x="31" y="83"/>
                  </a:cubicBezTo>
                  <a:cubicBezTo>
                    <a:pt x="13" y="83"/>
                    <a:pt x="13" y="83"/>
                    <a:pt x="13" y="83"/>
                  </a:cubicBezTo>
                  <a:cubicBezTo>
                    <a:pt x="11" y="78"/>
                    <a:pt x="10" y="72"/>
                    <a:pt x="10" y="66"/>
                  </a:cubicBezTo>
                  <a:close/>
                  <a:moveTo>
                    <a:pt x="17" y="93"/>
                  </a:moveTo>
                  <a:cubicBezTo>
                    <a:pt x="33" y="93"/>
                    <a:pt x="33" y="93"/>
                    <a:pt x="33" y="93"/>
                  </a:cubicBezTo>
                  <a:cubicBezTo>
                    <a:pt x="36" y="103"/>
                    <a:pt x="39" y="111"/>
                    <a:pt x="44" y="118"/>
                  </a:cubicBezTo>
                  <a:cubicBezTo>
                    <a:pt x="32" y="113"/>
                    <a:pt x="23" y="104"/>
                    <a:pt x="17" y="9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24" name="Freeform 301"/>
            <p:cNvSpPr>
              <a:spLocks noEditPoints="1"/>
            </p:cNvSpPr>
            <p:nvPr/>
          </p:nvSpPr>
          <p:spPr bwMode="auto">
            <a:xfrm>
              <a:off x="5468288" y="2712278"/>
              <a:ext cx="141372" cy="145355"/>
            </a:xfrm>
            <a:custGeom>
              <a:avLst/>
              <a:gdLst>
                <a:gd name="T0" fmla="*/ 83 w 83"/>
                <a:gd name="T1" fmla="*/ 74 h 85"/>
                <a:gd name="T2" fmla="*/ 58 w 83"/>
                <a:gd name="T3" fmla="*/ 47 h 85"/>
                <a:gd name="T4" fmla="*/ 57 w 83"/>
                <a:gd name="T5" fmla="*/ 47 h 85"/>
                <a:gd name="T6" fmla="*/ 60 w 83"/>
                <a:gd name="T7" fmla="*/ 24 h 85"/>
                <a:gd name="T8" fmla="*/ 24 w 83"/>
                <a:gd name="T9" fmla="*/ 5 h 85"/>
                <a:gd name="T10" fmla="*/ 5 w 83"/>
                <a:gd name="T11" fmla="*/ 41 h 85"/>
                <a:gd name="T12" fmla="*/ 41 w 83"/>
                <a:gd name="T13" fmla="*/ 60 h 85"/>
                <a:gd name="T14" fmla="*/ 48 w 83"/>
                <a:gd name="T15" fmla="*/ 57 h 85"/>
                <a:gd name="T16" fmla="*/ 72 w 83"/>
                <a:gd name="T17" fmla="*/ 84 h 85"/>
                <a:gd name="T18" fmla="*/ 76 w 83"/>
                <a:gd name="T19" fmla="*/ 83 h 85"/>
                <a:gd name="T20" fmla="*/ 82 w 83"/>
                <a:gd name="T21" fmla="*/ 78 h 85"/>
                <a:gd name="T22" fmla="*/ 83 w 83"/>
                <a:gd name="T23" fmla="*/ 74 h 85"/>
                <a:gd name="T24" fmla="*/ 12 w 83"/>
                <a:gd name="T25" fmla="*/ 39 h 85"/>
                <a:gd name="T26" fmla="*/ 26 w 83"/>
                <a:gd name="T27" fmla="*/ 12 h 85"/>
                <a:gd name="T28" fmla="*/ 52 w 83"/>
                <a:gd name="T29" fmla="*/ 26 h 85"/>
                <a:gd name="T30" fmla="*/ 39 w 83"/>
                <a:gd name="T31" fmla="*/ 53 h 85"/>
                <a:gd name="T32" fmla="*/ 12 w 83"/>
                <a:gd name="T33" fmla="*/ 39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3" h="85">
                  <a:moveTo>
                    <a:pt x="83" y="74"/>
                  </a:moveTo>
                  <a:cubicBezTo>
                    <a:pt x="58" y="47"/>
                    <a:pt x="58" y="47"/>
                    <a:pt x="58" y="47"/>
                  </a:cubicBezTo>
                  <a:cubicBezTo>
                    <a:pt x="57" y="47"/>
                    <a:pt x="57" y="47"/>
                    <a:pt x="57" y="47"/>
                  </a:cubicBezTo>
                  <a:cubicBezTo>
                    <a:pt x="61" y="40"/>
                    <a:pt x="62" y="32"/>
                    <a:pt x="60" y="24"/>
                  </a:cubicBezTo>
                  <a:cubicBezTo>
                    <a:pt x="55" y="9"/>
                    <a:pt x="39" y="0"/>
                    <a:pt x="24" y="5"/>
                  </a:cubicBezTo>
                  <a:cubicBezTo>
                    <a:pt x="8" y="10"/>
                    <a:pt x="0" y="26"/>
                    <a:pt x="5" y="41"/>
                  </a:cubicBezTo>
                  <a:cubicBezTo>
                    <a:pt x="9" y="57"/>
                    <a:pt x="26" y="65"/>
                    <a:pt x="41" y="60"/>
                  </a:cubicBezTo>
                  <a:cubicBezTo>
                    <a:pt x="43" y="60"/>
                    <a:pt x="46" y="59"/>
                    <a:pt x="48" y="57"/>
                  </a:cubicBezTo>
                  <a:cubicBezTo>
                    <a:pt x="72" y="84"/>
                    <a:pt x="72" y="84"/>
                    <a:pt x="72" y="84"/>
                  </a:cubicBezTo>
                  <a:cubicBezTo>
                    <a:pt x="73" y="85"/>
                    <a:pt x="75" y="84"/>
                    <a:pt x="76" y="83"/>
                  </a:cubicBezTo>
                  <a:cubicBezTo>
                    <a:pt x="82" y="78"/>
                    <a:pt x="82" y="78"/>
                    <a:pt x="82" y="78"/>
                  </a:cubicBezTo>
                  <a:cubicBezTo>
                    <a:pt x="83" y="77"/>
                    <a:pt x="83" y="75"/>
                    <a:pt x="83" y="74"/>
                  </a:cubicBezTo>
                  <a:close/>
                  <a:moveTo>
                    <a:pt x="12" y="39"/>
                  </a:moveTo>
                  <a:cubicBezTo>
                    <a:pt x="9" y="28"/>
                    <a:pt x="15" y="16"/>
                    <a:pt x="26" y="12"/>
                  </a:cubicBezTo>
                  <a:cubicBezTo>
                    <a:pt x="37" y="9"/>
                    <a:pt x="49" y="15"/>
                    <a:pt x="52" y="26"/>
                  </a:cubicBezTo>
                  <a:cubicBezTo>
                    <a:pt x="56" y="37"/>
                    <a:pt x="50" y="49"/>
                    <a:pt x="39" y="53"/>
                  </a:cubicBezTo>
                  <a:cubicBezTo>
                    <a:pt x="27" y="56"/>
                    <a:pt x="16" y="50"/>
                    <a:pt x="12" y="3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25" name="Freeform 302"/>
            <p:cNvSpPr/>
            <p:nvPr/>
          </p:nvSpPr>
          <p:spPr bwMode="auto">
            <a:xfrm>
              <a:off x="5505125" y="2748119"/>
              <a:ext cx="45797" cy="28872"/>
            </a:xfrm>
            <a:custGeom>
              <a:avLst/>
              <a:gdLst>
                <a:gd name="T0" fmla="*/ 0 w 27"/>
                <a:gd name="T1" fmla="*/ 3 h 17"/>
                <a:gd name="T2" fmla="*/ 27 w 27"/>
                <a:gd name="T3" fmla="*/ 17 h 17"/>
              </a:gdLst>
              <a:ahLst/>
              <a:cxnLst>
                <a:cxn ang="0">
                  <a:pos x="T0" y="T1"/>
                </a:cxn>
                <a:cxn ang="0">
                  <a:pos x="T2" y="T3"/>
                </a:cxn>
              </a:cxnLst>
              <a:rect l="0" t="0" r="r" b="b"/>
              <a:pathLst>
                <a:path w="27" h="17">
                  <a:moveTo>
                    <a:pt x="0" y="3"/>
                  </a:moveTo>
                  <a:cubicBezTo>
                    <a:pt x="12" y="0"/>
                    <a:pt x="24" y="6"/>
                    <a:pt x="27" y="17"/>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grpSp>
      <p:sp>
        <p:nvSpPr>
          <p:cNvPr id="126" name="文本框 125"/>
          <p:cNvSpPr txBox="1"/>
          <p:nvPr/>
        </p:nvSpPr>
        <p:spPr>
          <a:xfrm>
            <a:off x="8708879" y="2605164"/>
            <a:ext cx="2039912" cy="536429"/>
          </a:xfrm>
          <a:prstGeom prst="rect">
            <a:avLst/>
          </a:prstGeom>
          <a:noFill/>
        </p:spPr>
        <p:txBody>
          <a:bodyPr wrap="square" rtlCol="0">
            <a:spAutoFit/>
          </a:bodyPr>
          <a:lstStyle/>
          <a:p>
            <a:pPr>
              <a:lnSpc>
                <a:spcPct val="125000"/>
              </a:lnSpc>
            </a:pPr>
            <a:r>
              <a:rPr lang="en-US" altLang="zh-CN" sz="1200" b="0" i="0" dirty="0">
                <a:solidFill>
                  <a:srgbClr val="121212"/>
                </a:solidFill>
                <a:effectLst/>
                <a:latin typeface="-apple-system"/>
              </a:rPr>
              <a:t>12</a:t>
            </a:r>
            <a:r>
              <a:rPr lang="zh-CN" altLang="en-US" sz="1200" b="0" i="0" dirty="0">
                <a:solidFill>
                  <a:srgbClr val="121212"/>
                </a:solidFill>
                <a:effectLst/>
                <a:latin typeface="-apple-system"/>
              </a:rPr>
              <a:t>年免费义务教育，国民平均教育水平位居世界第三</a:t>
            </a:r>
            <a:endPar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27" name="文本框 126"/>
          <p:cNvSpPr txBox="1"/>
          <p:nvPr/>
        </p:nvSpPr>
        <p:spPr>
          <a:xfrm>
            <a:off x="8956269" y="2280055"/>
            <a:ext cx="2841410" cy="307777"/>
          </a:xfrm>
          <a:prstGeom prst="rect">
            <a:avLst/>
          </a:prstGeom>
          <a:noFill/>
        </p:spPr>
        <p:txBody>
          <a:bodyPr wrap="square" rtlCol="0">
            <a:spAutoFit/>
          </a:bodyPr>
          <a:lstStyle/>
          <a:p>
            <a:r>
              <a:rPr lang="zh-CN" altLang="en-US" sz="1400" b="1" dirty="0">
                <a:solidFill>
                  <a:srgbClr val="242021"/>
                </a:solidFill>
                <a:latin typeface="微软雅黑" panose="020B0503020204020204" pitchFamily="34" charset="-122"/>
                <a:ea typeface="微软雅黑" panose="020B0503020204020204" pitchFamily="34" charset="-122"/>
                <a:cs typeface="Times New Roman" panose="02020603050405020304" pitchFamily="18" charset="0"/>
              </a:rPr>
              <a:t>教育体系</a:t>
            </a:r>
            <a:endParaRPr lang="zh-CN" altLang="en-US" sz="1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28" name="文本框 127"/>
          <p:cNvSpPr txBox="1"/>
          <p:nvPr/>
        </p:nvSpPr>
        <p:spPr>
          <a:xfrm>
            <a:off x="8708879" y="5259102"/>
            <a:ext cx="2039912" cy="766877"/>
          </a:xfrm>
          <a:prstGeom prst="rect">
            <a:avLst/>
          </a:prstGeom>
          <a:noFill/>
        </p:spPr>
        <p:txBody>
          <a:bodyPr wrap="square" rtlCol="0">
            <a:spAutoFit/>
          </a:bodyPr>
          <a:lstStyle/>
          <a:p>
            <a:pPr>
              <a:lnSpc>
                <a:spcPct val="125000"/>
              </a:lnSpc>
            </a:pP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2020</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年荷兰国内总研发经费</a:t>
            </a:r>
            <a:r>
              <a:rPr lang="en-US" altLang="zh-CN" sz="1200" b="0" i="0" dirty="0">
                <a:solidFill>
                  <a:srgbClr val="091D23"/>
                </a:solidFill>
                <a:effectLst/>
                <a:latin typeface="Akko W01 Regular"/>
              </a:rPr>
              <a:t>184</a:t>
            </a:r>
            <a:r>
              <a:rPr lang="en-US" altLang="zh-CN" sz="1200" dirty="0">
                <a:solidFill>
                  <a:srgbClr val="091D23"/>
                </a:solidFill>
                <a:latin typeface="Akko W01 Regular"/>
              </a:rPr>
              <a:t>.9</a:t>
            </a:r>
            <a:r>
              <a:rPr lang="zh-CN" altLang="en-US" sz="1200" dirty="0">
                <a:solidFill>
                  <a:srgbClr val="091D23"/>
                </a:solidFill>
                <a:latin typeface="Akko W01 Regular"/>
              </a:rPr>
              <a:t>亿欧元，高校研发支出</a:t>
            </a:r>
            <a:r>
              <a:rPr lang="en-US" altLang="zh-CN" sz="1200" dirty="0">
                <a:solidFill>
                  <a:srgbClr val="091D23"/>
                </a:solidFill>
                <a:latin typeface="Akko W01 Regular"/>
              </a:rPr>
              <a:t>51.4</a:t>
            </a:r>
            <a:r>
              <a:rPr lang="zh-CN" altLang="en-US" sz="1200" dirty="0">
                <a:solidFill>
                  <a:srgbClr val="091D23"/>
                </a:solidFill>
                <a:latin typeface="Akko W01 Regular"/>
              </a:rPr>
              <a:t>亿欧元</a:t>
            </a:r>
            <a:endPar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29" name="文本框 128"/>
          <p:cNvSpPr txBox="1"/>
          <p:nvPr/>
        </p:nvSpPr>
        <p:spPr>
          <a:xfrm>
            <a:off x="9124921" y="4970204"/>
            <a:ext cx="1180935" cy="338554"/>
          </a:xfrm>
          <a:prstGeom prst="rect">
            <a:avLst/>
          </a:prstGeom>
          <a:noFill/>
        </p:spPr>
        <p:txBody>
          <a:bodyPr wrap="square" rtlCol="0">
            <a:spAutoFit/>
          </a:bodyPr>
          <a:lstStyle/>
          <a:p>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资金投入</a:t>
            </a:r>
          </a:p>
        </p:txBody>
      </p:sp>
      <p:sp>
        <p:nvSpPr>
          <p:cNvPr id="130" name="文本框 129"/>
          <p:cNvSpPr txBox="1"/>
          <p:nvPr/>
        </p:nvSpPr>
        <p:spPr>
          <a:xfrm>
            <a:off x="1506951" y="2605164"/>
            <a:ext cx="2039912" cy="767261"/>
          </a:xfrm>
          <a:prstGeom prst="rect">
            <a:avLst/>
          </a:prstGeom>
          <a:noFill/>
        </p:spPr>
        <p:txBody>
          <a:bodyPr wrap="square" rtlCol="0">
            <a:spAutoFit/>
          </a:bodyPr>
          <a:lstStyle/>
          <a:p>
            <a:pPr>
              <a:lnSpc>
                <a:spcPct val="125000"/>
              </a:lnSpc>
            </a:pPr>
            <a:r>
              <a:rPr lang="zh-CN" altLang="zh-CN" sz="1200" dirty="0">
                <a:solidFill>
                  <a:srgbClr val="242021"/>
                </a:solidFill>
                <a:effectLst/>
                <a:latin typeface="微软雅黑" panose="020B0503020204020204" pitchFamily="34" charset="-122"/>
                <a:ea typeface="微软雅黑" panose="020B0503020204020204" pitchFamily="34" charset="-122"/>
                <a:cs typeface="Times New Roman" panose="02020603050405020304" pitchFamily="18" charset="0"/>
              </a:rPr>
              <a:t>将具有长期优势和战略重要性的行业作为国家重点支持和发展的行业</a:t>
            </a:r>
            <a:endPar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31" name="文本框 130"/>
          <p:cNvSpPr txBox="1"/>
          <p:nvPr/>
        </p:nvSpPr>
        <p:spPr>
          <a:xfrm>
            <a:off x="1506949" y="2316266"/>
            <a:ext cx="1816376" cy="307777"/>
          </a:xfrm>
          <a:prstGeom prst="rect">
            <a:avLst/>
          </a:prstGeom>
          <a:noFill/>
        </p:spPr>
        <p:txBody>
          <a:bodyPr wrap="square" rtlCol="0">
            <a:spAutoFit/>
          </a:bodyPr>
          <a:lstStyle/>
          <a:p>
            <a:r>
              <a:rPr lang="en-US" altLang="zh-CN" sz="1400" b="1"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1400" b="1" dirty="0">
                <a:solidFill>
                  <a:schemeClr val="tx1">
                    <a:lumMod val="75000"/>
                    <a:lumOff val="25000"/>
                  </a:schemeClr>
                </a:solidFill>
                <a:latin typeface="微软雅黑" panose="020B0503020204020204" pitchFamily="34" charset="-122"/>
                <a:ea typeface="微软雅黑" panose="020B0503020204020204" pitchFamily="34" charset="-122"/>
              </a:rPr>
              <a:t>优先产业政策</a:t>
            </a:r>
            <a:r>
              <a:rPr lang="en-US" altLang="zh-CN" sz="1400" b="1" dirty="0">
                <a:solidFill>
                  <a:schemeClr val="tx1">
                    <a:lumMod val="75000"/>
                    <a:lumOff val="25000"/>
                  </a:schemeClr>
                </a:solidFill>
                <a:latin typeface="微软雅黑" panose="020B0503020204020204" pitchFamily="34" charset="-122"/>
                <a:ea typeface="微软雅黑" panose="020B0503020204020204" pitchFamily="34" charset="-122"/>
              </a:rPr>
              <a:t>”</a:t>
            </a:r>
            <a:endParaRPr lang="zh-CN" altLang="en-US" sz="1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32" name="文本框 131"/>
          <p:cNvSpPr txBox="1"/>
          <p:nvPr/>
        </p:nvSpPr>
        <p:spPr>
          <a:xfrm>
            <a:off x="1171206" y="5259102"/>
            <a:ext cx="2375657" cy="763735"/>
          </a:xfrm>
          <a:prstGeom prst="rect">
            <a:avLst/>
          </a:prstGeom>
          <a:noFill/>
        </p:spPr>
        <p:txBody>
          <a:bodyPr wrap="square" rtlCol="0">
            <a:spAutoFit/>
          </a:bodyPr>
          <a:lstStyle/>
          <a:p>
            <a:pPr>
              <a:lnSpc>
                <a:spcPct val="125000"/>
              </a:lnSpc>
            </a:pPr>
            <a:r>
              <a:rPr lang="zh-CN" altLang="en-US" sz="1200" b="0" i="0" dirty="0">
                <a:solidFill>
                  <a:srgbClr val="191919"/>
                </a:solidFill>
                <a:effectLst/>
                <a:latin typeface="微软雅黑" panose="020B0503020204020204" pitchFamily="34" charset="-122"/>
                <a:ea typeface="微软雅黑" panose="020B0503020204020204" pitchFamily="34" charset="-122"/>
              </a:rPr>
              <a:t>充分利用人工智能创造的社会与经济机会</a:t>
            </a:r>
            <a:r>
              <a:rPr lang="zh-CN" altLang="en-US" sz="1200" dirty="0">
                <a:solidFill>
                  <a:srgbClr val="191919"/>
                </a:solidFill>
                <a:latin typeface="微软雅黑" panose="020B0503020204020204" pitchFamily="34" charset="-122"/>
                <a:ea typeface="微软雅黑" panose="020B0503020204020204" pitchFamily="34" charset="-122"/>
              </a:rPr>
              <a:t>；</a:t>
            </a:r>
            <a:r>
              <a:rPr lang="zh-CN" altLang="en-US" sz="1200" b="0" i="0" dirty="0">
                <a:solidFill>
                  <a:srgbClr val="191919"/>
                </a:solidFill>
                <a:effectLst/>
                <a:latin typeface="微软雅黑" panose="020B0503020204020204" pitchFamily="34" charset="-122"/>
                <a:ea typeface="微软雅黑" panose="020B0503020204020204" pitchFamily="34" charset="-122"/>
              </a:rPr>
              <a:t>创造活跃的人工智能环境；强化人工智能的发展基础</a:t>
            </a:r>
            <a:endPar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33" name="文本框 132"/>
          <p:cNvSpPr txBox="1"/>
          <p:nvPr/>
        </p:nvSpPr>
        <p:spPr>
          <a:xfrm>
            <a:off x="1084942" y="4883338"/>
            <a:ext cx="2271305" cy="307777"/>
          </a:xfrm>
          <a:prstGeom prst="rect">
            <a:avLst/>
          </a:prstGeom>
          <a:noFill/>
        </p:spPr>
        <p:txBody>
          <a:bodyPr wrap="square" rtlCol="0">
            <a:spAutoFit/>
          </a:bodyPr>
          <a:lstStyle/>
          <a:p>
            <a:r>
              <a:rPr lang="zh-CN" altLang="en-US" sz="1400" b="1" i="0" dirty="0">
                <a:solidFill>
                  <a:srgbClr val="404040"/>
                </a:solidFill>
                <a:effectLst/>
                <a:latin typeface="微软雅黑" panose="020B0503020204020204" pitchFamily="34" charset="-122"/>
                <a:ea typeface="微软雅黑" panose="020B0503020204020204" pitchFamily="34" charset="-122"/>
              </a:rPr>
              <a:t>人工智能战略行动计划</a:t>
            </a:r>
            <a:endParaRPr lang="zh-CN" altLang="en-US" sz="1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5" name="图片 4" descr="中山大学logo"/>
          <p:cNvPicPr>
            <a:picLocks noChangeAspect="1"/>
          </p:cNvPicPr>
          <p:nvPr/>
        </p:nvPicPr>
        <p:blipFill>
          <a:blip r:embed="rId3"/>
          <a:stretch>
            <a:fillRect/>
          </a:stretch>
        </p:blipFill>
        <p:spPr>
          <a:xfrm>
            <a:off x="10894695" y="256540"/>
            <a:ext cx="953135" cy="953135"/>
          </a:xfrm>
          <a:prstGeom prst="rect">
            <a:avLst/>
          </a:prstGeom>
        </p:spPr>
      </p:pic>
      <p:sp>
        <p:nvSpPr>
          <p:cNvPr id="134" name="文本框 133">
            <a:extLst>
              <a:ext uri="{FF2B5EF4-FFF2-40B4-BE49-F238E27FC236}">
                <a16:creationId xmlns:a16="http://schemas.microsoft.com/office/drawing/2014/main" id="{87D9A280-998E-4A29-9647-CBE55D9E2347}"/>
              </a:ext>
            </a:extLst>
          </p:cNvPr>
          <p:cNvSpPr txBox="1"/>
          <p:nvPr/>
        </p:nvSpPr>
        <p:spPr>
          <a:xfrm>
            <a:off x="1189451" y="1405584"/>
            <a:ext cx="2343349" cy="369332"/>
          </a:xfrm>
          <a:prstGeom prst="rect">
            <a:avLst/>
          </a:prstGeom>
          <a:noFill/>
        </p:spPr>
        <p:txBody>
          <a:bodyPr wrap="square" rtlCol="0">
            <a:spAutoFit/>
          </a:bodyPr>
          <a:lstStyle/>
          <a:p>
            <a:pPr algn="r"/>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rPr>
              <a:t>前瞻性研究与投入</a:t>
            </a:r>
          </a:p>
        </p:txBody>
      </p:sp>
      <p:sp>
        <p:nvSpPr>
          <p:cNvPr id="135" name="椭圆 134">
            <a:extLst>
              <a:ext uri="{FF2B5EF4-FFF2-40B4-BE49-F238E27FC236}">
                <a16:creationId xmlns:a16="http://schemas.microsoft.com/office/drawing/2014/main" id="{BDA4095E-8FC3-4EA5-B0EF-AAA501874DD1}"/>
              </a:ext>
            </a:extLst>
          </p:cNvPr>
          <p:cNvSpPr/>
          <p:nvPr/>
        </p:nvSpPr>
        <p:spPr>
          <a:xfrm>
            <a:off x="472793" y="299315"/>
            <a:ext cx="621956" cy="621958"/>
          </a:xfrm>
          <a:prstGeom prst="ellipse">
            <a:avLst/>
          </a:prstGeom>
          <a:solidFill>
            <a:srgbClr val="38866A"/>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00">
              <a:solidFill>
                <a:srgbClr val="013AAB"/>
              </a:solidFill>
              <a:effectLst>
                <a:outerShdw blurRad="50800" dist="38100" dir="2700000" algn="tl" rotWithShape="0">
                  <a:prstClr val="black">
                    <a:alpha val="40000"/>
                  </a:prstClr>
                </a:outerShdw>
              </a:effectLst>
              <a:latin typeface="方正清刻本悦宋简体" panose="02000000000000000000" pitchFamily="2" charset="-122"/>
              <a:ea typeface="方正清刻本悦宋简体" panose="02000000000000000000" pitchFamily="2" charset="-122"/>
            </a:endParaRPr>
          </a:p>
        </p:txBody>
      </p:sp>
      <p:sp>
        <p:nvSpPr>
          <p:cNvPr id="136" name="文本框 135">
            <a:extLst>
              <a:ext uri="{FF2B5EF4-FFF2-40B4-BE49-F238E27FC236}">
                <a16:creationId xmlns:a16="http://schemas.microsoft.com/office/drawing/2014/main" id="{FBC18D36-B202-41D5-94FE-A86CFA934D1C}"/>
              </a:ext>
            </a:extLst>
          </p:cNvPr>
          <p:cNvSpPr txBox="1"/>
          <p:nvPr/>
        </p:nvSpPr>
        <p:spPr>
          <a:xfrm>
            <a:off x="396336" y="256351"/>
            <a:ext cx="774870" cy="707886"/>
          </a:xfrm>
          <a:prstGeom prst="rect">
            <a:avLst/>
          </a:prstGeom>
          <a:noFill/>
        </p:spPr>
        <p:txBody>
          <a:bodyPr wrap="square" rtlCol="0">
            <a:spAutoFit/>
          </a:bodyPr>
          <a:lstStyle>
            <a:defPPr>
              <a:defRPr lang="zh-CN"/>
            </a:defPPr>
            <a:lvl1pPr algn="ctr">
              <a:defRPr sz="6000" b="1">
                <a:blipFill dpi="0" rotWithShape="1">
                  <a:blip r:embed="rId4"/>
                  <a:srcRect/>
                  <a:stretch>
                    <a:fillRect/>
                  </a:stretch>
                </a:blipFill>
              </a:defRPr>
            </a:lvl1pPr>
          </a:lstStyle>
          <a:p>
            <a:r>
              <a:rPr lang="en-US" altLang="zh-CN" sz="4000" b="0" dirty="0">
                <a:solidFill>
                  <a:srgbClr val="FEFEFE"/>
                </a:solidFill>
                <a:latin typeface="方正清刻本悦宋简体" panose="02000000000000000000" pitchFamily="2" charset="-122"/>
                <a:ea typeface="方正清刻本悦宋简体" panose="02000000000000000000" pitchFamily="2" charset="-122"/>
                <a:cs typeface="Arial" panose="020B0604020202020204" pitchFamily="34" charset="0"/>
              </a:rPr>
              <a:t>3</a:t>
            </a:r>
            <a:endParaRPr lang="zh-CN" altLang="en-US" sz="4000" b="0" dirty="0">
              <a:solidFill>
                <a:srgbClr val="FEFEFE"/>
              </a:solidFill>
              <a:latin typeface="方正清刻本悦宋简体" panose="02000000000000000000" pitchFamily="2" charset="-122"/>
              <a:ea typeface="方正清刻本悦宋简体" panose="02000000000000000000" pitchFamily="2" charset="-122"/>
              <a:cs typeface="Arial" panose="020B0604020202020204" pitchFamily="34" charset="0"/>
            </a:endParaRPr>
          </a:p>
        </p:txBody>
      </p:sp>
      <p:sp>
        <p:nvSpPr>
          <p:cNvPr id="137" name="矩形 136">
            <a:extLst>
              <a:ext uri="{FF2B5EF4-FFF2-40B4-BE49-F238E27FC236}">
                <a16:creationId xmlns:a16="http://schemas.microsoft.com/office/drawing/2014/main" id="{C72ED407-F853-4F8D-9404-71D20DC7F0CD}"/>
              </a:ext>
            </a:extLst>
          </p:cNvPr>
          <p:cNvSpPr/>
          <p:nvPr/>
        </p:nvSpPr>
        <p:spPr>
          <a:xfrm>
            <a:off x="1171206" y="67834"/>
            <a:ext cx="3794494" cy="653897"/>
          </a:xfrm>
          <a:prstGeom prst="rect">
            <a:avLst/>
          </a:prstGeom>
        </p:spPr>
        <p:txBody>
          <a:bodyPr wrap="square">
            <a:spAutoFit/>
          </a:bodyPr>
          <a:lstStyle/>
          <a:p>
            <a:pPr>
              <a:lnSpc>
                <a:spcPct val="175000"/>
              </a:lnSpc>
            </a:pPr>
            <a:r>
              <a:rPr lang="zh-CN" altLang="en-US" sz="2400" dirty="0">
                <a:solidFill>
                  <a:srgbClr val="38866A"/>
                </a:solidFill>
                <a:latin typeface="方正清刻本悦宋简体" panose="02000000000000000000" pitchFamily="2" charset="-122"/>
                <a:ea typeface="方正清刻本悦宋简体" panose="02000000000000000000" pitchFamily="2" charset="-122"/>
              </a:rPr>
              <a:t>荷兰科技创新的分析</a:t>
            </a:r>
          </a:p>
        </p:txBody>
      </p:sp>
      <p:sp>
        <p:nvSpPr>
          <p:cNvPr id="138" name="文本框 137">
            <a:extLst>
              <a:ext uri="{FF2B5EF4-FFF2-40B4-BE49-F238E27FC236}">
                <a16:creationId xmlns:a16="http://schemas.microsoft.com/office/drawing/2014/main" id="{A1798C19-9E28-4259-ADE9-341E35CCF378}"/>
              </a:ext>
            </a:extLst>
          </p:cNvPr>
          <p:cNvSpPr txBox="1"/>
          <p:nvPr/>
        </p:nvSpPr>
        <p:spPr>
          <a:xfrm>
            <a:off x="1113971" y="650164"/>
            <a:ext cx="5022106" cy="307777"/>
          </a:xfrm>
          <a:prstGeom prst="snip1Rect">
            <a:avLst>
              <a:gd name="adj" fmla="val 0"/>
            </a:avLst>
          </a:prstGeom>
          <a:noFill/>
          <a:ln w="28575">
            <a:noFill/>
          </a:ln>
        </p:spPr>
        <p:txBody>
          <a:bodyPr wrap="square" rtlCol="0">
            <a:spAutoFit/>
          </a:bodyPr>
          <a:lstStyle/>
          <a:p>
            <a:r>
              <a:rPr lang="en-US" altLang="zh-CN" sz="1400" dirty="0">
                <a:solidFill>
                  <a:srgbClr val="38866A"/>
                </a:solidFill>
                <a:latin typeface="方正清刻本悦宋简体" panose="02000000000000000000" pitchFamily="2" charset="-122"/>
                <a:ea typeface="方正清刻本悦宋简体" panose="02000000000000000000" pitchFamily="2" charset="-122"/>
                <a:cs typeface="Arial" panose="020B0604020202020204" pitchFamily="34" charset="0"/>
              </a:rPr>
              <a:t> </a:t>
            </a:r>
            <a:r>
              <a:rPr lang="en-US" altLang="zh-CN" sz="1400" b="0" dirty="0">
                <a:solidFill>
                  <a:srgbClr val="38866A"/>
                </a:solidFill>
                <a:latin typeface="方正清刻本悦宋简体" panose="02000000000000000000" pitchFamily="2" charset="-122"/>
                <a:ea typeface="方正清刻本悦宋简体" panose="02000000000000000000" pitchFamily="2" charset="-122"/>
                <a:cs typeface="Arial" panose="020B0604020202020204" pitchFamily="34" charset="0"/>
              </a:rPr>
              <a:t>Analysis of technological innovation in the Netherlands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02"/>
                                        </p:tgtEl>
                                        <p:attrNameLst>
                                          <p:attrName>style.visibility</p:attrName>
                                        </p:attrNameLst>
                                      </p:cBhvr>
                                      <p:to>
                                        <p:strVal val="visible"/>
                                      </p:to>
                                    </p:set>
                                    <p:anim calcmode="lin" valueType="num">
                                      <p:cBhvr>
                                        <p:cTn id="7" dur="500" fill="hold"/>
                                        <p:tgtEl>
                                          <p:spTgt spid="102"/>
                                        </p:tgtEl>
                                        <p:attrNameLst>
                                          <p:attrName>ppt_w</p:attrName>
                                        </p:attrNameLst>
                                      </p:cBhvr>
                                      <p:tavLst>
                                        <p:tav tm="0">
                                          <p:val>
                                            <p:fltVal val="0"/>
                                          </p:val>
                                        </p:tav>
                                        <p:tav tm="100000">
                                          <p:val>
                                            <p:strVal val="#ppt_w"/>
                                          </p:val>
                                        </p:tav>
                                      </p:tavLst>
                                    </p:anim>
                                    <p:anim calcmode="lin" valueType="num">
                                      <p:cBhvr>
                                        <p:cTn id="8" dur="500" fill="hold"/>
                                        <p:tgtEl>
                                          <p:spTgt spid="102"/>
                                        </p:tgtEl>
                                        <p:attrNameLst>
                                          <p:attrName>ppt_h</p:attrName>
                                        </p:attrNameLst>
                                      </p:cBhvr>
                                      <p:tavLst>
                                        <p:tav tm="0">
                                          <p:val>
                                            <p:fltVal val="0"/>
                                          </p:val>
                                        </p:tav>
                                        <p:tav tm="100000">
                                          <p:val>
                                            <p:strVal val="#ppt_h"/>
                                          </p:val>
                                        </p:tav>
                                      </p:tavLst>
                                    </p:anim>
                                    <p:animEffect transition="in" filter="fade">
                                      <p:cBhvr>
                                        <p:cTn id="9" dur="500"/>
                                        <p:tgtEl>
                                          <p:spTgt spid="102"/>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105"/>
                                        </p:tgtEl>
                                        <p:attrNameLst>
                                          <p:attrName>style.visibility</p:attrName>
                                        </p:attrNameLst>
                                      </p:cBhvr>
                                      <p:to>
                                        <p:strVal val="visible"/>
                                      </p:to>
                                    </p:set>
                                    <p:anim calcmode="lin" valueType="num">
                                      <p:cBhvr>
                                        <p:cTn id="13" dur="500" fill="hold"/>
                                        <p:tgtEl>
                                          <p:spTgt spid="105"/>
                                        </p:tgtEl>
                                        <p:attrNameLst>
                                          <p:attrName>ppt_w</p:attrName>
                                        </p:attrNameLst>
                                      </p:cBhvr>
                                      <p:tavLst>
                                        <p:tav tm="0">
                                          <p:val>
                                            <p:fltVal val="0"/>
                                          </p:val>
                                        </p:tav>
                                        <p:tav tm="100000">
                                          <p:val>
                                            <p:strVal val="#ppt_w"/>
                                          </p:val>
                                        </p:tav>
                                      </p:tavLst>
                                    </p:anim>
                                    <p:anim calcmode="lin" valueType="num">
                                      <p:cBhvr>
                                        <p:cTn id="14" dur="500" fill="hold"/>
                                        <p:tgtEl>
                                          <p:spTgt spid="105"/>
                                        </p:tgtEl>
                                        <p:attrNameLst>
                                          <p:attrName>ppt_h</p:attrName>
                                        </p:attrNameLst>
                                      </p:cBhvr>
                                      <p:tavLst>
                                        <p:tav tm="0">
                                          <p:val>
                                            <p:fltVal val="0"/>
                                          </p:val>
                                        </p:tav>
                                        <p:tav tm="100000">
                                          <p:val>
                                            <p:strVal val="#ppt_h"/>
                                          </p:val>
                                        </p:tav>
                                      </p:tavLst>
                                    </p:anim>
                                    <p:animEffect transition="in" filter="fade">
                                      <p:cBhvr>
                                        <p:cTn id="15" dur="500"/>
                                        <p:tgtEl>
                                          <p:spTgt spid="105"/>
                                        </p:tgtEl>
                                      </p:cBhvr>
                                    </p:animEffect>
                                  </p:childTnLst>
                                </p:cTn>
                              </p:par>
                            </p:childTnLst>
                          </p:cTn>
                        </p:par>
                        <p:par>
                          <p:cTn id="16" fill="hold">
                            <p:stCondLst>
                              <p:cond delay="1000"/>
                            </p:stCondLst>
                            <p:childTnLst>
                              <p:par>
                                <p:cTn id="17" presetID="53" presetClass="entr" presetSubtype="16" fill="hold" nodeType="afterEffect">
                                  <p:stCondLst>
                                    <p:cond delay="0"/>
                                  </p:stCondLst>
                                  <p:childTnLst>
                                    <p:set>
                                      <p:cBhvr>
                                        <p:cTn id="18" dur="1" fill="hold">
                                          <p:stCondLst>
                                            <p:cond delay="0"/>
                                          </p:stCondLst>
                                        </p:cTn>
                                        <p:tgtEl>
                                          <p:spTgt spid="117"/>
                                        </p:tgtEl>
                                        <p:attrNameLst>
                                          <p:attrName>style.visibility</p:attrName>
                                        </p:attrNameLst>
                                      </p:cBhvr>
                                      <p:to>
                                        <p:strVal val="visible"/>
                                      </p:to>
                                    </p:set>
                                    <p:anim calcmode="lin" valueType="num">
                                      <p:cBhvr>
                                        <p:cTn id="19" dur="500" fill="hold"/>
                                        <p:tgtEl>
                                          <p:spTgt spid="117"/>
                                        </p:tgtEl>
                                        <p:attrNameLst>
                                          <p:attrName>ppt_w</p:attrName>
                                        </p:attrNameLst>
                                      </p:cBhvr>
                                      <p:tavLst>
                                        <p:tav tm="0">
                                          <p:val>
                                            <p:fltVal val="0"/>
                                          </p:val>
                                        </p:tav>
                                        <p:tav tm="100000">
                                          <p:val>
                                            <p:strVal val="#ppt_w"/>
                                          </p:val>
                                        </p:tav>
                                      </p:tavLst>
                                    </p:anim>
                                    <p:anim calcmode="lin" valueType="num">
                                      <p:cBhvr>
                                        <p:cTn id="20" dur="500" fill="hold"/>
                                        <p:tgtEl>
                                          <p:spTgt spid="117"/>
                                        </p:tgtEl>
                                        <p:attrNameLst>
                                          <p:attrName>ppt_h</p:attrName>
                                        </p:attrNameLst>
                                      </p:cBhvr>
                                      <p:tavLst>
                                        <p:tav tm="0">
                                          <p:val>
                                            <p:fltVal val="0"/>
                                          </p:val>
                                        </p:tav>
                                        <p:tav tm="100000">
                                          <p:val>
                                            <p:strVal val="#ppt_h"/>
                                          </p:val>
                                        </p:tav>
                                      </p:tavLst>
                                    </p:anim>
                                    <p:animEffect transition="in" filter="fade">
                                      <p:cBhvr>
                                        <p:cTn id="21" dur="500"/>
                                        <p:tgtEl>
                                          <p:spTgt spid="117"/>
                                        </p:tgtEl>
                                      </p:cBhvr>
                                    </p:animEffect>
                                  </p:childTnLst>
                                </p:cTn>
                              </p:par>
                            </p:childTnLst>
                          </p:cTn>
                        </p:par>
                        <p:par>
                          <p:cTn id="22" fill="hold">
                            <p:stCondLst>
                              <p:cond delay="1500"/>
                            </p:stCondLst>
                            <p:childTnLst>
                              <p:par>
                                <p:cTn id="23" presetID="53" presetClass="entr" presetSubtype="16" fill="hold" nodeType="afterEffect">
                                  <p:stCondLst>
                                    <p:cond delay="0"/>
                                  </p:stCondLst>
                                  <p:childTnLst>
                                    <p:set>
                                      <p:cBhvr>
                                        <p:cTn id="24" dur="1" fill="hold">
                                          <p:stCondLst>
                                            <p:cond delay="0"/>
                                          </p:stCondLst>
                                        </p:cTn>
                                        <p:tgtEl>
                                          <p:spTgt spid="122"/>
                                        </p:tgtEl>
                                        <p:attrNameLst>
                                          <p:attrName>style.visibility</p:attrName>
                                        </p:attrNameLst>
                                      </p:cBhvr>
                                      <p:to>
                                        <p:strVal val="visible"/>
                                      </p:to>
                                    </p:set>
                                    <p:anim calcmode="lin" valueType="num">
                                      <p:cBhvr>
                                        <p:cTn id="25" dur="500" fill="hold"/>
                                        <p:tgtEl>
                                          <p:spTgt spid="122"/>
                                        </p:tgtEl>
                                        <p:attrNameLst>
                                          <p:attrName>ppt_w</p:attrName>
                                        </p:attrNameLst>
                                      </p:cBhvr>
                                      <p:tavLst>
                                        <p:tav tm="0">
                                          <p:val>
                                            <p:fltVal val="0"/>
                                          </p:val>
                                        </p:tav>
                                        <p:tav tm="100000">
                                          <p:val>
                                            <p:strVal val="#ppt_w"/>
                                          </p:val>
                                        </p:tav>
                                      </p:tavLst>
                                    </p:anim>
                                    <p:anim calcmode="lin" valueType="num">
                                      <p:cBhvr>
                                        <p:cTn id="26" dur="500" fill="hold"/>
                                        <p:tgtEl>
                                          <p:spTgt spid="122"/>
                                        </p:tgtEl>
                                        <p:attrNameLst>
                                          <p:attrName>ppt_h</p:attrName>
                                        </p:attrNameLst>
                                      </p:cBhvr>
                                      <p:tavLst>
                                        <p:tav tm="0">
                                          <p:val>
                                            <p:fltVal val="0"/>
                                          </p:val>
                                        </p:tav>
                                        <p:tav tm="100000">
                                          <p:val>
                                            <p:strVal val="#ppt_h"/>
                                          </p:val>
                                        </p:tav>
                                      </p:tavLst>
                                    </p:anim>
                                    <p:animEffect transition="in" filter="fade">
                                      <p:cBhvr>
                                        <p:cTn id="27" dur="500"/>
                                        <p:tgtEl>
                                          <p:spTgt spid="1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图片 4" descr="中山大学logo"/>
          <p:cNvPicPr>
            <a:picLocks noChangeAspect="1"/>
          </p:cNvPicPr>
          <p:nvPr/>
        </p:nvPicPr>
        <p:blipFill>
          <a:blip r:embed="rId3"/>
          <a:stretch>
            <a:fillRect/>
          </a:stretch>
        </p:blipFill>
        <p:spPr>
          <a:xfrm>
            <a:off x="10894695" y="256540"/>
            <a:ext cx="953135" cy="953135"/>
          </a:xfrm>
          <a:prstGeom prst="rect">
            <a:avLst/>
          </a:prstGeom>
        </p:spPr>
      </p:pic>
      <p:sp>
        <p:nvSpPr>
          <p:cNvPr id="16" name="文本框 15">
            <a:extLst>
              <a:ext uri="{FF2B5EF4-FFF2-40B4-BE49-F238E27FC236}">
                <a16:creationId xmlns:a16="http://schemas.microsoft.com/office/drawing/2014/main" id="{C5BEA38F-9EE0-4F78-ADCD-5F139AF6BAC1}"/>
              </a:ext>
            </a:extLst>
          </p:cNvPr>
          <p:cNvSpPr txBox="1"/>
          <p:nvPr/>
        </p:nvSpPr>
        <p:spPr>
          <a:xfrm>
            <a:off x="783771" y="1423439"/>
            <a:ext cx="3307277" cy="369332"/>
          </a:xfrm>
          <a:prstGeom prst="rect">
            <a:avLst/>
          </a:prstGeom>
          <a:noFill/>
        </p:spPr>
        <p:txBody>
          <a:bodyPr wrap="square" rtlCol="0">
            <a:spAutoFit/>
          </a:bodyPr>
          <a:lstStyle/>
          <a:p>
            <a:r>
              <a:rPr lang="zh-CN" altLang="en-US" sz="1800" b="1" i="0" dirty="0">
                <a:solidFill>
                  <a:srgbClr val="000000"/>
                </a:solidFill>
                <a:effectLst/>
                <a:latin typeface="微软雅黑" panose="020B0503020204020204" pitchFamily="34" charset="-122"/>
                <a:ea typeface="微软雅黑" panose="020B0503020204020204" pitchFamily="34" charset="-122"/>
              </a:rPr>
              <a:t>研发支出</a:t>
            </a:r>
            <a:r>
              <a:rPr lang="zh-CN" altLang="en-US" dirty="0"/>
              <a:t> </a:t>
            </a:r>
            <a:endParaRPr lang="zh-CN" altLang="en-US"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6" name="图片 5">
            <a:extLst>
              <a:ext uri="{FF2B5EF4-FFF2-40B4-BE49-F238E27FC236}">
                <a16:creationId xmlns:a16="http://schemas.microsoft.com/office/drawing/2014/main" id="{3DB61A36-2FDB-4FCB-B4B0-829332106E89}"/>
              </a:ext>
            </a:extLst>
          </p:cNvPr>
          <p:cNvPicPr>
            <a:picLocks noChangeAspect="1"/>
          </p:cNvPicPr>
          <p:nvPr/>
        </p:nvPicPr>
        <p:blipFill>
          <a:blip r:embed="rId4"/>
          <a:stretch>
            <a:fillRect/>
          </a:stretch>
        </p:blipFill>
        <p:spPr>
          <a:xfrm>
            <a:off x="1270116" y="2449838"/>
            <a:ext cx="9893184" cy="2984723"/>
          </a:xfrm>
          <a:prstGeom prst="rect">
            <a:avLst/>
          </a:prstGeom>
        </p:spPr>
      </p:pic>
      <p:sp>
        <p:nvSpPr>
          <p:cNvPr id="14" name="椭圆 13">
            <a:extLst>
              <a:ext uri="{FF2B5EF4-FFF2-40B4-BE49-F238E27FC236}">
                <a16:creationId xmlns:a16="http://schemas.microsoft.com/office/drawing/2014/main" id="{C8E1FA0D-72F9-4918-9C34-7C4E1F043A4C}"/>
              </a:ext>
            </a:extLst>
          </p:cNvPr>
          <p:cNvSpPr/>
          <p:nvPr/>
        </p:nvSpPr>
        <p:spPr>
          <a:xfrm>
            <a:off x="472793" y="299315"/>
            <a:ext cx="621956" cy="621958"/>
          </a:xfrm>
          <a:prstGeom prst="ellipse">
            <a:avLst/>
          </a:prstGeom>
          <a:solidFill>
            <a:srgbClr val="38866A"/>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00">
              <a:solidFill>
                <a:srgbClr val="013AAB"/>
              </a:solidFill>
              <a:effectLst>
                <a:outerShdw blurRad="50800" dist="38100" dir="2700000" algn="tl" rotWithShape="0">
                  <a:prstClr val="black">
                    <a:alpha val="40000"/>
                  </a:prstClr>
                </a:outerShdw>
              </a:effectLst>
              <a:latin typeface="方正清刻本悦宋简体" panose="02000000000000000000" pitchFamily="2" charset="-122"/>
              <a:ea typeface="方正清刻本悦宋简体" panose="02000000000000000000" pitchFamily="2" charset="-122"/>
            </a:endParaRPr>
          </a:p>
        </p:txBody>
      </p:sp>
      <p:sp>
        <p:nvSpPr>
          <p:cNvPr id="15" name="文本框 14">
            <a:extLst>
              <a:ext uri="{FF2B5EF4-FFF2-40B4-BE49-F238E27FC236}">
                <a16:creationId xmlns:a16="http://schemas.microsoft.com/office/drawing/2014/main" id="{BEAFC503-0766-4F5B-A0D4-DB6BBB452434}"/>
              </a:ext>
            </a:extLst>
          </p:cNvPr>
          <p:cNvSpPr txBox="1"/>
          <p:nvPr/>
        </p:nvSpPr>
        <p:spPr>
          <a:xfrm>
            <a:off x="396336" y="256351"/>
            <a:ext cx="774870" cy="707886"/>
          </a:xfrm>
          <a:prstGeom prst="rect">
            <a:avLst/>
          </a:prstGeom>
          <a:noFill/>
        </p:spPr>
        <p:txBody>
          <a:bodyPr wrap="square" rtlCol="0">
            <a:spAutoFit/>
          </a:bodyPr>
          <a:lstStyle>
            <a:defPPr>
              <a:defRPr lang="zh-CN"/>
            </a:defPPr>
            <a:lvl1pPr algn="ctr">
              <a:defRPr sz="6000" b="1">
                <a:blipFill dpi="0" rotWithShape="1">
                  <a:blip r:embed="rId5"/>
                  <a:srcRect/>
                  <a:stretch>
                    <a:fillRect/>
                  </a:stretch>
                </a:blipFill>
              </a:defRPr>
            </a:lvl1pPr>
          </a:lstStyle>
          <a:p>
            <a:r>
              <a:rPr lang="en-US" altLang="zh-CN" sz="4000" b="0" dirty="0">
                <a:solidFill>
                  <a:srgbClr val="FEFEFE"/>
                </a:solidFill>
                <a:latin typeface="方正清刻本悦宋简体" panose="02000000000000000000" pitchFamily="2" charset="-122"/>
                <a:ea typeface="方正清刻本悦宋简体" panose="02000000000000000000" pitchFamily="2" charset="-122"/>
                <a:cs typeface="Arial" panose="020B0604020202020204" pitchFamily="34" charset="0"/>
              </a:rPr>
              <a:t>3</a:t>
            </a:r>
            <a:endParaRPr lang="zh-CN" altLang="en-US" sz="4000" b="0" dirty="0">
              <a:solidFill>
                <a:srgbClr val="FEFEFE"/>
              </a:solidFill>
              <a:latin typeface="方正清刻本悦宋简体" panose="02000000000000000000" pitchFamily="2" charset="-122"/>
              <a:ea typeface="方正清刻本悦宋简体" panose="02000000000000000000" pitchFamily="2" charset="-122"/>
              <a:cs typeface="Arial" panose="020B0604020202020204" pitchFamily="34" charset="0"/>
            </a:endParaRPr>
          </a:p>
        </p:txBody>
      </p:sp>
      <p:sp>
        <p:nvSpPr>
          <p:cNvPr id="17" name="矩形 16">
            <a:extLst>
              <a:ext uri="{FF2B5EF4-FFF2-40B4-BE49-F238E27FC236}">
                <a16:creationId xmlns:a16="http://schemas.microsoft.com/office/drawing/2014/main" id="{5CC154FE-5901-46FF-8C8D-3D8E8C1911FC}"/>
              </a:ext>
            </a:extLst>
          </p:cNvPr>
          <p:cNvSpPr/>
          <p:nvPr/>
        </p:nvSpPr>
        <p:spPr>
          <a:xfrm>
            <a:off x="1171206" y="67834"/>
            <a:ext cx="3794494" cy="653897"/>
          </a:xfrm>
          <a:prstGeom prst="rect">
            <a:avLst/>
          </a:prstGeom>
        </p:spPr>
        <p:txBody>
          <a:bodyPr wrap="square">
            <a:spAutoFit/>
          </a:bodyPr>
          <a:lstStyle/>
          <a:p>
            <a:pPr>
              <a:lnSpc>
                <a:spcPct val="175000"/>
              </a:lnSpc>
            </a:pPr>
            <a:r>
              <a:rPr lang="zh-CN" altLang="en-US" sz="2400" dirty="0">
                <a:solidFill>
                  <a:srgbClr val="38866A"/>
                </a:solidFill>
                <a:latin typeface="方正清刻本悦宋简体" panose="02000000000000000000" pitchFamily="2" charset="-122"/>
                <a:ea typeface="方正清刻本悦宋简体" panose="02000000000000000000" pitchFamily="2" charset="-122"/>
              </a:rPr>
              <a:t>荷兰科技创新的分析</a:t>
            </a:r>
          </a:p>
        </p:txBody>
      </p:sp>
      <p:sp>
        <p:nvSpPr>
          <p:cNvPr id="18" name="文本框 17">
            <a:extLst>
              <a:ext uri="{FF2B5EF4-FFF2-40B4-BE49-F238E27FC236}">
                <a16:creationId xmlns:a16="http://schemas.microsoft.com/office/drawing/2014/main" id="{86688F22-A972-447F-B26B-A670A0963E70}"/>
              </a:ext>
            </a:extLst>
          </p:cNvPr>
          <p:cNvSpPr txBox="1"/>
          <p:nvPr/>
        </p:nvSpPr>
        <p:spPr>
          <a:xfrm>
            <a:off x="1113971" y="650164"/>
            <a:ext cx="5022106" cy="307777"/>
          </a:xfrm>
          <a:prstGeom prst="snip1Rect">
            <a:avLst>
              <a:gd name="adj" fmla="val 0"/>
            </a:avLst>
          </a:prstGeom>
          <a:noFill/>
          <a:ln w="28575">
            <a:noFill/>
          </a:ln>
        </p:spPr>
        <p:txBody>
          <a:bodyPr wrap="square" rtlCol="0">
            <a:spAutoFit/>
          </a:bodyPr>
          <a:lstStyle/>
          <a:p>
            <a:r>
              <a:rPr lang="en-US" altLang="zh-CN" sz="1400" dirty="0">
                <a:solidFill>
                  <a:srgbClr val="38866A"/>
                </a:solidFill>
                <a:latin typeface="方正清刻本悦宋简体" panose="02000000000000000000" pitchFamily="2" charset="-122"/>
                <a:ea typeface="方正清刻本悦宋简体" panose="02000000000000000000" pitchFamily="2" charset="-122"/>
                <a:cs typeface="Arial" panose="020B0604020202020204" pitchFamily="34" charset="0"/>
              </a:rPr>
              <a:t> </a:t>
            </a:r>
            <a:r>
              <a:rPr lang="en-US" altLang="zh-CN" sz="1400" b="0" dirty="0">
                <a:solidFill>
                  <a:srgbClr val="38866A"/>
                </a:solidFill>
                <a:latin typeface="方正清刻本悦宋简体" panose="02000000000000000000" pitchFamily="2" charset="-122"/>
                <a:ea typeface="方正清刻本悦宋简体" panose="02000000000000000000" pitchFamily="2" charset="-122"/>
                <a:cs typeface="Arial" panose="020B0604020202020204" pitchFamily="34" charset="0"/>
              </a:rPr>
              <a:t>Analysis of technological innovation in the Netherlands</a:t>
            </a:r>
          </a:p>
        </p:txBody>
      </p:sp>
      <p:sp>
        <p:nvSpPr>
          <p:cNvPr id="7" name="文本框 6">
            <a:extLst>
              <a:ext uri="{FF2B5EF4-FFF2-40B4-BE49-F238E27FC236}">
                <a16:creationId xmlns:a16="http://schemas.microsoft.com/office/drawing/2014/main" id="{34D067AC-AEAD-4F0B-9875-BBB7F4BE954A}"/>
              </a:ext>
            </a:extLst>
          </p:cNvPr>
          <p:cNvSpPr txBox="1"/>
          <p:nvPr/>
        </p:nvSpPr>
        <p:spPr>
          <a:xfrm>
            <a:off x="5412641" y="5539153"/>
            <a:ext cx="1608133" cy="230832"/>
          </a:xfrm>
          <a:prstGeom prst="rect">
            <a:avLst/>
          </a:prstGeom>
          <a:noFill/>
        </p:spPr>
        <p:txBody>
          <a:bodyPr wrap="none" rtlCol="0">
            <a:spAutoFit/>
          </a:bodyPr>
          <a:lstStyle/>
          <a:p>
            <a:r>
              <a:rPr lang="en-US" altLang="zh-CN" sz="900" dirty="0">
                <a:latin typeface="微软雅黑" panose="020B0503020204020204" pitchFamily="34" charset="-122"/>
                <a:ea typeface="微软雅黑" panose="020B0503020204020204" pitchFamily="34" charset="-122"/>
              </a:rPr>
              <a:t>2021</a:t>
            </a:r>
            <a:r>
              <a:rPr lang="zh-CN" altLang="en-US" sz="900" dirty="0">
                <a:latin typeface="微软雅黑" panose="020B0503020204020204" pitchFamily="34" charset="-122"/>
                <a:ea typeface="微软雅黑" panose="020B0503020204020204" pitchFamily="34" charset="-122"/>
              </a:rPr>
              <a:t>年荷兰的科研支出情况</a:t>
            </a:r>
          </a:p>
        </p:txBody>
      </p:sp>
    </p:spTree>
    <p:extLst>
      <p:ext uri="{BB962C8B-B14F-4D97-AF65-F5344CB8AC3E}">
        <p14:creationId xmlns:p14="http://schemas.microsoft.com/office/powerpoint/2010/main" val="151745461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1" name="矩形 19"/>
          <p:cNvSpPr/>
          <p:nvPr/>
        </p:nvSpPr>
        <p:spPr>
          <a:xfrm>
            <a:off x="4955367" y="2004911"/>
            <a:ext cx="3259977" cy="1682147"/>
          </a:xfrm>
          <a:custGeom>
            <a:avLst/>
            <a:gdLst>
              <a:gd name="connsiteX0" fmla="*/ 0 w 1374870"/>
              <a:gd name="connsiteY0" fmla="*/ 0 h 1513224"/>
              <a:gd name="connsiteX1" fmla="*/ 1374870 w 1374870"/>
              <a:gd name="connsiteY1" fmla="*/ 0 h 1513224"/>
              <a:gd name="connsiteX2" fmla="*/ 1374870 w 1374870"/>
              <a:gd name="connsiteY2" fmla="*/ 1513224 h 1513224"/>
              <a:gd name="connsiteX3" fmla="*/ 0 w 1374870"/>
              <a:gd name="connsiteY3" fmla="*/ 1513224 h 1513224"/>
              <a:gd name="connsiteX4" fmla="*/ 0 w 1374870"/>
              <a:gd name="connsiteY4" fmla="*/ 0 h 1513224"/>
              <a:gd name="connsiteX0-1" fmla="*/ 0 w 2520918"/>
              <a:gd name="connsiteY0-2" fmla="*/ 0 h 1537608"/>
              <a:gd name="connsiteX1-3" fmla="*/ 1374870 w 2520918"/>
              <a:gd name="connsiteY1-4" fmla="*/ 0 h 1537608"/>
              <a:gd name="connsiteX2-5" fmla="*/ 2520918 w 2520918"/>
              <a:gd name="connsiteY2-6" fmla="*/ 1537608 h 1537608"/>
              <a:gd name="connsiteX3-7" fmla="*/ 0 w 2520918"/>
              <a:gd name="connsiteY3-8" fmla="*/ 1513224 h 1537608"/>
              <a:gd name="connsiteX4-9" fmla="*/ 0 w 2520918"/>
              <a:gd name="connsiteY4-10" fmla="*/ 0 h 1537608"/>
              <a:gd name="connsiteX0-11" fmla="*/ 999744 w 3520662"/>
              <a:gd name="connsiteY0-12" fmla="*/ 0 h 1549800"/>
              <a:gd name="connsiteX1-13" fmla="*/ 2374614 w 3520662"/>
              <a:gd name="connsiteY1-14" fmla="*/ 0 h 1549800"/>
              <a:gd name="connsiteX2-15" fmla="*/ 3520662 w 3520662"/>
              <a:gd name="connsiteY2-16" fmla="*/ 1537608 h 1549800"/>
              <a:gd name="connsiteX3-17" fmla="*/ 0 w 3520662"/>
              <a:gd name="connsiteY3-18" fmla="*/ 1549800 h 1549800"/>
              <a:gd name="connsiteX4-19" fmla="*/ 999744 w 3520662"/>
              <a:gd name="connsiteY4-20" fmla="*/ 0 h 1549800"/>
              <a:gd name="connsiteX0-21" fmla="*/ 1276470 w 3520662"/>
              <a:gd name="connsiteY0-22" fmla="*/ 0 h 1573863"/>
              <a:gd name="connsiteX1-23" fmla="*/ 2374614 w 3520662"/>
              <a:gd name="connsiteY1-24" fmla="*/ 24063 h 1573863"/>
              <a:gd name="connsiteX2-25" fmla="*/ 3520662 w 3520662"/>
              <a:gd name="connsiteY2-26" fmla="*/ 1561671 h 1573863"/>
              <a:gd name="connsiteX3-27" fmla="*/ 0 w 3520662"/>
              <a:gd name="connsiteY3-28" fmla="*/ 1573863 h 1573863"/>
              <a:gd name="connsiteX4-29" fmla="*/ 1276470 w 3520662"/>
              <a:gd name="connsiteY4-30" fmla="*/ 0 h 1573863"/>
              <a:gd name="connsiteX0-31" fmla="*/ 1276470 w 3520662"/>
              <a:gd name="connsiteY0-32" fmla="*/ 84221 h 1658084"/>
              <a:gd name="connsiteX1-33" fmla="*/ 2061793 w 3520662"/>
              <a:gd name="connsiteY1-34" fmla="*/ 0 h 1658084"/>
              <a:gd name="connsiteX2-35" fmla="*/ 3520662 w 3520662"/>
              <a:gd name="connsiteY2-36" fmla="*/ 1645892 h 1658084"/>
              <a:gd name="connsiteX3-37" fmla="*/ 0 w 3520662"/>
              <a:gd name="connsiteY3-38" fmla="*/ 1658084 h 1658084"/>
              <a:gd name="connsiteX4-39" fmla="*/ 1276470 w 3520662"/>
              <a:gd name="connsiteY4-40" fmla="*/ 84221 h 1658084"/>
              <a:gd name="connsiteX0-41" fmla="*/ 1300534 w 3520662"/>
              <a:gd name="connsiteY0-42" fmla="*/ 0 h 1682147"/>
              <a:gd name="connsiteX1-43" fmla="*/ 2061793 w 3520662"/>
              <a:gd name="connsiteY1-44" fmla="*/ 24063 h 1682147"/>
              <a:gd name="connsiteX2-45" fmla="*/ 3520662 w 3520662"/>
              <a:gd name="connsiteY2-46" fmla="*/ 1669955 h 1682147"/>
              <a:gd name="connsiteX3-47" fmla="*/ 0 w 3520662"/>
              <a:gd name="connsiteY3-48" fmla="*/ 1682147 h 1682147"/>
              <a:gd name="connsiteX4-49" fmla="*/ 1300534 w 3520662"/>
              <a:gd name="connsiteY4-50" fmla="*/ 0 h 1682147"/>
              <a:gd name="connsiteX0-51" fmla="*/ 1300534 w 3171746"/>
              <a:gd name="connsiteY0-52" fmla="*/ 0 h 1682147"/>
              <a:gd name="connsiteX1-53" fmla="*/ 2061793 w 3171746"/>
              <a:gd name="connsiteY1-54" fmla="*/ 24063 h 1682147"/>
              <a:gd name="connsiteX2-55" fmla="*/ 3171746 w 3171746"/>
              <a:gd name="connsiteY2-56" fmla="*/ 1669955 h 1682147"/>
              <a:gd name="connsiteX3-57" fmla="*/ 0 w 3171746"/>
              <a:gd name="connsiteY3-58" fmla="*/ 1682147 h 1682147"/>
              <a:gd name="connsiteX4-59" fmla="*/ 1300534 w 3171746"/>
              <a:gd name="connsiteY4-60" fmla="*/ 0 h 1682147"/>
              <a:gd name="connsiteX0-61" fmla="*/ 1083965 w 2955177"/>
              <a:gd name="connsiteY0-62" fmla="*/ 0 h 1682147"/>
              <a:gd name="connsiteX1-63" fmla="*/ 1845224 w 2955177"/>
              <a:gd name="connsiteY1-64" fmla="*/ 24063 h 1682147"/>
              <a:gd name="connsiteX2-65" fmla="*/ 2955177 w 2955177"/>
              <a:gd name="connsiteY2-66" fmla="*/ 1669955 h 1682147"/>
              <a:gd name="connsiteX3-67" fmla="*/ 0 w 2955177"/>
              <a:gd name="connsiteY3-68" fmla="*/ 1682147 h 1682147"/>
              <a:gd name="connsiteX4-69" fmla="*/ 1083965 w 2955177"/>
              <a:gd name="connsiteY4-70" fmla="*/ 0 h 1682147"/>
              <a:gd name="connsiteX0-71" fmla="*/ 1083965 w 3259977"/>
              <a:gd name="connsiteY0-72" fmla="*/ 0 h 1682147"/>
              <a:gd name="connsiteX1-73" fmla="*/ 1845224 w 3259977"/>
              <a:gd name="connsiteY1-74" fmla="*/ 24063 h 1682147"/>
              <a:gd name="connsiteX2-75" fmla="*/ 3259977 w 3259977"/>
              <a:gd name="connsiteY2-76" fmla="*/ 1658232 h 1682147"/>
              <a:gd name="connsiteX3-77" fmla="*/ 0 w 3259977"/>
              <a:gd name="connsiteY3-78" fmla="*/ 1682147 h 1682147"/>
              <a:gd name="connsiteX4-79" fmla="*/ 1083965 w 3259977"/>
              <a:gd name="connsiteY4-80" fmla="*/ 0 h 1682147"/>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259977" h="1682147">
                <a:moveTo>
                  <a:pt x="1083965" y="0"/>
                </a:moveTo>
                <a:lnTo>
                  <a:pt x="1845224" y="24063"/>
                </a:lnTo>
                <a:lnTo>
                  <a:pt x="3259977" y="1658232"/>
                </a:lnTo>
                <a:lnTo>
                  <a:pt x="0" y="1682147"/>
                </a:lnTo>
                <a:lnTo>
                  <a:pt x="1083965" y="0"/>
                </a:lnTo>
                <a:close/>
              </a:path>
            </a:pathLst>
          </a:custGeom>
          <a:gradFill flip="none" rotWithShape="1">
            <a:gsLst>
              <a:gs pos="77000">
                <a:schemeClr val="bg1">
                  <a:alpha val="52000"/>
                </a:schemeClr>
              </a:gs>
              <a:gs pos="0">
                <a:srgbClr val="4BB38E"/>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nvGrpSpPr>
          <p:cNvPr id="12" name="组合 7"/>
          <p:cNvGrpSpPr/>
          <p:nvPr/>
        </p:nvGrpSpPr>
        <p:grpSpPr>
          <a:xfrm rot="3686282">
            <a:off x="4378628" y="1546583"/>
            <a:ext cx="2211154" cy="4232526"/>
            <a:chOff x="1621599" y="290878"/>
            <a:chExt cx="3696751" cy="6439021"/>
          </a:xfrm>
          <a:solidFill>
            <a:srgbClr val="38866A"/>
          </a:solidFill>
        </p:grpSpPr>
        <p:sp>
          <p:nvSpPr>
            <p:cNvPr id="13" name="形状 8"/>
            <p:cNvSpPr/>
            <p:nvPr/>
          </p:nvSpPr>
          <p:spPr>
            <a:xfrm rot="17893389" flipV="1">
              <a:off x="252235" y="1685653"/>
              <a:ext cx="6413610" cy="3674882"/>
            </a:xfrm>
            <a:prstGeom prst="swooshArrow">
              <a:avLst>
                <a:gd name="adj1" fmla="val 18690"/>
                <a:gd name="adj2" fmla="val 29712"/>
              </a:avLst>
            </a:prstGeom>
            <a:grpFill/>
            <a:ln>
              <a:solidFill>
                <a:schemeClr val="bg1"/>
              </a:solidFill>
            </a:ln>
            <a:effectLst>
              <a:outerShdw blurRad="50800" dist="38100" dir="5400000" algn="t" rotWithShape="0">
                <a:prstClr val="black">
                  <a:alpha val="40000"/>
                </a:prstClr>
              </a:outerShdw>
            </a:effectLst>
            <a:scene3d>
              <a:camera prst="orthographicFront">
                <a:rot lat="0" lon="0" rev="0"/>
              </a:camera>
              <a:lightRig rig="glow" dir="t">
                <a:rot lat="0" lon="0" rev="14100000"/>
              </a:lightRig>
            </a:scene3d>
            <a:sp3d prstMaterial="softEdge"/>
          </p:spPr>
          <p:style>
            <a:lnRef idx="2">
              <a:schemeClr val="accent1">
                <a:shade val="50000"/>
              </a:schemeClr>
            </a:lnRef>
            <a:fillRef idx="1">
              <a:schemeClr val="accent1"/>
            </a:fillRef>
            <a:effectRef idx="0">
              <a:schemeClr val="accent1"/>
            </a:effectRef>
            <a:fontRef idx="minor">
              <a:schemeClr val="lt1"/>
            </a:fontRef>
          </p:style>
        </p:sp>
        <p:sp>
          <p:nvSpPr>
            <p:cNvPr id="14" name="形状 9"/>
            <p:cNvSpPr/>
            <p:nvPr/>
          </p:nvSpPr>
          <p:spPr>
            <a:xfrm rot="17893389" flipV="1">
              <a:off x="274104" y="1660241"/>
              <a:ext cx="6413610" cy="3674883"/>
            </a:xfrm>
            <a:prstGeom prst="swooshArrow">
              <a:avLst>
                <a:gd name="adj1" fmla="val 18690"/>
                <a:gd name="adj2" fmla="val 29712"/>
              </a:avLst>
            </a:prstGeom>
            <a:grpFill/>
            <a:ln>
              <a:solidFill>
                <a:schemeClr val="bg1"/>
              </a:solidFill>
            </a:ln>
            <a:effectLst/>
            <a:scene3d>
              <a:camera prst="orthographicFront">
                <a:rot lat="0" lon="0" rev="0"/>
              </a:camera>
              <a:lightRig rig="contrasting" dir="t">
                <a:rot lat="0" lon="0" rev="1500000"/>
              </a:lightRig>
            </a:scene3d>
            <a:sp3d prstMaterial="metal"/>
          </p:spPr>
          <p:style>
            <a:lnRef idx="2">
              <a:schemeClr val="accent1">
                <a:shade val="50000"/>
              </a:schemeClr>
            </a:lnRef>
            <a:fillRef idx="1">
              <a:schemeClr val="accent1"/>
            </a:fillRef>
            <a:effectRef idx="0">
              <a:schemeClr val="accent1"/>
            </a:effectRef>
            <a:fontRef idx="minor">
              <a:schemeClr val="lt1"/>
            </a:fontRef>
          </p:style>
        </p:sp>
      </p:grpSp>
      <p:grpSp>
        <p:nvGrpSpPr>
          <p:cNvPr id="15" name="组合 10"/>
          <p:cNvGrpSpPr/>
          <p:nvPr/>
        </p:nvGrpSpPr>
        <p:grpSpPr>
          <a:xfrm rot="759888">
            <a:off x="3731380" y="1767488"/>
            <a:ext cx="1569632" cy="1661435"/>
            <a:chOff x="1621599" y="316289"/>
            <a:chExt cx="3679484" cy="6458998"/>
          </a:xfrm>
          <a:solidFill>
            <a:srgbClr val="38866A"/>
          </a:solidFill>
        </p:grpSpPr>
        <p:sp>
          <p:nvSpPr>
            <p:cNvPr id="16" name="形状 11"/>
            <p:cNvSpPr/>
            <p:nvPr/>
          </p:nvSpPr>
          <p:spPr>
            <a:xfrm rot="17893389" flipV="1">
              <a:off x="252235" y="1685653"/>
              <a:ext cx="6413610" cy="3674882"/>
            </a:xfrm>
            <a:prstGeom prst="swooshArrow">
              <a:avLst>
                <a:gd name="adj1" fmla="val 18690"/>
                <a:gd name="adj2" fmla="val 29712"/>
              </a:avLst>
            </a:prstGeom>
            <a:grpFill/>
            <a:ln>
              <a:solidFill>
                <a:schemeClr val="bg1"/>
              </a:solidFill>
            </a:ln>
            <a:effectLst>
              <a:outerShdw blurRad="50800" dist="38100" dir="5400000" algn="t" rotWithShape="0">
                <a:prstClr val="black">
                  <a:alpha val="40000"/>
                </a:prstClr>
              </a:outerShdw>
            </a:effectLst>
            <a:scene3d>
              <a:camera prst="orthographicFront">
                <a:rot lat="0" lon="0" rev="0"/>
              </a:camera>
              <a:lightRig rig="glow" dir="t">
                <a:rot lat="0" lon="0" rev="14100000"/>
              </a:lightRig>
            </a:scene3d>
            <a:sp3d prstMaterial="softEdge"/>
          </p:spPr>
          <p:style>
            <a:lnRef idx="2">
              <a:schemeClr val="accent1">
                <a:shade val="50000"/>
              </a:schemeClr>
            </a:lnRef>
            <a:fillRef idx="1">
              <a:schemeClr val="accent1"/>
            </a:fillRef>
            <a:effectRef idx="0">
              <a:schemeClr val="accent1"/>
            </a:effectRef>
            <a:fontRef idx="minor">
              <a:schemeClr val="lt1"/>
            </a:fontRef>
          </p:style>
        </p:sp>
        <p:sp>
          <p:nvSpPr>
            <p:cNvPr id="17" name="形状 12"/>
            <p:cNvSpPr/>
            <p:nvPr/>
          </p:nvSpPr>
          <p:spPr>
            <a:xfrm rot="17893389" flipV="1">
              <a:off x="256834" y="1731039"/>
              <a:ext cx="6413611" cy="3674886"/>
            </a:xfrm>
            <a:prstGeom prst="swooshArrow">
              <a:avLst>
                <a:gd name="adj1" fmla="val 18690"/>
                <a:gd name="adj2" fmla="val 29712"/>
              </a:avLst>
            </a:prstGeom>
            <a:grpFill/>
            <a:ln>
              <a:solidFill>
                <a:schemeClr val="bg1"/>
              </a:solidFill>
            </a:ln>
            <a:effectLst/>
            <a:scene3d>
              <a:camera prst="orthographicFront">
                <a:rot lat="0" lon="0" rev="0"/>
              </a:camera>
              <a:lightRig rig="contrasting" dir="t">
                <a:rot lat="0" lon="0" rev="1500000"/>
              </a:lightRig>
            </a:scene3d>
            <a:sp3d prstMaterial="metal"/>
          </p:spPr>
          <p:style>
            <a:lnRef idx="2">
              <a:schemeClr val="accent1">
                <a:shade val="50000"/>
              </a:schemeClr>
            </a:lnRef>
            <a:fillRef idx="1">
              <a:schemeClr val="accent1"/>
            </a:fillRef>
            <a:effectRef idx="0">
              <a:schemeClr val="accent1"/>
            </a:effectRef>
            <a:fontRef idx="minor">
              <a:schemeClr val="lt1"/>
            </a:fontRef>
          </p:style>
        </p:sp>
      </p:grpSp>
      <p:sp>
        <p:nvSpPr>
          <p:cNvPr id="18" name="矩形 19"/>
          <p:cNvSpPr/>
          <p:nvPr/>
        </p:nvSpPr>
        <p:spPr>
          <a:xfrm>
            <a:off x="6782793" y="4225887"/>
            <a:ext cx="3072408" cy="1682147"/>
          </a:xfrm>
          <a:custGeom>
            <a:avLst/>
            <a:gdLst>
              <a:gd name="connsiteX0" fmla="*/ 0 w 1374870"/>
              <a:gd name="connsiteY0" fmla="*/ 0 h 1513224"/>
              <a:gd name="connsiteX1" fmla="*/ 1374870 w 1374870"/>
              <a:gd name="connsiteY1" fmla="*/ 0 h 1513224"/>
              <a:gd name="connsiteX2" fmla="*/ 1374870 w 1374870"/>
              <a:gd name="connsiteY2" fmla="*/ 1513224 h 1513224"/>
              <a:gd name="connsiteX3" fmla="*/ 0 w 1374870"/>
              <a:gd name="connsiteY3" fmla="*/ 1513224 h 1513224"/>
              <a:gd name="connsiteX4" fmla="*/ 0 w 1374870"/>
              <a:gd name="connsiteY4" fmla="*/ 0 h 1513224"/>
              <a:gd name="connsiteX0-1" fmla="*/ 0 w 2520918"/>
              <a:gd name="connsiteY0-2" fmla="*/ 0 h 1537608"/>
              <a:gd name="connsiteX1-3" fmla="*/ 1374870 w 2520918"/>
              <a:gd name="connsiteY1-4" fmla="*/ 0 h 1537608"/>
              <a:gd name="connsiteX2-5" fmla="*/ 2520918 w 2520918"/>
              <a:gd name="connsiteY2-6" fmla="*/ 1537608 h 1537608"/>
              <a:gd name="connsiteX3-7" fmla="*/ 0 w 2520918"/>
              <a:gd name="connsiteY3-8" fmla="*/ 1513224 h 1537608"/>
              <a:gd name="connsiteX4-9" fmla="*/ 0 w 2520918"/>
              <a:gd name="connsiteY4-10" fmla="*/ 0 h 1537608"/>
              <a:gd name="connsiteX0-11" fmla="*/ 999744 w 3520662"/>
              <a:gd name="connsiteY0-12" fmla="*/ 0 h 1549800"/>
              <a:gd name="connsiteX1-13" fmla="*/ 2374614 w 3520662"/>
              <a:gd name="connsiteY1-14" fmla="*/ 0 h 1549800"/>
              <a:gd name="connsiteX2-15" fmla="*/ 3520662 w 3520662"/>
              <a:gd name="connsiteY2-16" fmla="*/ 1537608 h 1549800"/>
              <a:gd name="connsiteX3-17" fmla="*/ 0 w 3520662"/>
              <a:gd name="connsiteY3-18" fmla="*/ 1549800 h 1549800"/>
              <a:gd name="connsiteX4-19" fmla="*/ 999744 w 3520662"/>
              <a:gd name="connsiteY4-20" fmla="*/ 0 h 1549800"/>
              <a:gd name="connsiteX0-21" fmla="*/ 1276470 w 3520662"/>
              <a:gd name="connsiteY0-22" fmla="*/ 0 h 1573863"/>
              <a:gd name="connsiteX1-23" fmla="*/ 2374614 w 3520662"/>
              <a:gd name="connsiteY1-24" fmla="*/ 24063 h 1573863"/>
              <a:gd name="connsiteX2-25" fmla="*/ 3520662 w 3520662"/>
              <a:gd name="connsiteY2-26" fmla="*/ 1561671 h 1573863"/>
              <a:gd name="connsiteX3-27" fmla="*/ 0 w 3520662"/>
              <a:gd name="connsiteY3-28" fmla="*/ 1573863 h 1573863"/>
              <a:gd name="connsiteX4-29" fmla="*/ 1276470 w 3520662"/>
              <a:gd name="connsiteY4-30" fmla="*/ 0 h 1573863"/>
              <a:gd name="connsiteX0-31" fmla="*/ 1276470 w 3520662"/>
              <a:gd name="connsiteY0-32" fmla="*/ 84221 h 1658084"/>
              <a:gd name="connsiteX1-33" fmla="*/ 2061793 w 3520662"/>
              <a:gd name="connsiteY1-34" fmla="*/ 0 h 1658084"/>
              <a:gd name="connsiteX2-35" fmla="*/ 3520662 w 3520662"/>
              <a:gd name="connsiteY2-36" fmla="*/ 1645892 h 1658084"/>
              <a:gd name="connsiteX3-37" fmla="*/ 0 w 3520662"/>
              <a:gd name="connsiteY3-38" fmla="*/ 1658084 h 1658084"/>
              <a:gd name="connsiteX4-39" fmla="*/ 1276470 w 3520662"/>
              <a:gd name="connsiteY4-40" fmla="*/ 84221 h 1658084"/>
              <a:gd name="connsiteX0-41" fmla="*/ 1300534 w 3520662"/>
              <a:gd name="connsiteY0-42" fmla="*/ 0 h 1682147"/>
              <a:gd name="connsiteX1-43" fmla="*/ 2061793 w 3520662"/>
              <a:gd name="connsiteY1-44" fmla="*/ 24063 h 1682147"/>
              <a:gd name="connsiteX2-45" fmla="*/ 3520662 w 3520662"/>
              <a:gd name="connsiteY2-46" fmla="*/ 1669955 h 1682147"/>
              <a:gd name="connsiteX3-47" fmla="*/ 0 w 3520662"/>
              <a:gd name="connsiteY3-48" fmla="*/ 1682147 h 1682147"/>
              <a:gd name="connsiteX4-49" fmla="*/ 1300534 w 3520662"/>
              <a:gd name="connsiteY4-50" fmla="*/ 0 h 1682147"/>
              <a:gd name="connsiteX0-51" fmla="*/ 1300534 w 3171746"/>
              <a:gd name="connsiteY0-52" fmla="*/ 0 h 1682147"/>
              <a:gd name="connsiteX1-53" fmla="*/ 2061793 w 3171746"/>
              <a:gd name="connsiteY1-54" fmla="*/ 24063 h 1682147"/>
              <a:gd name="connsiteX2-55" fmla="*/ 3171746 w 3171746"/>
              <a:gd name="connsiteY2-56" fmla="*/ 1669955 h 1682147"/>
              <a:gd name="connsiteX3-57" fmla="*/ 0 w 3171746"/>
              <a:gd name="connsiteY3-58" fmla="*/ 1682147 h 1682147"/>
              <a:gd name="connsiteX4-59" fmla="*/ 1300534 w 3171746"/>
              <a:gd name="connsiteY4-60" fmla="*/ 0 h 1682147"/>
              <a:gd name="connsiteX0-61" fmla="*/ 1083965 w 2955177"/>
              <a:gd name="connsiteY0-62" fmla="*/ 0 h 1682147"/>
              <a:gd name="connsiteX1-63" fmla="*/ 1845224 w 2955177"/>
              <a:gd name="connsiteY1-64" fmla="*/ 24063 h 1682147"/>
              <a:gd name="connsiteX2-65" fmla="*/ 2955177 w 2955177"/>
              <a:gd name="connsiteY2-66" fmla="*/ 1669955 h 1682147"/>
              <a:gd name="connsiteX3-67" fmla="*/ 0 w 2955177"/>
              <a:gd name="connsiteY3-68" fmla="*/ 1682147 h 1682147"/>
              <a:gd name="connsiteX4-69" fmla="*/ 1083965 w 2955177"/>
              <a:gd name="connsiteY4-70" fmla="*/ 0 h 1682147"/>
              <a:gd name="connsiteX0-71" fmla="*/ 1083965 w 3072408"/>
              <a:gd name="connsiteY0-72" fmla="*/ 0 h 1682147"/>
              <a:gd name="connsiteX1-73" fmla="*/ 1845224 w 3072408"/>
              <a:gd name="connsiteY1-74" fmla="*/ 24063 h 1682147"/>
              <a:gd name="connsiteX2-75" fmla="*/ 3072408 w 3072408"/>
              <a:gd name="connsiteY2-76" fmla="*/ 1669955 h 1682147"/>
              <a:gd name="connsiteX3-77" fmla="*/ 0 w 3072408"/>
              <a:gd name="connsiteY3-78" fmla="*/ 1682147 h 1682147"/>
              <a:gd name="connsiteX4-79" fmla="*/ 1083965 w 3072408"/>
              <a:gd name="connsiteY4-80" fmla="*/ 0 h 1682147"/>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072408" h="1682147">
                <a:moveTo>
                  <a:pt x="1083965" y="0"/>
                </a:moveTo>
                <a:lnTo>
                  <a:pt x="1845224" y="24063"/>
                </a:lnTo>
                <a:lnTo>
                  <a:pt x="3072408" y="1669955"/>
                </a:lnTo>
                <a:lnTo>
                  <a:pt x="0" y="1682147"/>
                </a:lnTo>
                <a:lnTo>
                  <a:pt x="1083965" y="0"/>
                </a:lnTo>
                <a:close/>
              </a:path>
            </a:pathLst>
          </a:custGeom>
          <a:gradFill flip="none" rotWithShape="1">
            <a:gsLst>
              <a:gs pos="77000">
                <a:schemeClr val="bg1">
                  <a:alpha val="52000"/>
                </a:schemeClr>
              </a:gs>
              <a:gs pos="0">
                <a:srgbClr val="38866A"/>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nvGrpSpPr>
          <p:cNvPr id="19" name="组合 10"/>
          <p:cNvGrpSpPr/>
          <p:nvPr/>
        </p:nvGrpSpPr>
        <p:grpSpPr>
          <a:xfrm rot="2729759" flipV="1">
            <a:off x="3187161" y="2827139"/>
            <a:ext cx="855157" cy="1639254"/>
            <a:chOff x="1621599" y="283326"/>
            <a:chExt cx="3707839" cy="6446573"/>
          </a:xfrm>
          <a:solidFill>
            <a:srgbClr val="38866A"/>
          </a:solidFill>
        </p:grpSpPr>
        <p:sp>
          <p:nvSpPr>
            <p:cNvPr id="20" name="形状 11"/>
            <p:cNvSpPr/>
            <p:nvPr/>
          </p:nvSpPr>
          <p:spPr>
            <a:xfrm rot="17893389" flipV="1">
              <a:off x="252235" y="1685653"/>
              <a:ext cx="6413610" cy="3674882"/>
            </a:xfrm>
            <a:prstGeom prst="swooshArrow">
              <a:avLst>
                <a:gd name="adj1" fmla="val 18690"/>
                <a:gd name="adj2" fmla="val 29712"/>
              </a:avLst>
            </a:prstGeom>
            <a:grpFill/>
            <a:ln>
              <a:solidFill>
                <a:schemeClr val="bg1"/>
              </a:solidFill>
            </a:ln>
            <a:effectLst>
              <a:outerShdw blurRad="50800" dist="38100" dir="5400000" algn="t" rotWithShape="0">
                <a:prstClr val="black">
                  <a:alpha val="40000"/>
                </a:prstClr>
              </a:outerShdw>
            </a:effectLst>
            <a:scene3d>
              <a:camera prst="orthographicFront">
                <a:rot lat="0" lon="0" rev="0"/>
              </a:camera>
              <a:lightRig rig="glow" dir="t">
                <a:rot lat="0" lon="0" rev="14100000"/>
              </a:lightRig>
            </a:scene3d>
            <a:sp3d prstMaterial="softEdge"/>
          </p:spPr>
          <p:style>
            <a:lnRef idx="2">
              <a:schemeClr val="accent1">
                <a:shade val="50000"/>
              </a:schemeClr>
            </a:lnRef>
            <a:fillRef idx="1">
              <a:schemeClr val="accent1"/>
            </a:fillRef>
            <a:effectRef idx="0">
              <a:schemeClr val="accent1"/>
            </a:effectRef>
            <a:fontRef idx="minor">
              <a:schemeClr val="lt1"/>
            </a:fontRef>
          </p:style>
        </p:sp>
        <p:sp>
          <p:nvSpPr>
            <p:cNvPr id="21" name="形状 12"/>
            <p:cNvSpPr/>
            <p:nvPr/>
          </p:nvSpPr>
          <p:spPr>
            <a:xfrm rot="17893389" flipV="1">
              <a:off x="285190" y="1652688"/>
              <a:ext cx="6413610" cy="3674886"/>
            </a:xfrm>
            <a:prstGeom prst="swooshArrow">
              <a:avLst>
                <a:gd name="adj1" fmla="val 18690"/>
                <a:gd name="adj2" fmla="val 29712"/>
              </a:avLst>
            </a:prstGeom>
            <a:grpFill/>
            <a:ln>
              <a:solidFill>
                <a:schemeClr val="bg1"/>
              </a:solidFill>
            </a:ln>
            <a:effectLst/>
            <a:scene3d>
              <a:camera prst="orthographicFront">
                <a:rot lat="0" lon="0" rev="0"/>
              </a:camera>
              <a:lightRig rig="contrasting" dir="t">
                <a:rot lat="0" lon="0" rev="1500000"/>
              </a:lightRig>
            </a:scene3d>
            <a:sp3d prstMaterial="metal"/>
          </p:spPr>
          <p:style>
            <a:lnRef idx="2">
              <a:schemeClr val="accent1">
                <a:shade val="50000"/>
              </a:schemeClr>
            </a:lnRef>
            <a:fillRef idx="1">
              <a:schemeClr val="accent1"/>
            </a:fillRef>
            <a:effectRef idx="0">
              <a:schemeClr val="accent1"/>
            </a:effectRef>
            <a:fontRef idx="minor">
              <a:schemeClr val="lt1"/>
            </a:fontRef>
          </p:style>
        </p:sp>
      </p:grpSp>
      <p:grpSp>
        <p:nvGrpSpPr>
          <p:cNvPr id="22" name="组合 21"/>
          <p:cNvGrpSpPr/>
          <p:nvPr/>
        </p:nvGrpSpPr>
        <p:grpSpPr>
          <a:xfrm>
            <a:off x="7783184" y="3589086"/>
            <a:ext cx="939906" cy="939909"/>
            <a:chOff x="3133055" y="1546405"/>
            <a:chExt cx="1559482" cy="1559485"/>
          </a:xfrm>
          <a:solidFill>
            <a:srgbClr val="38866A"/>
          </a:solidFill>
          <a:effectLst>
            <a:outerShdw blurRad="50800" dist="50800" dir="5400000" algn="ctr" rotWithShape="0">
              <a:schemeClr val="bg1">
                <a:lumMod val="50000"/>
              </a:schemeClr>
            </a:outerShdw>
          </a:effectLst>
        </p:grpSpPr>
        <p:sp>
          <p:nvSpPr>
            <p:cNvPr id="23" name="椭圆 22"/>
            <p:cNvSpPr/>
            <p:nvPr/>
          </p:nvSpPr>
          <p:spPr bwMode="auto">
            <a:xfrm rot="1267204">
              <a:off x="3133055" y="1546405"/>
              <a:ext cx="1559482" cy="1559485"/>
            </a:xfrm>
            <a:prstGeom prst="ellipse">
              <a:avLst/>
            </a:prstGeom>
            <a:grpFill/>
            <a:ln w="6350">
              <a:solidFill>
                <a:schemeClr val="bg1"/>
              </a:solidFill>
            </a:ln>
            <a:effectLst>
              <a:outerShdw blurRad="50800" dist="38100" dir="5400000" algn="t" rotWithShape="0">
                <a:schemeClr val="bg1">
                  <a:lumMod val="50000"/>
                  <a:alpha val="6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4" name="椭圆 23"/>
            <p:cNvSpPr/>
            <p:nvPr/>
          </p:nvSpPr>
          <p:spPr bwMode="auto">
            <a:xfrm rot="2140418">
              <a:off x="3352291" y="1614365"/>
              <a:ext cx="1284785" cy="1178045"/>
            </a:xfrm>
            <a:prstGeom prst="ellips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5" name="椭圆 24"/>
            <p:cNvSpPr/>
            <p:nvPr/>
          </p:nvSpPr>
          <p:spPr>
            <a:xfrm>
              <a:off x="3368807" y="2200788"/>
              <a:ext cx="1109764" cy="81482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rot="5107820">
              <a:off x="3026358" y="1927489"/>
              <a:ext cx="1109764" cy="81482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7" name="组合 43"/>
          <p:cNvGrpSpPr/>
          <p:nvPr/>
        </p:nvGrpSpPr>
        <p:grpSpPr>
          <a:xfrm>
            <a:off x="3183964" y="4664433"/>
            <a:ext cx="804485" cy="804487"/>
            <a:chOff x="3133055" y="1546405"/>
            <a:chExt cx="1559482" cy="1559485"/>
          </a:xfrm>
          <a:solidFill>
            <a:srgbClr val="4BB38E"/>
          </a:solidFill>
          <a:effectLst>
            <a:outerShdw blurRad="50800" dist="50800" dir="5400000" algn="ctr" rotWithShape="0">
              <a:schemeClr val="bg1">
                <a:lumMod val="50000"/>
              </a:schemeClr>
            </a:outerShdw>
          </a:effectLst>
        </p:grpSpPr>
        <p:sp>
          <p:nvSpPr>
            <p:cNvPr id="28" name="椭圆 45"/>
            <p:cNvSpPr/>
            <p:nvPr/>
          </p:nvSpPr>
          <p:spPr bwMode="auto">
            <a:xfrm rot="1267204">
              <a:off x="3133055" y="1546405"/>
              <a:ext cx="1559482" cy="1559485"/>
            </a:xfrm>
            <a:prstGeom prst="ellipse">
              <a:avLst/>
            </a:prstGeom>
            <a:grpFill/>
            <a:ln w="6350">
              <a:solidFill>
                <a:schemeClr val="bg1"/>
              </a:solidFill>
            </a:ln>
            <a:effectLst>
              <a:outerShdw blurRad="50800" dist="38100" dir="5400000" algn="t" rotWithShape="0">
                <a:schemeClr val="bg1">
                  <a:lumMod val="50000"/>
                  <a:alpha val="6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9" name="椭圆 46"/>
            <p:cNvSpPr/>
            <p:nvPr/>
          </p:nvSpPr>
          <p:spPr bwMode="auto">
            <a:xfrm rot="2140418">
              <a:off x="3352291" y="1614365"/>
              <a:ext cx="1284785" cy="1178045"/>
            </a:xfrm>
            <a:prstGeom prst="ellips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0" name="椭圆 47"/>
            <p:cNvSpPr/>
            <p:nvPr/>
          </p:nvSpPr>
          <p:spPr>
            <a:xfrm>
              <a:off x="3368807" y="2200788"/>
              <a:ext cx="1109764" cy="81482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48"/>
            <p:cNvSpPr/>
            <p:nvPr/>
          </p:nvSpPr>
          <p:spPr>
            <a:xfrm rot="5107820">
              <a:off x="3026358" y="1927489"/>
              <a:ext cx="1109764" cy="81482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2" name="组合 52"/>
          <p:cNvGrpSpPr/>
          <p:nvPr/>
        </p:nvGrpSpPr>
        <p:grpSpPr>
          <a:xfrm>
            <a:off x="2353380" y="1765882"/>
            <a:ext cx="1282003" cy="1282005"/>
            <a:chOff x="3133055" y="1546405"/>
            <a:chExt cx="1559482" cy="1559485"/>
          </a:xfrm>
          <a:solidFill>
            <a:srgbClr val="9EB1B4"/>
          </a:solidFill>
        </p:grpSpPr>
        <p:sp>
          <p:nvSpPr>
            <p:cNvPr id="33" name="椭圆 54"/>
            <p:cNvSpPr/>
            <p:nvPr/>
          </p:nvSpPr>
          <p:spPr bwMode="auto">
            <a:xfrm rot="1267204">
              <a:off x="3133055" y="1546405"/>
              <a:ext cx="1559482" cy="1559485"/>
            </a:xfrm>
            <a:prstGeom prst="ellipse">
              <a:avLst/>
            </a:prstGeom>
            <a:solidFill>
              <a:srgbClr val="38866A"/>
            </a:solidFill>
            <a:ln w="6350">
              <a:solidFill>
                <a:schemeClr val="accent3"/>
              </a:solidFill>
            </a:ln>
            <a:effectLst>
              <a:outerShdw blurRad="50800" dist="38100" dir="5400000" algn="t" rotWithShape="0">
                <a:schemeClr val="bg1">
                  <a:lumMod val="50000"/>
                  <a:alpha val="57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4" name="椭圆 55"/>
            <p:cNvSpPr/>
            <p:nvPr/>
          </p:nvSpPr>
          <p:spPr bwMode="auto">
            <a:xfrm rot="2140418">
              <a:off x="3352291" y="1614365"/>
              <a:ext cx="1284785" cy="1178045"/>
            </a:xfrm>
            <a:prstGeom prst="ellipse">
              <a:avLst/>
            </a:prstGeom>
            <a:solidFill>
              <a:srgbClr val="38866A"/>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5" name="椭圆 56"/>
            <p:cNvSpPr/>
            <p:nvPr/>
          </p:nvSpPr>
          <p:spPr>
            <a:xfrm>
              <a:off x="3384592" y="2218024"/>
              <a:ext cx="1092648" cy="816791"/>
            </a:xfrm>
            <a:prstGeom prst="ellipse">
              <a:avLst/>
            </a:prstGeom>
            <a:solidFill>
              <a:srgbClr val="3886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57"/>
            <p:cNvSpPr/>
            <p:nvPr/>
          </p:nvSpPr>
          <p:spPr>
            <a:xfrm rot="5400000">
              <a:off x="3084553" y="1931415"/>
              <a:ext cx="1092649" cy="816791"/>
            </a:xfrm>
            <a:prstGeom prst="ellipse">
              <a:avLst/>
            </a:prstGeom>
            <a:solidFill>
              <a:srgbClr val="3886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7" name="Freeform 30"/>
          <p:cNvSpPr>
            <a:spLocks noChangeArrowheads="1"/>
          </p:cNvSpPr>
          <p:nvPr/>
        </p:nvSpPr>
        <p:spPr bwMode="auto">
          <a:xfrm rot="19105918">
            <a:off x="3419718" y="4866460"/>
            <a:ext cx="391344" cy="370564"/>
          </a:xfrm>
          <a:custGeom>
            <a:avLst/>
            <a:gdLst>
              <a:gd name="T0" fmla="*/ 133 w 498"/>
              <a:gd name="T1" fmla="*/ 469 h 470"/>
              <a:gd name="T2" fmla="*/ 133 w 498"/>
              <a:gd name="T3" fmla="*/ 469 h 470"/>
              <a:gd name="T4" fmla="*/ 186 w 498"/>
              <a:gd name="T5" fmla="*/ 469 h 470"/>
              <a:gd name="T6" fmla="*/ 293 w 498"/>
              <a:gd name="T7" fmla="*/ 265 h 470"/>
              <a:gd name="T8" fmla="*/ 426 w 498"/>
              <a:gd name="T9" fmla="*/ 265 h 470"/>
              <a:gd name="T10" fmla="*/ 497 w 498"/>
              <a:gd name="T11" fmla="*/ 230 h 470"/>
              <a:gd name="T12" fmla="*/ 426 w 498"/>
              <a:gd name="T13" fmla="*/ 195 h 470"/>
              <a:gd name="T14" fmla="*/ 293 w 498"/>
              <a:gd name="T15" fmla="*/ 195 h 470"/>
              <a:gd name="T16" fmla="*/ 186 w 498"/>
              <a:gd name="T17" fmla="*/ 0 h 470"/>
              <a:gd name="T18" fmla="*/ 133 w 498"/>
              <a:gd name="T19" fmla="*/ 0 h 470"/>
              <a:gd name="T20" fmla="*/ 195 w 498"/>
              <a:gd name="T21" fmla="*/ 195 h 470"/>
              <a:gd name="T22" fmla="*/ 107 w 498"/>
              <a:gd name="T23" fmla="*/ 195 h 470"/>
              <a:gd name="T24" fmla="*/ 53 w 498"/>
              <a:gd name="T25" fmla="*/ 150 h 470"/>
              <a:gd name="T26" fmla="*/ 0 w 498"/>
              <a:gd name="T27" fmla="*/ 150 h 470"/>
              <a:gd name="T28" fmla="*/ 36 w 498"/>
              <a:gd name="T29" fmla="*/ 230 h 470"/>
              <a:gd name="T30" fmla="*/ 0 w 498"/>
              <a:gd name="T31" fmla="*/ 319 h 470"/>
              <a:gd name="T32" fmla="*/ 53 w 498"/>
              <a:gd name="T33" fmla="*/ 319 h 470"/>
              <a:gd name="T34" fmla="*/ 107 w 498"/>
              <a:gd name="T35" fmla="*/ 265 h 470"/>
              <a:gd name="T36" fmla="*/ 195 w 498"/>
              <a:gd name="T37" fmla="*/ 265 h 470"/>
              <a:gd name="T38" fmla="*/ 133 w 498"/>
              <a:gd name="T39" fmla="*/ 469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8" h="470">
                <a:moveTo>
                  <a:pt x="133" y="469"/>
                </a:moveTo>
                <a:lnTo>
                  <a:pt x="133" y="469"/>
                </a:lnTo>
                <a:cubicBezTo>
                  <a:pt x="186" y="469"/>
                  <a:pt x="186" y="469"/>
                  <a:pt x="186" y="469"/>
                </a:cubicBezTo>
                <a:cubicBezTo>
                  <a:pt x="293" y="265"/>
                  <a:pt x="293" y="265"/>
                  <a:pt x="293" y="265"/>
                </a:cubicBezTo>
                <a:cubicBezTo>
                  <a:pt x="426" y="265"/>
                  <a:pt x="426" y="265"/>
                  <a:pt x="426" y="265"/>
                </a:cubicBezTo>
                <a:cubicBezTo>
                  <a:pt x="426" y="265"/>
                  <a:pt x="497" y="265"/>
                  <a:pt x="497" y="230"/>
                </a:cubicBezTo>
                <a:cubicBezTo>
                  <a:pt x="497" y="195"/>
                  <a:pt x="426" y="195"/>
                  <a:pt x="426" y="195"/>
                </a:cubicBezTo>
                <a:cubicBezTo>
                  <a:pt x="293" y="195"/>
                  <a:pt x="293" y="195"/>
                  <a:pt x="293" y="195"/>
                </a:cubicBezTo>
                <a:cubicBezTo>
                  <a:pt x="186" y="0"/>
                  <a:pt x="186" y="0"/>
                  <a:pt x="186" y="0"/>
                </a:cubicBezTo>
                <a:cubicBezTo>
                  <a:pt x="133" y="0"/>
                  <a:pt x="133" y="0"/>
                  <a:pt x="133" y="0"/>
                </a:cubicBezTo>
                <a:cubicBezTo>
                  <a:pt x="195" y="195"/>
                  <a:pt x="195" y="195"/>
                  <a:pt x="195" y="195"/>
                </a:cubicBezTo>
                <a:cubicBezTo>
                  <a:pt x="107" y="195"/>
                  <a:pt x="107" y="195"/>
                  <a:pt x="107" y="195"/>
                </a:cubicBezTo>
                <a:cubicBezTo>
                  <a:pt x="53" y="150"/>
                  <a:pt x="53" y="150"/>
                  <a:pt x="53" y="150"/>
                </a:cubicBezTo>
                <a:cubicBezTo>
                  <a:pt x="0" y="150"/>
                  <a:pt x="0" y="150"/>
                  <a:pt x="0" y="150"/>
                </a:cubicBezTo>
                <a:cubicBezTo>
                  <a:pt x="36" y="230"/>
                  <a:pt x="36" y="230"/>
                  <a:pt x="36" y="230"/>
                </a:cubicBezTo>
                <a:cubicBezTo>
                  <a:pt x="0" y="319"/>
                  <a:pt x="0" y="319"/>
                  <a:pt x="0" y="319"/>
                </a:cubicBezTo>
                <a:cubicBezTo>
                  <a:pt x="53" y="319"/>
                  <a:pt x="53" y="319"/>
                  <a:pt x="53" y="319"/>
                </a:cubicBezTo>
                <a:cubicBezTo>
                  <a:pt x="107" y="265"/>
                  <a:pt x="107" y="265"/>
                  <a:pt x="107" y="265"/>
                </a:cubicBezTo>
                <a:cubicBezTo>
                  <a:pt x="195" y="265"/>
                  <a:pt x="195" y="265"/>
                  <a:pt x="195" y="265"/>
                </a:cubicBezTo>
                <a:lnTo>
                  <a:pt x="133" y="469"/>
                </a:lnTo>
              </a:path>
            </a:pathLst>
          </a:custGeom>
          <a:solidFill>
            <a:schemeClr val="bg1"/>
          </a:solidFill>
          <a:ln>
            <a:noFill/>
          </a:ln>
          <a:effectLst/>
        </p:spPr>
        <p:txBody>
          <a:bodyPr wrap="none" anchor="ctr"/>
          <a:lstStyle/>
          <a:p>
            <a:endParaRPr lang="en-US" sz="900"/>
          </a:p>
        </p:txBody>
      </p:sp>
      <p:sp>
        <p:nvSpPr>
          <p:cNvPr id="38" name="Freeform 102"/>
          <p:cNvSpPr>
            <a:spLocks noChangeArrowheads="1"/>
          </p:cNvSpPr>
          <p:nvPr/>
        </p:nvSpPr>
        <p:spPr bwMode="auto">
          <a:xfrm>
            <a:off x="8063337" y="3875498"/>
            <a:ext cx="391344" cy="349782"/>
          </a:xfrm>
          <a:custGeom>
            <a:avLst/>
            <a:gdLst>
              <a:gd name="T0" fmla="*/ 80 w 498"/>
              <a:gd name="T1" fmla="*/ 151 h 445"/>
              <a:gd name="T2" fmla="*/ 80 w 498"/>
              <a:gd name="T3" fmla="*/ 151 h 445"/>
              <a:gd name="T4" fmla="*/ 142 w 498"/>
              <a:gd name="T5" fmla="*/ 169 h 445"/>
              <a:gd name="T6" fmla="*/ 151 w 498"/>
              <a:gd name="T7" fmla="*/ 169 h 445"/>
              <a:gd name="T8" fmla="*/ 195 w 498"/>
              <a:gd name="T9" fmla="*/ 134 h 445"/>
              <a:gd name="T10" fmla="*/ 195 w 498"/>
              <a:gd name="T11" fmla="*/ 125 h 445"/>
              <a:gd name="T12" fmla="*/ 178 w 498"/>
              <a:gd name="T13" fmla="*/ 107 h 445"/>
              <a:gd name="T14" fmla="*/ 275 w 498"/>
              <a:gd name="T15" fmla="*/ 10 h 445"/>
              <a:gd name="T16" fmla="*/ 195 w 498"/>
              <a:gd name="T17" fmla="*/ 0 h 445"/>
              <a:gd name="T18" fmla="*/ 107 w 498"/>
              <a:gd name="T19" fmla="*/ 54 h 445"/>
              <a:gd name="T20" fmla="*/ 72 w 498"/>
              <a:gd name="T21" fmla="*/ 81 h 445"/>
              <a:gd name="T22" fmla="*/ 53 w 498"/>
              <a:gd name="T23" fmla="*/ 116 h 445"/>
              <a:gd name="T24" fmla="*/ 18 w 498"/>
              <a:gd name="T25" fmla="*/ 125 h 445"/>
              <a:gd name="T26" fmla="*/ 0 w 498"/>
              <a:gd name="T27" fmla="*/ 143 h 445"/>
              <a:gd name="T28" fmla="*/ 0 w 498"/>
              <a:gd name="T29" fmla="*/ 151 h 445"/>
              <a:gd name="T30" fmla="*/ 36 w 498"/>
              <a:gd name="T31" fmla="*/ 187 h 445"/>
              <a:gd name="T32" fmla="*/ 53 w 498"/>
              <a:gd name="T33" fmla="*/ 196 h 445"/>
              <a:gd name="T34" fmla="*/ 72 w 498"/>
              <a:gd name="T35" fmla="*/ 178 h 445"/>
              <a:gd name="T36" fmla="*/ 80 w 498"/>
              <a:gd name="T37" fmla="*/ 151 h 445"/>
              <a:gd name="T38" fmla="*/ 222 w 498"/>
              <a:gd name="T39" fmla="*/ 160 h 445"/>
              <a:gd name="T40" fmla="*/ 222 w 498"/>
              <a:gd name="T41" fmla="*/ 160 h 445"/>
              <a:gd name="T42" fmla="*/ 213 w 498"/>
              <a:gd name="T43" fmla="*/ 160 h 445"/>
              <a:gd name="T44" fmla="*/ 178 w 498"/>
              <a:gd name="T45" fmla="*/ 187 h 445"/>
              <a:gd name="T46" fmla="*/ 169 w 498"/>
              <a:gd name="T47" fmla="*/ 204 h 445"/>
              <a:gd name="T48" fmla="*/ 381 w 498"/>
              <a:gd name="T49" fmla="*/ 435 h 445"/>
              <a:gd name="T50" fmla="*/ 399 w 498"/>
              <a:gd name="T51" fmla="*/ 435 h 445"/>
              <a:gd name="T52" fmla="*/ 426 w 498"/>
              <a:gd name="T53" fmla="*/ 417 h 445"/>
              <a:gd name="T54" fmla="*/ 426 w 498"/>
              <a:gd name="T55" fmla="*/ 400 h 445"/>
              <a:gd name="T56" fmla="*/ 222 w 498"/>
              <a:gd name="T57" fmla="*/ 160 h 445"/>
              <a:gd name="T58" fmla="*/ 497 w 498"/>
              <a:gd name="T59" fmla="*/ 63 h 445"/>
              <a:gd name="T60" fmla="*/ 497 w 498"/>
              <a:gd name="T61" fmla="*/ 63 h 445"/>
              <a:gd name="T62" fmla="*/ 479 w 498"/>
              <a:gd name="T63" fmla="*/ 54 h 445"/>
              <a:gd name="T64" fmla="*/ 461 w 498"/>
              <a:gd name="T65" fmla="*/ 89 h 445"/>
              <a:gd name="T66" fmla="*/ 408 w 498"/>
              <a:gd name="T67" fmla="*/ 107 h 445"/>
              <a:gd name="T68" fmla="*/ 399 w 498"/>
              <a:gd name="T69" fmla="*/ 63 h 445"/>
              <a:gd name="T70" fmla="*/ 417 w 498"/>
              <a:gd name="T71" fmla="*/ 19 h 445"/>
              <a:gd name="T72" fmla="*/ 408 w 498"/>
              <a:gd name="T73" fmla="*/ 10 h 445"/>
              <a:gd name="T74" fmla="*/ 337 w 498"/>
              <a:gd name="T75" fmla="*/ 72 h 445"/>
              <a:gd name="T76" fmla="*/ 319 w 498"/>
              <a:gd name="T77" fmla="*/ 151 h 445"/>
              <a:gd name="T78" fmla="*/ 284 w 498"/>
              <a:gd name="T79" fmla="*/ 187 h 445"/>
              <a:gd name="T80" fmla="*/ 319 w 498"/>
              <a:gd name="T81" fmla="*/ 231 h 445"/>
              <a:gd name="T82" fmla="*/ 364 w 498"/>
              <a:gd name="T83" fmla="*/ 187 h 445"/>
              <a:gd name="T84" fmla="*/ 408 w 498"/>
              <a:gd name="T85" fmla="*/ 178 h 445"/>
              <a:gd name="T86" fmla="*/ 488 w 498"/>
              <a:gd name="T87" fmla="*/ 143 h 445"/>
              <a:gd name="T88" fmla="*/ 497 w 498"/>
              <a:gd name="T89" fmla="*/ 63 h 445"/>
              <a:gd name="T90" fmla="*/ 72 w 498"/>
              <a:gd name="T91" fmla="*/ 400 h 445"/>
              <a:gd name="T92" fmla="*/ 72 w 498"/>
              <a:gd name="T93" fmla="*/ 400 h 445"/>
              <a:gd name="T94" fmla="*/ 72 w 498"/>
              <a:gd name="T95" fmla="*/ 417 h 445"/>
              <a:gd name="T96" fmla="*/ 89 w 498"/>
              <a:gd name="T97" fmla="*/ 444 h 445"/>
              <a:gd name="T98" fmla="*/ 107 w 498"/>
              <a:gd name="T99" fmla="*/ 435 h 445"/>
              <a:gd name="T100" fmla="*/ 231 w 498"/>
              <a:gd name="T101" fmla="*/ 320 h 445"/>
              <a:gd name="T102" fmla="*/ 195 w 498"/>
              <a:gd name="T103" fmla="*/ 275 h 445"/>
              <a:gd name="T104" fmla="*/ 72 w 498"/>
              <a:gd name="T105" fmla="*/ 400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98" h="445">
                <a:moveTo>
                  <a:pt x="80" y="151"/>
                </a:moveTo>
                <a:lnTo>
                  <a:pt x="80" y="151"/>
                </a:lnTo>
                <a:cubicBezTo>
                  <a:pt x="97" y="134"/>
                  <a:pt x="116" y="143"/>
                  <a:pt x="142" y="169"/>
                </a:cubicBezTo>
                <a:cubicBezTo>
                  <a:pt x="151" y="178"/>
                  <a:pt x="151" y="169"/>
                  <a:pt x="151" y="169"/>
                </a:cubicBezTo>
                <a:cubicBezTo>
                  <a:pt x="160" y="169"/>
                  <a:pt x="186" y="134"/>
                  <a:pt x="195" y="134"/>
                </a:cubicBezTo>
                <a:cubicBezTo>
                  <a:pt x="195" y="134"/>
                  <a:pt x="195" y="134"/>
                  <a:pt x="195" y="125"/>
                </a:cubicBezTo>
                <a:cubicBezTo>
                  <a:pt x="186" y="125"/>
                  <a:pt x="178" y="116"/>
                  <a:pt x="178" y="107"/>
                </a:cubicBezTo>
                <a:cubicBezTo>
                  <a:pt x="133" y="45"/>
                  <a:pt x="301" y="10"/>
                  <a:pt x="275" y="10"/>
                </a:cubicBezTo>
                <a:cubicBezTo>
                  <a:pt x="257" y="0"/>
                  <a:pt x="204" y="0"/>
                  <a:pt x="195" y="0"/>
                </a:cubicBezTo>
                <a:cubicBezTo>
                  <a:pt x="169" y="10"/>
                  <a:pt x="125" y="36"/>
                  <a:pt x="107" y="54"/>
                </a:cubicBezTo>
                <a:cubicBezTo>
                  <a:pt x="80" y="72"/>
                  <a:pt x="72" y="81"/>
                  <a:pt x="72" y="81"/>
                </a:cubicBezTo>
                <a:cubicBezTo>
                  <a:pt x="62" y="89"/>
                  <a:pt x="72" y="107"/>
                  <a:pt x="53" y="116"/>
                </a:cubicBezTo>
                <a:cubicBezTo>
                  <a:pt x="36" y="125"/>
                  <a:pt x="27" y="116"/>
                  <a:pt x="18" y="125"/>
                </a:cubicBezTo>
                <a:cubicBezTo>
                  <a:pt x="18" y="134"/>
                  <a:pt x="9" y="134"/>
                  <a:pt x="0" y="143"/>
                </a:cubicBezTo>
                <a:lnTo>
                  <a:pt x="0" y="151"/>
                </a:lnTo>
                <a:lnTo>
                  <a:pt x="36" y="187"/>
                </a:lnTo>
                <a:cubicBezTo>
                  <a:pt x="36" y="196"/>
                  <a:pt x="44" y="196"/>
                  <a:pt x="53" y="196"/>
                </a:cubicBezTo>
                <a:cubicBezTo>
                  <a:pt x="53" y="187"/>
                  <a:pt x="62" y="178"/>
                  <a:pt x="72" y="178"/>
                </a:cubicBezTo>
                <a:cubicBezTo>
                  <a:pt x="72" y="178"/>
                  <a:pt x="72" y="151"/>
                  <a:pt x="80" y="151"/>
                </a:cubicBezTo>
                <a:close/>
                <a:moveTo>
                  <a:pt x="222" y="160"/>
                </a:moveTo>
                <a:lnTo>
                  <a:pt x="222" y="160"/>
                </a:lnTo>
                <a:cubicBezTo>
                  <a:pt x="213" y="160"/>
                  <a:pt x="213" y="160"/>
                  <a:pt x="213" y="160"/>
                </a:cubicBezTo>
                <a:cubicBezTo>
                  <a:pt x="178" y="187"/>
                  <a:pt x="178" y="187"/>
                  <a:pt x="178" y="187"/>
                </a:cubicBezTo>
                <a:cubicBezTo>
                  <a:pt x="169" y="196"/>
                  <a:pt x="169" y="196"/>
                  <a:pt x="169" y="204"/>
                </a:cubicBezTo>
                <a:cubicBezTo>
                  <a:pt x="381" y="435"/>
                  <a:pt x="381" y="435"/>
                  <a:pt x="381" y="435"/>
                </a:cubicBezTo>
                <a:cubicBezTo>
                  <a:pt x="381" y="444"/>
                  <a:pt x="391" y="444"/>
                  <a:pt x="399" y="435"/>
                </a:cubicBezTo>
                <a:cubicBezTo>
                  <a:pt x="426" y="417"/>
                  <a:pt x="426" y="417"/>
                  <a:pt x="426" y="417"/>
                </a:cubicBezTo>
                <a:cubicBezTo>
                  <a:pt x="426" y="408"/>
                  <a:pt x="426" y="400"/>
                  <a:pt x="426" y="400"/>
                </a:cubicBezTo>
                <a:lnTo>
                  <a:pt x="222" y="160"/>
                </a:lnTo>
                <a:close/>
                <a:moveTo>
                  <a:pt x="497" y="63"/>
                </a:moveTo>
                <a:lnTo>
                  <a:pt x="497" y="63"/>
                </a:lnTo>
                <a:cubicBezTo>
                  <a:pt x="488" y="45"/>
                  <a:pt x="488" y="54"/>
                  <a:pt x="479" y="54"/>
                </a:cubicBezTo>
                <a:cubicBezTo>
                  <a:pt x="479" y="63"/>
                  <a:pt x="461" y="81"/>
                  <a:pt x="461" y="89"/>
                </a:cubicBezTo>
                <a:cubicBezTo>
                  <a:pt x="452" y="107"/>
                  <a:pt x="435" y="125"/>
                  <a:pt x="408" y="107"/>
                </a:cubicBezTo>
                <a:cubicBezTo>
                  <a:pt x="381" y="81"/>
                  <a:pt x="391" y="72"/>
                  <a:pt x="399" y="63"/>
                </a:cubicBezTo>
                <a:cubicBezTo>
                  <a:pt x="399" y="54"/>
                  <a:pt x="417" y="28"/>
                  <a:pt x="417" y="19"/>
                </a:cubicBezTo>
                <a:cubicBezTo>
                  <a:pt x="426" y="19"/>
                  <a:pt x="417" y="10"/>
                  <a:pt x="408" y="10"/>
                </a:cubicBezTo>
                <a:cubicBezTo>
                  <a:pt x="399" y="19"/>
                  <a:pt x="346" y="36"/>
                  <a:pt x="337" y="72"/>
                </a:cubicBezTo>
                <a:cubicBezTo>
                  <a:pt x="328" y="98"/>
                  <a:pt x="346" y="125"/>
                  <a:pt x="319" y="151"/>
                </a:cubicBezTo>
                <a:cubicBezTo>
                  <a:pt x="284" y="187"/>
                  <a:pt x="284" y="187"/>
                  <a:pt x="284" y="187"/>
                </a:cubicBezTo>
                <a:cubicBezTo>
                  <a:pt x="319" y="231"/>
                  <a:pt x="319" y="231"/>
                  <a:pt x="319" y="231"/>
                </a:cubicBezTo>
                <a:cubicBezTo>
                  <a:pt x="364" y="187"/>
                  <a:pt x="364" y="187"/>
                  <a:pt x="364" y="187"/>
                </a:cubicBezTo>
                <a:cubicBezTo>
                  <a:pt x="372" y="178"/>
                  <a:pt x="391" y="169"/>
                  <a:pt x="408" y="178"/>
                </a:cubicBezTo>
                <a:cubicBezTo>
                  <a:pt x="452" y="187"/>
                  <a:pt x="470" y="169"/>
                  <a:pt x="488" y="143"/>
                </a:cubicBezTo>
                <a:cubicBezTo>
                  <a:pt x="497" y="116"/>
                  <a:pt x="497" y="72"/>
                  <a:pt x="497" y="63"/>
                </a:cubicBezTo>
                <a:close/>
                <a:moveTo>
                  <a:pt x="72" y="400"/>
                </a:moveTo>
                <a:lnTo>
                  <a:pt x="72" y="400"/>
                </a:lnTo>
                <a:cubicBezTo>
                  <a:pt x="62" y="408"/>
                  <a:pt x="62" y="417"/>
                  <a:pt x="72" y="417"/>
                </a:cubicBezTo>
                <a:cubicBezTo>
                  <a:pt x="89" y="444"/>
                  <a:pt x="89" y="444"/>
                  <a:pt x="89" y="444"/>
                </a:cubicBezTo>
                <a:cubicBezTo>
                  <a:pt x="97" y="444"/>
                  <a:pt x="107" y="444"/>
                  <a:pt x="107" y="435"/>
                </a:cubicBezTo>
                <a:cubicBezTo>
                  <a:pt x="231" y="320"/>
                  <a:pt x="231" y="320"/>
                  <a:pt x="231" y="320"/>
                </a:cubicBezTo>
                <a:cubicBezTo>
                  <a:pt x="195" y="275"/>
                  <a:pt x="195" y="275"/>
                  <a:pt x="195" y="275"/>
                </a:cubicBezTo>
                <a:lnTo>
                  <a:pt x="72" y="400"/>
                </a:lnTo>
                <a:close/>
              </a:path>
            </a:pathLst>
          </a:custGeom>
          <a:solidFill>
            <a:schemeClr val="bg1"/>
          </a:solidFill>
          <a:ln>
            <a:noFill/>
          </a:ln>
          <a:effectLst/>
        </p:spPr>
        <p:txBody>
          <a:bodyPr wrap="none" anchor="ctr"/>
          <a:lstStyle/>
          <a:p>
            <a:endParaRPr lang="en-US" sz="900"/>
          </a:p>
        </p:txBody>
      </p:sp>
      <p:grpSp>
        <p:nvGrpSpPr>
          <p:cNvPr id="39" name="组合 26"/>
          <p:cNvGrpSpPr/>
          <p:nvPr/>
        </p:nvGrpSpPr>
        <p:grpSpPr>
          <a:xfrm>
            <a:off x="5941721" y="1522770"/>
            <a:ext cx="939906" cy="939909"/>
            <a:chOff x="3133055" y="1546405"/>
            <a:chExt cx="1559482" cy="1559485"/>
          </a:xfrm>
          <a:solidFill>
            <a:srgbClr val="4BB38E"/>
          </a:solidFill>
          <a:effectLst>
            <a:outerShdw blurRad="50800" dist="50800" dir="5400000" algn="ctr" rotWithShape="0">
              <a:schemeClr val="bg1">
                <a:lumMod val="50000"/>
              </a:schemeClr>
            </a:outerShdw>
          </a:effectLst>
        </p:grpSpPr>
        <p:sp>
          <p:nvSpPr>
            <p:cNvPr id="40" name="椭圆 28"/>
            <p:cNvSpPr/>
            <p:nvPr/>
          </p:nvSpPr>
          <p:spPr bwMode="auto">
            <a:xfrm rot="1267204">
              <a:off x="3133055" y="1546405"/>
              <a:ext cx="1559482" cy="1559485"/>
            </a:xfrm>
            <a:prstGeom prst="ellipse">
              <a:avLst/>
            </a:prstGeom>
            <a:grpFill/>
            <a:ln w="6350">
              <a:solidFill>
                <a:schemeClr val="bg1"/>
              </a:solidFill>
            </a:ln>
            <a:effectLst>
              <a:outerShdw blurRad="50800" dist="38100" dir="5400000" algn="t" rotWithShape="0">
                <a:schemeClr val="bg1">
                  <a:lumMod val="50000"/>
                  <a:alpha val="6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1" name="椭圆 29"/>
            <p:cNvSpPr/>
            <p:nvPr/>
          </p:nvSpPr>
          <p:spPr bwMode="auto">
            <a:xfrm rot="2140418">
              <a:off x="3352291" y="1614365"/>
              <a:ext cx="1284785" cy="1178045"/>
            </a:xfrm>
            <a:prstGeom prst="ellips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2" name="椭圆 30"/>
            <p:cNvSpPr/>
            <p:nvPr/>
          </p:nvSpPr>
          <p:spPr>
            <a:xfrm>
              <a:off x="3368807" y="2200788"/>
              <a:ext cx="1109764" cy="81482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31"/>
            <p:cNvSpPr/>
            <p:nvPr/>
          </p:nvSpPr>
          <p:spPr>
            <a:xfrm rot="5107820">
              <a:off x="3026358" y="1927489"/>
              <a:ext cx="1109764" cy="81482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4" name="Freeform 123"/>
          <p:cNvSpPr>
            <a:spLocks noChangeArrowheads="1"/>
          </p:cNvSpPr>
          <p:nvPr/>
        </p:nvSpPr>
        <p:spPr bwMode="auto">
          <a:xfrm>
            <a:off x="6239884" y="1801859"/>
            <a:ext cx="356709" cy="363635"/>
          </a:xfrm>
          <a:custGeom>
            <a:avLst/>
            <a:gdLst>
              <a:gd name="T0" fmla="*/ 275 w 452"/>
              <a:gd name="T1" fmla="*/ 301 h 462"/>
              <a:gd name="T2" fmla="*/ 275 w 452"/>
              <a:gd name="T3" fmla="*/ 301 h 462"/>
              <a:gd name="T4" fmla="*/ 434 w 452"/>
              <a:gd name="T5" fmla="*/ 26 h 462"/>
              <a:gd name="T6" fmla="*/ 434 w 452"/>
              <a:gd name="T7" fmla="*/ 18 h 462"/>
              <a:gd name="T8" fmla="*/ 425 w 452"/>
              <a:gd name="T9" fmla="*/ 18 h 462"/>
              <a:gd name="T10" fmla="*/ 159 w 452"/>
              <a:gd name="T11" fmla="*/ 178 h 462"/>
              <a:gd name="T12" fmla="*/ 9 w 452"/>
              <a:gd name="T13" fmla="*/ 301 h 462"/>
              <a:gd name="T14" fmla="*/ 35 w 452"/>
              <a:gd name="T15" fmla="*/ 328 h 462"/>
              <a:gd name="T16" fmla="*/ 88 w 452"/>
              <a:gd name="T17" fmla="*/ 310 h 462"/>
              <a:gd name="T18" fmla="*/ 151 w 452"/>
              <a:gd name="T19" fmla="*/ 372 h 462"/>
              <a:gd name="T20" fmla="*/ 133 w 452"/>
              <a:gd name="T21" fmla="*/ 425 h 462"/>
              <a:gd name="T22" fmla="*/ 151 w 452"/>
              <a:gd name="T23" fmla="*/ 452 h 462"/>
              <a:gd name="T24" fmla="*/ 275 w 452"/>
              <a:gd name="T25" fmla="*/ 301 h 462"/>
              <a:gd name="T26" fmla="*/ 301 w 452"/>
              <a:gd name="T27" fmla="*/ 150 h 462"/>
              <a:gd name="T28" fmla="*/ 301 w 452"/>
              <a:gd name="T29" fmla="*/ 150 h 462"/>
              <a:gd name="T30" fmla="*/ 301 w 452"/>
              <a:gd name="T31" fmla="*/ 97 h 462"/>
              <a:gd name="T32" fmla="*/ 354 w 452"/>
              <a:gd name="T33" fmla="*/ 97 h 462"/>
              <a:gd name="T34" fmla="*/ 354 w 452"/>
              <a:gd name="T35" fmla="*/ 150 h 462"/>
              <a:gd name="T36" fmla="*/ 301 w 452"/>
              <a:gd name="T37" fmla="*/ 150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52" h="462">
                <a:moveTo>
                  <a:pt x="275" y="301"/>
                </a:moveTo>
                <a:lnTo>
                  <a:pt x="275" y="301"/>
                </a:lnTo>
                <a:cubicBezTo>
                  <a:pt x="275" y="301"/>
                  <a:pt x="451" y="169"/>
                  <a:pt x="434" y="26"/>
                </a:cubicBezTo>
                <a:lnTo>
                  <a:pt x="434" y="18"/>
                </a:lnTo>
                <a:cubicBezTo>
                  <a:pt x="425" y="18"/>
                  <a:pt x="425" y="18"/>
                  <a:pt x="425" y="18"/>
                </a:cubicBezTo>
                <a:cubicBezTo>
                  <a:pt x="284" y="0"/>
                  <a:pt x="159" y="178"/>
                  <a:pt x="159" y="178"/>
                </a:cubicBezTo>
                <a:cubicBezTo>
                  <a:pt x="53" y="159"/>
                  <a:pt x="62" y="186"/>
                  <a:pt x="9" y="301"/>
                </a:cubicBezTo>
                <a:cubicBezTo>
                  <a:pt x="0" y="328"/>
                  <a:pt x="18" y="328"/>
                  <a:pt x="35" y="328"/>
                </a:cubicBezTo>
                <a:cubicBezTo>
                  <a:pt x="53" y="319"/>
                  <a:pt x="88" y="310"/>
                  <a:pt x="88" y="310"/>
                </a:cubicBezTo>
                <a:cubicBezTo>
                  <a:pt x="151" y="372"/>
                  <a:pt x="151" y="372"/>
                  <a:pt x="151" y="372"/>
                </a:cubicBezTo>
                <a:cubicBezTo>
                  <a:pt x="151" y="372"/>
                  <a:pt x="141" y="407"/>
                  <a:pt x="133" y="425"/>
                </a:cubicBezTo>
                <a:cubicBezTo>
                  <a:pt x="124" y="443"/>
                  <a:pt x="133" y="461"/>
                  <a:pt x="151" y="452"/>
                </a:cubicBezTo>
                <a:cubicBezTo>
                  <a:pt x="266" y="398"/>
                  <a:pt x="292" y="407"/>
                  <a:pt x="275" y="301"/>
                </a:cubicBezTo>
                <a:close/>
                <a:moveTo>
                  <a:pt x="301" y="150"/>
                </a:moveTo>
                <a:lnTo>
                  <a:pt x="301" y="150"/>
                </a:lnTo>
                <a:cubicBezTo>
                  <a:pt x="284" y="133"/>
                  <a:pt x="284" y="115"/>
                  <a:pt x="301" y="97"/>
                </a:cubicBezTo>
                <a:cubicBezTo>
                  <a:pt x="319" y="80"/>
                  <a:pt x="345" y="80"/>
                  <a:pt x="354" y="97"/>
                </a:cubicBezTo>
                <a:cubicBezTo>
                  <a:pt x="372" y="115"/>
                  <a:pt x="372" y="133"/>
                  <a:pt x="354" y="150"/>
                </a:cubicBezTo>
                <a:cubicBezTo>
                  <a:pt x="345" y="169"/>
                  <a:pt x="319" y="169"/>
                  <a:pt x="301" y="150"/>
                </a:cubicBezTo>
                <a:close/>
              </a:path>
            </a:pathLst>
          </a:custGeom>
          <a:solidFill>
            <a:schemeClr val="bg1"/>
          </a:solidFill>
          <a:ln>
            <a:noFill/>
          </a:ln>
          <a:effectLst/>
        </p:spPr>
        <p:txBody>
          <a:bodyPr wrap="none" anchor="ctr"/>
          <a:lstStyle/>
          <a:p>
            <a:endParaRPr lang="en-US" sz="900"/>
          </a:p>
        </p:txBody>
      </p:sp>
      <p:sp>
        <p:nvSpPr>
          <p:cNvPr id="45" name="Freeform 102"/>
          <p:cNvSpPr>
            <a:spLocks noChangeArrowheads="1"/>
          </p:cNvSpPr>
          <p:nvPr/>
        </p:nvSpPr>
        <p:spPr bwMode="auto">
          <a:xfrm>
            <a:off x="2649580" y="2137089"/>
            <a:ext cx="619016" cy="553274"/>
          </a:xfrm>
          <a:custGeom>
            <a:avLst/>
            <a:gdLst>
              <a:gd name="T0" fmla="*/ 80 w 498"/>
              <a:gd name="T1" fmla="*/ 151 h 445"/>
              <a:gd name="T2" fmla="*/ 80 w 498"/>
              <a:gd name="T3" fmla="*/ 151 h 445"/>
              <a:gd name="T4" fmla="*/ 142 w 498"/>
              <a:gd name="T5" fmla="*/ 169 h 445"/>
              <a:gd name="T6" fmla="*/ 151 w 498"/>
              <a:gd name="T7" fmla="*/ 169 h 445"/>
              <a:gd name="T8" fmla="*/ 195 w 498"/>
              <a:gd name="T9" fmla="*/ 134 h 445"/>
              <a:gd name="T10" fmla="*/ 195 w 498"/>
              <a:gd name="T11" fmla="*/ 125 h 445"/>
              <a:gd name="T12" fmla="*/ 178 w 498"/>
              <a:gd name="T13" fmla="*/ 107 h 445"/>
              <a:gd name="T14" fmla="*/ 275 w 498"/>
              <a:gd name="T15" fmla="*/ 10 h 445"/>
              <a:gd name="T16" fmla="*/ 195 w 498"/>
              <a:gd name="T17" fmla="*/ 0 h 445"/>
              <a:gd name="T18" fmla="*/ 107 w 498"/>
              <a:gd name="T19" fmla="*/ 54 h 445"/>
              <a:gd name="T20" fmla="*/ 72 w 498"/>
              <a:gd name="T21" fmla="*/ 81 h 445"/>
              <a:gd name="T22" fmla="*/ 53 w 498"/>
              <a:gd name="T23" fmla="*/ 116 h 445"/>
              <a:gd name="T24" fmla="*/ 18 w 498"/>
              <a:gd name="T25" fmla="*/ 125 h 445"/>
              <a:gd name="T26" fmla="*/ 0 w 498"/>
              <a:gd name="T27" fmla="*/ 143 h 445"/>
              <a:gd name="T28" fmla="*/ 0 w 498"/>
              <a:gd name="T29" fmla="*/ 151 h 445"/>
              <a:gd name="T30" fmla="*/ 36 w 498"/>
              <a:gd name="T31" fmla="*/ 187 h 445"/>
              <a:gd name="T32" fmla="*/ 53 w 498"/>
              <a:gd name="T33" fmla="*/ 196 h 445"/>
              <a:gd name="T34" fmla="*/ 72 w 498"/>
              <a:gd name="T35" fmla="*/ 178 h 445"/>
              <a:gd name="T36" fmla="*/ 80 w 498"/>
              <a:gd name="T37" fmla="*/ 151 h 445"/>
              <a:gd name="T38" fmla="*/ 222 w 498"/>
              <a:gd name="T39" fmla="*/ 160 h 445"/>
              <a:gd name="T40" fmla="*/ 222 w 498"/>
              <a:gd name="T41" fmla="*/ 160 h 445"/>
              <a:gd name="T42" fmla="*/ 213 w 498"/>
              <a:gd name="T43" fmla="*/ 160 h 445"/>
              <a:gd name="T44" fmla="*/ 178 w 498"/>
              <a:gd name="T45" fmla="*/ 187 h 445"/>
              <a:gd name="T46" fmla="*/ 169 w 498"/>
              <a:gd name="T47" fmla="*/ 204 h 445"/>
              <a:gd name="T48" fmla="*/ 381 w 498"/>
              <a:gd name="T49" fmla="*/ 435 h 445"/>
              <a:gd name="T50" fmla="*/ 399 w 498"/>
              <a:gd name="T51" fmla="*/ 435 h 445"/>
              <a:gd name="T52" fmla="*/ 426 w 498"/>
              <a:gd name="T53" fmla="*/ 417 h 445"/>
              <a:gd name="T54" fmla="*/ 426 w 498"/>
              <a:gd name="T55" fmla="*/ 400 h 445"/>
              <a:gd name="T56" fmla="*/ 222 w 498"/>
              <a:gd name="T57" fmla="*/ 160 h 445"/>
              <a:gd name="T58" fmla="*/ 497 w 498"/>
              <a:gd name="T59" fmla="*/ 63 h 445"/>
              <a:gd name="T60" fmla="*/ 497 w 498"/>
              <a:gd name="T61" fmla="*/ 63 h 445"/>
              <a:gd name="T62" fmla="*/ 479 w 498"/>
              <a:gd name="T63" fmla="*/ 54 h 445"/>
              <a:gd name="T64" fmla="*/ 461 w 498"/>
              <a:gd name="T65" fmla="*/ 89 h 445"/>
              <a:gd name="T66" fmla="*/ 408 w 498"/>
              <a:gd name="T67" fmla="*/ 107 h 445"/>
              <a:gd name="T68" fmla="*/ 399 w 498"/>
              <a:gd name="T69" fmla="*/ 63 h 445"/>
              <a:gd name="T70" fmla="*/ 417 w 498"/>
              <a:gd name="T71" fmla="*/ 19 h 445"/>
              <a:gd name="T72" fmla="*/ 408 w 498"/>
              <a:gd name="T73" fmla="*/ 10 h 445"/>
              <a:gd name="T74" fmla="*/ 337 w 498"/>
              <a:gd name="T75" fmla="*/ 72 h 445"/>
              <a:gd name="T76" fmla="*/ 319 w 498"/>
              <a:gd name="T77" fmla="*/ 151 h 445"/>
              <a:gd name="T78" fmla="*/ 284 w 498"/>
              <a:gd name="T79" fmla="*/ 187 h 445"/>
              <a:gd name="T80" fmla="*/ 319 w 498"/>
              <a:gd name="T81" fmla="*/ 231 h 445"/>
              <a:gd name="T82" fmla="*/ 364 w 498"/>
              <a:gd name="T83" fmla="*/ 187 h 445"/>
              <a:gd name="T84" fmla="*/ 408 w 498"/>
              <a:gd name="T85" fmla="*/ 178 h 445"/>
              <a:gd name="T86" fmla="*/ 488 w 498"/>
              <a:gd name="T87" fmla="*/ 143 h 445"/>
              <a:gd name="T88" fmla="*/ 497 w 498"/>
              <a:gd name="T89" fmla="*/ 63 h 445"/>
              <a:gd name="T90" fmla="*/ 72 w 498"/>
              <a:gd name="T91" fmla="*/ 400 h 445"/>
              <a:gd name="T92" fmla="*/ 72 w 498"/>
              <a:gd name="T93" fmla="*/ 400 h 445"/>
              <a:gd name="T94" fmla="*/ 72 w 498"/>
              <a:gd name="T95" fmla="*/ 417 h 445"/>
              <a:gd name="T96" fmla="*/ 89 w 498"/>
              <a:gd name="T97" fmla="*/ 444 h 445"/>
              <a:gd name="T98" fmla="*/ 107 w 498"/>
              <a:gd name="T99" fmla="*/ 435 h 445"/>
              <a:gd name="T100" fmla="*/ 231 w 498"/>
              <a:gd name="T101" fmla="*/ 320 h 445"/>
              <a:gd name="T102" fmla="*/ 195 w 498"/>
              <a:gd name="T103" fmla="*/ 275 h 445"/>
              <a:gd name="T104" fmla="*/ 72 w 498"/>
              <a:gd name="T105" fmla="*/ 400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98" h="445">
                <a:moveTo>
                  <a:pt x="80" y="151"/>
                </a:moveTo>
                <a:lnTo>
                  <a:pt x="80" y="151"/>
                </a:lnTo>
                <a:cubicBezTo>
                  <a:pt x="97" y="134"/>
                  <a:pt x="116" y="143"/>
                  <a:pt x="142" y="169"/>
                </a:cubicBezTo>
                <a:cubicBezTo>
                  <a:pt x="151" y="178"/>
                  <a:pt x="151" y="169"/>
                  <a:pt x="151" y="169"/>
                </a:cubicBezTo>
                <a:cubicBezTo>
                  <a:pt x="160" y="169"/>
                  <a:pt x="186" y="134"/>
                  <a:pt x="195" y="134"/>
                </a:cubicBezTo>
                <a:cubicBezTo>
                  <a:pt x="195" y="134"/>
                  <a:pt x="195" y="134"/>
                  <a:pt x="195" y="125"/>
                </a:cubicBezTo>
                <a:cubicBezTo>
                  <a:pt x="186" y="125"/>
                  <a:pt x="178" y="116"/>
                  <a:pt x="178" y="107"/>
                </a:cubicBezTo>
                <a:cubicBezTo>
                  <a:pt x="133" y="45"/>
                  <a:pt x="301" y="10"/>
                  <a:pt x="275" y="10"/>
                </a:cubicBezTo>
                <a:cubicBezTo>
                  <a:pt x="257" y="0"/>
                  <a:pt x="204" y="0"/>
                  <a:pt x="195" y="0"/>
                </a:cubicBezTo>
                <a:cubicBezTo>
                  <a:pt x="169" y="10"/>
                  <a:pt x="125" y="36"/>
                  <a:pt x="107" y="54"/>
                </a:cubicBezTo>
                <a:cubicBezTo>
                  <a:pt x="80" y="72"/>
                  <a:pt x="72" y="81"/>
                  <a:pt x="72" y="81"/>
                </a:cubicBezTo>
                <a:cubicBezTo>
                  <a:pt x="62" y="89"/>
                  <a:pt x="72" y="107"/>
                  <a:pt x="53" y="116"/>
                </a:cubicBezTo>
                <a:cubicBezTo>
                  <a:pt x="36" y="125"/>
                  <a:pt x="27" y="116"/>
                  <a:pt x="18" y="125"/>
                </a:cubicBezTo>
                <a:cubicBezTo>
                  <a:pt x="18" y="134"/>
                  <a:pt x="9" y="134"/>
                  <a:pt x="0" y="143"/>
                </a:cubicBezTo>
                <a:lnTo>
                  <a:pt x="0" y="151"/>
                </a:lnTo>
                <a:lnTo>
                  <a:pt x="36" y="187"/>
                </a:lnTo>
                <a:cubicBezTo>
                  <a:pt x="36" y="196"/>
                  <a:pt x="44" y="196"/>
                  <a:pt x="53" y="196"/>
                </a:cubicBezTo>
                <a:cubicBezTo>
                  <a:pt x="53" y="187"/>
                  <a:pt x="62" y="178"/>
                  <a:pt x="72" y="178"/>
                </a:cubicBezTo>
                <a:cubicBezTo>
                  <a:pt x="72" y="178"/>
                  <a:pt x="72" y="151"/>
                  <a:pt x="80" y="151"/>
                </a:cubicBezTo>
                <a:close/>
                <a:moveTo>
                  <a:pt x="222" y="160"/>
                </a:moveTo>
                <a:lnTo>
                  <a:pt x="222" y="160"/>
                </a:lnTo>
                <a:cubicBezTo>
                  <a:pt x="213" y="160"/>
                  <a:pt x="213" y="160"/>
                  <a:pt x="213" y="160"/>
                </a:cubicBezTo>
                <a:cubicBezTo>
                  <a:pt x="178" y="187"/>
                  <a:pt x="178" y="187"/>
                  <a:pt x="178" y="187"/>
                </a:cubicBezTo>
                <a:cubicBezTo>
                  <a:pt x="169" y="196"/>
                  <a:pt x="169" y="196"/>
                  <a:pt x="169" y="204"/>
                </a:cubicBezTo>
                <a:cubicBezTo>
                  <a:pt x="381" y="435"/>
                  <a:pt x="381" y="435"/>
                  <a:pt x="381" y="435"/>
                </a:cubicBezTo>
                <a:cubicBezTo>
                  <a:pt x="381" y="444"/>
                  <a:pt x="391" y="444"/>
                  <a:pt x="399" y="435"/>
                </a:cubicBezTo>
                <a:cubicBezTo>
                  <a:pt x="426" y="417"/>
                  <a:pt x="426" y="417"/>
                  <a:pt x="426" y="417"/>
                </a:cubicBezTo>
                <a:cubicBezTo>
                  <a:pt x="426" y="408"/>
                  <a:pt x="426" y="400"/>
                  <a:pt x="426" y="400"/>
                </a:cubicBezTo>
                <a:lnTo>
                  <a:pt x="222" y="160"/>
                </a:lnTo>
                <a:close/>
                <a:moveTo>
                  <a:pt x="497" y="63"/>
                </a:moveTo>
                <a:lnTo>
                  <a:pt x="497" y="63"/>
                </a:lnTo>
                <a:cubicBezTo>
                  <a:pt x="488" y="45"/>
                  <a:pt x="488" y="54"/>
                  <a:pt x="479" y="54"/>
                </a:cubicBezTo>
                <a:cubicBezTo>
                  <a:pt x="479" y="63"/>
                  <a:pt x="461" y="81"/>
                  <a:pt x="461" y="89"/>
                </a:cubicBezTo>
                <a:cubicBezTo>
                  <a:pt x="452" y="107"/>
                  <a:pt x="435" y="125"/>
                  <a:pt x="408" y="107"/>
                </a:cubicBezTo>
                <a:cubicBezTo>
                  <a:pt x="381" y="81"/>
                  <a:pt x="391" y="72"/>
                  <a:pt x="399" y="63"/>
                </a:cubicBezTo>
                <a:cubicBezTo>
                  <a:pt x="399" y="54"/>
                  <a:pt x="417" y="28"/>
                  <a:pt x="417" y="19"/>
                </a:cubicBezTo>
                <a:cubicBezTo>
                  <a:pt x="426" y="19"/>
                  <a:pt x="417" y="10"/>
                  <a:pt x="408" y="10"/>
                </a:cubicBezTo>
                <a:cubicBezTo>
                  <a:pt x="399" y="19"/>
                  <a:pt x="346" y="36"/>
                  <a:pt x="337" y="72"/>
                </a:cubicBezTo>
                <a:cubicBezTo>
                  <a:pt x="328" y="98"/>
                  <a:pt x="346" y="125"/>
                  <a:pt x="319" y="151"/>
                </a:cubicBezTo>
                <a:cubicBezTo>
                  <a:pt x="284" y="187"/>
                  <a:pt x="284" y="187"/>
                  <a:pt x="284" y="187"/>
                </a:cubicBezTo>
                <a:cubicBezTo>
                  <a:pt x="319" y="231"/>
                  <a:pt x="319" y="231"/>
                  <a:pt x="319" y="231"/>
                </a:cubicBezTo>
                <a:cubicBezTo>
                  <a:pt x="364" y="187"/>
                  <a:pt x="364" y="187"/>
                  <a:pt x="364" y="187"/>
                </a:cubicBezTo>
                <a:cubicBezTo>
                  <a:pt x="372" y="178"/>
                  <a:pt x="391" y="169"/>
                  <a:pt x="408" y="178"/>
                </a:cubicBezTo>
                <a:cubicBezTo>
                  <a:pt x="452" y="187"/>
                  <a:pt x="470" y="169"/>
                  <a:pt x="488" y="143"/>
                </a:cubicBezTo>
                <a:cubicBezTo>
                  <a:pt x="497" y="116"/>
                  <a:pt x="497" y="72"/>
                  <a:pt x="497" y="63"/>
                </a:cubicBezTo>
                <a:close/>
                <a:moveTo>
                  <a:pt x="72" y="400"/>
                </a:moveTo>
                <a:lnTo>
                  <a:pt x="72" y="400"/>
                </a:lnTo>
                <a:cubicBezTo>
                  <a:pt x="62" y="408"/>
                  <a:pt x="62" y="417"/>
                  <a:pt x="72" y="417"/>
                </a:cubicBezTo>
                <a:cubicBezTo>
                  <a:pt x="89" y="444"/>
                  <a:pt x="89" y="444"/>
                  <a:pt x="89" y="444"/>
                </a:cubicBezTo>
                <a:cubicBezTo>
                  <a:pt x="97" y="444"/>
                  <a:pt x="107" y="444"/>
                  <a:pt x="107" y="435"/>
                </a:cubicBezTo>
                <a:cubicBezTo>
                  <a:pt x="231" y="320"/>
                  <a:pt x="231" y="320"/>
                  <a:pt x="231" y="320"/>
                </a:cubicBezTo>
                <a:cubicBezTo>
                  <a:pt x="195" y="275"/>
                  <a:pt x="195" y="275"/>
                  <a:pt x="195" y="275"/>
                </a:cubicBezTo>
                <a:lnTo>
                  <a:pt x="72" y="400"/>
                </a:lnTo>
                <a:close/>
              </a:path>
            </a:pathLst>
          </a:custGeom>
          <a:solidFill>
            <a:schemeClr val="bg1"/>
          </a:solidFill>
          <a:ln>
            <a:noFill/>
          </a:ln>
          <a:effectLst/>
        </p:spPr>
        <p:txBody>
          <a:bodyPr wrap="none" anchor="ctr"/>
          <a:lstStyle/>
          <a:p>
            <a:endParaRPr lang="en-US" sz="900"/>
          </a:p>
        </p:txBody>
      </p:sp>
      <p:sp>
        <p:nvSpPr>
          <p:cNvPr id="46" name="文本框 45"/>
          <p:cNvSpPr txBox="1"/>
          <p:nvPr/>
        </p:nvSpPr>
        <p:spPr>
          <a:xfrm>
            <a:off x="7203296" y="4922624"/>
            <a:ext cx="2129390" cy="763735"/>
          </a:xfrm>
          <a:prstGeom prst="rect">
            <a:avLst/>
          </a:prstGeom>
          <a:noFill/>
        </p:spPr>
        <p:txBody>
          <a:bodyPr wrap="square" rtlCol="0">
            <a:spAutoFit/>
          </a:bodyPr>
          <a:lstStyle/>
          <a:p>
            <a:pPr algn="ctr">
              <a:lnSpc>
                <a:spcPct val="125000"/>
              </a:lnSpc>
            </a:pP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积极开展中荷合作，参与一带一路战略，乘中国发展的东风。</a:t>
            </a:r>
          </a:p>
        </p:txBody>
      </p:sp>
      <p:sp>
        <p:nvSpPr>
          <p:cNvPr id="47" name="文本框 46"/>
          <p:cNvSpPr txBox="1"/>
          <p:nvPr/>
        </p:nvSpPr>
        <p:spPr>
          <a:xfrm>
            <a:off x="7588117" y="4648255"/>
            <a:ext cx="1359748" cy="338554"/>
          </a:xfrm>
          <a:prstGeom prst="rect">
            <a:avLst/>
          </a:prstGeom>
          <a:noFill/>
        </p:spPr>
        <p:txBody>
          <a:bodyPr wrap="square" rtlCol="0">
            <a:spAutoFit/>
          </a:bodyPr>
          <a:lstStyle/>
          <a:p>
            <a:pPr algn="ct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中荷合作</a:t>
            </a:r>
          </a:p>
        </p:txBody>
      </p:sp>
      <p:sp>
        <p:nvSpPr>
          <p:cNvPr id="48" name="文本框 47"/>
          <p:cNvSpPr txBox="1"/>
          <p:nvPr/>
        </p:nvSpPr>
        <p:spPr>
          <a:xfrm>
            <a:off x="5345625" y="2744028"/>
            <a:ext cx="2129390" cy="763735"/>
          </a:xfrm>
          <a:prstGeom prst="rect">
            <a:avLst/>
          </a:prstGeom>
          <a:noFill/>
        </p:spPr>
        <p:txBody>
          <a:bodyPr wrap="square" rtlCol="0">
            <a:spAutoFit/>
          </a:bodyPr>
          <a:lstStyle/>
          <a:p>
            <a:pPr algn="ctr">
              <a:lnSpc>
                <a:spcPct val="125000"/>
              </a:lnSpc>
            </a:pP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荷兰汇集了来自世界各地的人才，每年都有很多留学生前往荷兰。</a:t>
            </a:r>
          </a:p>
        </p:txBody>
      </p:sp>
      <p:sp>
        <p:nvSpPr>
          <p:cNvPr id="49" name="文本框 48"/>
          <p:cNvSpPr txBox="1"/>
          <p:nvPr/>
        </p:nvSpPr>
        <p:spPr>
          <a:xfrm>
            <a:off x="5730446" y="2484173"/>
            <a:ext cx="1359748" cy="338554"/>
          </a:xfrm>
          <a:prstGeom prst="rect">
            <a:avLst/>
          </a:prstGeom>
          <a:noFill/>
        </p:spPr>
        <p:txBody>
          <a:bodyPr wrap="square" rtlCol="0">
            <a:spAutoFit/>
          </a:bodyPr>
          <a:lstStyle/>
          <a:p>
            <a:pPr algn="ct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开放文化</a:t>
            </a:r>
          </a:p>
        </p:txBody>
      </p:sp>
      <p:sp>
        <p:nvSpPr>
          <p:cNvPr id="50" name="文本框 49"/>
          <p:cNvSpPr txBox="1"/>
          <p:nvPr/>
        </p:nvSpPr>
        <p:spPr>
          <a:xfrm>
            <a:off x="4077734" y="4922624"/>
            <a:ext cx="2051915" cy="763735"/>
          </a:xfrm>
          <a:prstGeom prst="rect">
            <a:avLst/>
          </a:prstGeom>
          <a:noFill/>
        </p:spPr>
        <p:txBody>
          <a:bodyPr wrap="square" rtlCol="0">
            <a:spAutoFit/>
          </a:bodyPr>
          <a:lstStyle/>
          <a:p>
            <a:pPr>
              <a:lnSpc>
                <a:spcPct val="125000"/>
              </a:lnSpc>
            </a:pP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作为欧盟国家和北约国家，荷兰容易获得西方先进的技术，强强联合</a:t>
            </a:r>
          </a:p>
        </p:txBody>
      </p:sp>
      <p:sp>
        <p:nvSpPr>
          <p:cNvPr id="51" name="文本框 50"/>
          <p:cNvSpPr txBox="1"/>
          <p:nvPr/>
        </p:nvSpPr>
        <p:spPr>
          <a:xfrm>
            <a:off x="4077735" y="4648255"/>
            <a:ext cx="1726218" cy="338554"/>
          </a:xfrm>
          <a:prstGeom prst="rect">
            <a:avLst/>
          </a:prstGeom>
          <a:noFill/>
        </p:spPr>
        <p:txBody>
          <a:bodyPr wrap="square" rtlCol="0">
            <a:spAutoFit/>
          </a:bodyPr>
          <a:lstStyle/>
          <a:p>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欧盟北约国家</a:t>
            </a:r>
          </a:p>
        </p:txBody>
      </p:sp>
      <p:pic>
        <p:nvPicPr>
          <p:cNvPr id="5" name="图片 4" descr="中山大学logo"/>
          <p:cNvPicPr>
            <a:picLocks noChangeAspect="1"/>
          </p:cNvPicPr>
          <p:nvPr/>
        </p:nvPicPr>
        <p:blipFill>
          <a:blip r:embed="rId3"/>
          <a:stretch>
            <a:fillRect/>
          </a:stretch>
        </p:blipFill>
        <p:spPr>
          <a:xfrm>
            <a:off x="10894695" y="256540"/>
            <a:ext cx="953135" cy="953135"/>
          </a:xfrm>
          <a:prstGeom prst="rect">
            <a:avLst/>
          </a:prstGeom>
        </p:spPr>
      </p:pic>
      <p:sp>
        <p:nvSpPr>
          <p:cNvPr id="52" name="文本框 51">
            <a:extLst>
              <a:ext uri="{FF2B5EF4-FFF2-40B4-BE49-F238E27FC236}">
                <a16:creationId xmlns:a16="http://schemas.microsoft.com/office/drawing/2014/main" id="{4F1ADC43-DE57-44BD-91AA-50E78A1DF0C8}"/>
              </a:ext>
            </a:extLst>
          </p:cNvPr>
          <p:cNvSpPr txBox="1"/>
          <p:nvPr/>
        </p:nvSpPr>
        <p:spPr>
          <a:xfrm>
            <a:off x="1172767" y="1380099"/>
            <a:ext cx="1359748" cy="338554"/>
          </a:xfrm>
          <a:prstGeom prst="rect">
            <a:avLst/>
          </a:prstGeom>
          <a:noFill/>
        </p:spPr>
        <p:txBody>
          <a:bodyPr wrap="square" rtlCol="0">
            <a:spAutoFit/>
          </a:bodyPr>
          <a:lstStyle/>
          <a:p>
            <a:pPr algn="ct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开放包容</a:t>
            </a:r>
          </a:p>
        </p:txBody>
      </p:sp>
      <p:sp>
        <p:nvSpPr>
          <p:cNvPr id="54" name="椭圆 53">
            <a:extLst>
              <a:ext uri="{FF2B5EF4-FFF2-40B4-BE49-F238E27FC236}">
                <a16:creationId xmlns:a16="http://schemas.microsoft.com/office/drawing/2014/main" id="{FA7697DE-8444-4F71-ADFD-23FF7DB91C6F}"/>
              </a:ext>
            </a:extLst>
          </p:cNvPr>
          <p:cNvSpPr/>
          <p:nvPr/>
        </p:nvSpPr>
        <p:spPr>
          <a:xfrm>
            <a:off x="472793" y="299315"/>
            <a:ext cx="621956" cy="621958"/>
          </a:xfrm>
          <a:prstGeom prst="ellipse">
            <a:avLst/>
          </a:prstGeom>
          <a:solidFill>
            <a:srgbClr val="38866A"/>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00">
              <a:solidFill>
                <a:srgbClr val="013AAB"/>
              </a:solidFill>
              <a:effectLst>
                <a:outerShdw blurRad="50800" dist="38100" dir="2700000" algn="tl" rotWithShape="0">
                  <a:prstClr val="black">
                    <a:alpha val="40000"/>
                  </a:prstClr>
                </a:outerShdw>
              </a:effectLst>
              <a:latin typeface="方正清刻本悦宋简体" panose="02000000000000000000" pitchFamily="2" charset="-122"/>
              <a:ea typeface="方正清刻本悦宋简体" panose="02000000000000000000" pitchFamily="2" charset="-122"/>
            </a:endParaRPr>
          </a:p>
        </p:txBody>
      </p:sp>
      <p:sp>
        <p:nvSpPr>
          <p:cNvPr id="55" name="文本框 54">
            <a:extLst>
              <a:ext uri="{FF2B5EF4-FFF2-40B4-BE49-F238E27FC236}">
                <a16:creationId xmlns:a16="http://schemas.microsoft.com/office/drawing/2014/main" id="{820E1C9F-6879-4B03-8DCA-A664EAB54DF7}"/>
              </a:ext>
            </a:extLst>
          </p:cNvPr>
          <p:cNvSpPr txBox="1"/>
          <p:nvPr/>
        </p:nvSpPr>
        <p:spPr>
          <a:xfrm>
            <a:off x="396336" y="256351"/>
            <a:ext cx="774870" cy="707886"/>
          </a:xfrm>
          <a:prstGeom prst="rect">
            <a:avLst/>
          </a:prstGeom>
          <a:noFill/>
        </p:spPr>
        <p:txBody>
          <a:bodyPr wrap="square" rtlCol="0">
            <a:spAutoFit/>
          </a:bodyPr>
          <a:lstStyle>
            <a:defPPr>
              <a:defRPr lang="zh-CN"/>
            </a:defPPr>
            <a:lvl1pPr algn="ctr">
              <a:defRPr sz="6000" b="1">
                <a:blipFill dpi="0" rotWithShape="1">
                  <a:blip r:embed="rId4"/>
                  <a:srcRect/>
                  <a:stretch>
                    <a:fillRect/>
                  </a:stretch>
                </a:blipFill>
              </a:defRPr>
            </a:lvl1pPr>
          </a:lstStyle>
          <a:p>
            <a:r>
              <a:rPr lang="en-US" altLang="zh-CN" sz="4000" b="0" dirty="0">
                <a:solidFill>
                  <a:srgbClr val="FEFEFE"/>
                </a:solidFill>
                <a:latin typeface="方正清刻本悦宋简体" panose="02000000000000000000" pitchFamily="2" charset="-122"/>
                <a:ea typeface="方正清刻本悦宋简体" panose="02000000000000000000" pitchFamily="2" charset="-122"/>
                <a:cs typeface="Arial" panose="020B0604020202020204" pitchFamily="34" charset="0"/>
              </a:rPr>
              <a:t>3</a:t>
            </a:r>
            <a:endParaRPr lang="zh-CN" altLang="en-US" sz="4000" b="0" dirty="0">
              <a:solidFill>
                <a:srgbClr val="FEFEFE"/>
              </a:solidFill>
              <a:latin typeface="方正清刻本悦宋简体" panose="02000000000000000000" pitchFamily="2" charset="-122"/>
              <a:ea typeface="方正清刻本悦宋简体" panose="02000000000000000000" pitchFamily="2" charset="-122"/>
              <a:cs typeface="Arial" panose="020B0604020202020204" pitchFamily="34" charset="0"/>
            </a:endParaRPr>
          </a:p>
        </p:txBody>
      </p:sp>
      <p:sp>
        <p:nvSpPr>
          <p:cNvPr id="56" name="矩形 55">
            <a:extLst>
              <a:ext uri="{FF2B5EF4-FFF2-40B4-BE49-F238E27FC236}">
                <a16:creationId xmlns:a16="http://schemas.microsoft.com/office/drawing/2014/main" id="{AE6D50E5-EAB4-4FA4-A49F-48716C664A4A}"/>
              </a:ext>
            </a:extLst>
          </p:cNvPr>
          <p:cNvSpPr/>
          <p:nvPr/>
        </p:nvSpPr>
        <p:spPr>
          <a:xfrm>
            <a:off x="1171206" y="67834"/>
            <a:ext cx="3794494" cy="653897"/>
          </a:xfrm>
          <a:prstGeom prst="rect">
            <a:avLst/>
          </a:prstGeom>
        </p:spPr>
        <p:txBody>
          <a:bodyPr wrap="square">
            <a:spAutoFit/>
          </a:bodyPr>
          <a:lstStyle/>
          <a:p>
            <a:pPr>
              <a:lnSpc>
                <a:spcPct val="175000"/>
              </a:lnSpc>
            </a:pPr>
            <a:r>
              <a:rPr lang="zh-CN" altLang="en-US" sz="2400" dirty="0">
                <a:solidFill>
                  <a:srgbClr val="38866A"/>
                </a:solidFill>
                <a:latin typeface="方正清刻本悦宋简体" panose="02000000000000000000" pitchFamily="2" charset="-122"/>
                <a:ea typeface="方正清刻本悦宋简体" panose="02000000000000000000" pitchFamily="2" charset="-122"/>
              </a:rPr>
              <a:t>荷兰科技创新的分析</a:t>
            </a:r>
          </a:p>
        </p:txBody>
      </p:sp>
      <p:sp>
        <p:nvSpPr>
          <p:cNvPr id="57" name="文本框 56">
            <a:extLst>
              <a:ext uri="{FF2B5EF4-FFF2-40B4-BE49-F238E27FC236}">
                <a16:creationId xmlns:a16="http://schemas.microsoft.com/office/drawing/2014/main" id="{0FE2674B-7CAB-4D65-AD3C-A909F600247B}"/>
              </a:ext>
            </a:extLst>
          </p:cNvPr>
          <p:cNvSpPr txBox="1"/>
          <p:nvPr/>
        </p:nvSpPr>
        <p:spPr>
          <a:xfrm>
            <a:off x="1113971" y="650164"/>
            <a:ext cx="5022106" cy="307777"/>
          </a:xfrm>
          <a:prstGeom prst="snip1Rect">
            <a:avLst>
              <a:gd name="adj" fmla="val 0"/>
            </a:avLst>
          </a:prstGeom>
          <a:noFill/>
          <a:ln w="28575">
            <a:noFill/>
          </a:ln>
        </p:spPr>
        <p:txBody>
          <a:bodyPr wrap="square" rtlCol="0">
            <a:spAutoFit/>
          </a:bodyPr>
          <a:lstStyle/>
          <a:p>
            <a:r>
              <a:rPr lang="en-US" altLang="zh-CN" sz="1400" dirty="0">
                <a:solidFill>
                  <a:srgbClr val="38866A"/>
                </a:solidFill>
                <a:latin typeface="方正清刻本悦宋简体" panose="02000000000000000000" pitchFamily="2" charset="-122"/>
                <a:ea typeface="方正清刻本悦宋简体" panose="02000000000000000000" pitchFamily="2" charset="-122"/>
                <a:cs typeface="Arial" panose="020B0604020202020204" pitchFamily="34" charset="0"/>
              </a:rPr>
              <a:t> </a:t>
            </a:r>
            <a:r>
              <a:rPr lang="en-US" altLang="zh-CN" sz="1400" b="0" dirty="0">
                <a:solidFill>
                  <a:srgbClr val="38866A"/>
                </a:solidFill>
                <a:latin typeface="方正清刻本悦宋简体" panose="02000000000000000000" pitchFamily="2" charset="-122"/>
                <a:ea typeface="方正清刻本悦宋简体" panose="02000000000000000000" pitchFamily="2" charset="-122"/>
                <a:cs typeface="Arial" panose="020B0604020202020204" pitchFamily="34" charset="0"/>
              </a:rPr>
              <a:t>Analysis of technological innovation in the Netherlands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500"/>
                                        <p:tgtEl>
                                          <p:spTgt spid="15"/>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wipe(up)">
                                      <p:cBhvr>
                                        <p:cTn id="11" dur="500"/>
                                        <p:tgtEl>
                                          <p:spTgt spid="11"/>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left)">
                                      <p:cBhvr>
                                        <p:cTn id="15" dur="500"/>
                                        <p:tgtEl>
                                          <p:spTgt spid="12"/>
                                        </p:tgtEl>
                                      </p:cBhvr>
                                    </p:animEffect>
                                  </p:childTnLst>
                                </p:cTn>
                              </p:par>
                            </p:childTnLst>
                          </p:cTn>
                        </p:par>
                        <p:par>
                          <p:cTn id="16" fill="hold">
                            <p:stCondLst>
                              <p:cond delay="1500"/>
                            </p:stCondLst>
                            <p:childTnLst>
                              <p:par>
                                <p:cTn id="17" presetID="53" presetClass="entr" presetSubtype="16" fill="hold" nodeType="afterEffect">
                                  <p:stCondLst>
                                    <p:cond delay="0"/>
                                  </p:stCondLst>
                                  <p:childTnLst>
                                    <p:set>
                                      <p:cBhvr>
                                        <p:cTn id="18" dur="1" fill="hold">
                                          <p:stCondLst>
                                            <p:cond delay="0"/>
                                          </p:stCondLst>
                                        </p:cTn>
                                        <p:tgtEl>
                                          <p:spTgt spid="22"/>
                                        </p:tgtEl>
                                        <p:attrNameLst>
                                          <p:attrName>style.visibility</p:attrName>
                                        </p:attrNameLst>
                                      </p:cBhvr>
                                      <p:to>
                                        <p:strVal val="visible"/>
                                      </p:to>
                                    </p:set>
                                    <p:anim calcmode="lin" valueType="num">
                                      <p:cBhvr>
                                        <p:cTn id="19" dur="500" fill="hold"/>
                                        <p:tgtEl>
                                          <p:spTgt spid="22"/>
                                        </p:tgtEl>
                                        <p:attrNameLst>
                                          <p:attrName>ppt_w</p:attrName>
                                        </p:attrNameLst>
                                      </p:cBhvr>
                                      <p:tavLst>
                                        <p:tav tm="0">
                                          <p:val>
                                            <p:fltVal val="0"/>
                                          </p:val>
                                        </p:tav>
                                        <p:tav tm="100000">
                                          <p:val>
                                            <p:strVal val="#ppt_w"/>
                                          </p:val>
                                        </p:tav>
                                      </p:tavLst>
                                    </p:anim>
                                    <p:anim calcmode="lin" valueType="num">
                                      <p:cBhvr>
                                        <p:cTn id="20" dur="500" fill="hold"/>
                                        <p:tgtEl>
                                          <p:spTgt spid="22"/>
                                        </p:tgtEl>
                                        <p:attrNameLst>
                                          <p:attrName>ppt_h</p:attrName>
                                        </p:attrNameLst>
                                      </p:cBhvr>
                                      <p:tavLst>
                                        <p:tav tm="0">
                                          <p:val>
                                            <p:fltVal val="0"/>
                                          </p:val>
                                        </p:tav>
                                        <p:tav tm="100000">
                                          <p:val>
                                            <p:strVal val="#ppt_h"/>
                                          </p:val>
                                        </p:tav>
                                      </p:tavLst>
                                    </p:anim>
                                    <p:animEffect transition="in" filter="fade">
                                      <p:cBhvr>
                                        <p:cTn id="21" dur="500"/>
                                        <p:tgtEl>
                                          <p:spTgt spid="22"/>
                                        </p:tgtEl>
                                      </p:cBhvr>
                                    </p:animEffect>
                                  </p:childTnLst>
                                </p:cTn>
                              </p:par>
                            </p:childTnLst>
                          </p:cTn>
                        </p:par>
                        <p:par>
                          <p:cTn id="22" fill="hold">
                            <p:stCondLst>
                              <p:cond delay="2000"/>
                            </p:stCondLst>
                            <p:childTnLst>
                              <p:par>
                                <p:cTn id="23" presetID="22" presetClass="entr" presetSubtype="1" fill="hold" grpId="0" nodeType="after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wipe(up)">
                                      <p:cBhvr>
                                        <p:cTn id="25" dur="500"/>
                                        <p:tgtEl>
                                          <p:spTgt spid="18"/>
                                        </p:tgtEl>
                                      </p:cBhvr>
                                    </p:animEffect>
                                  </p:childTnLst>
                                </p:cTn>
                              </p:par>
                            </p:childTnLst>
                          </p:cTn>
                        </p:par>
                        <p:par>
                          <p:cTn id="26" fill="hold">
                            <p:stCondLst>
                              <p:cond delay="2500"/>
                            </p:stCondLst>
                            <p:childTnLst>
                              <p:par>
                                <p:cTn id="27" presetID="22" presetClass="entr" presetSubtype="1" fill="hold" nodeType="afterEffect">
                                  <p:stCondLst>
                                    <p:cond delay="0"/>
                                  </p:stCondLst>
                                  <p:childTnLst>
                                    <p:set>
                                      <p:cBhvr>
                                        <p:cTn id="28" dur="1" fill="hold">
                                          <p:stCondLst>
                                            <p:cond delay="0"/>
                                          </p:stCondLst>
                                        </p:cTn>
                                        <p:tgtEl>
                                          <p:spTgt spid="19"/>
                                        </p:tgtEl>
                                        <p:attrNameLst>
                                          <p:attrName>style.visibility</p:attrName>
                                        </p:attrNameLst>
                                      </p:cBhvr>
                                      <p:to>
                                        <p:strVal val="visible"/>
                                      </p:to>
                                    </p:set>
                                    <p:animEffect transition="in" filter="wipe(up)">
                                      <p:cBhvr>
                                        <p:cTn id="29" dur="500"/>
                                        <p:tgtEl>
                                          <p:spTgt spid="19"/>
                                        </p:tgtEl>
                                      </p:cBhvr>
                                    </p:animEffect>
                                  </p:childTnLst>
                                </p:cTn>
                              </p:par>
                            </p:childTnLst>
                          </p:cTn>
                        </p:par>
                        <p:par>
                          <p:cTn id="30" fill="hold">
                            <p:stCondLst>
                              <p:cond delay="3000"/>
                            </p:stCondLst>
                            <p:childTnLst>
                              <p:par>
                                <p:cTn id="31" presetID="53" presetClass="entr" presetSubtype="16" fill="hold" nodeType="afterEffect">
                                  <p:stCondLst>
                                    <p:cond delay="0"/>
                                  </p:stCondLst>
                                  <p:childTnLst>
                                    <p:set>
                                      <p:cBhvr>
                                        <p:cTn id="32" dur="1" fill="hold">
                                          <p:stCondLst>
                                            <p:cond delay="0"/>
                                          </p:stCondLst>
                                        </p:cTn>
                                        <p:tgtEl>
                                          <p:spTgt spid="27"/>
                                        </p:tgtEl>
                                        <p:attrNameLst>
                                          <p:attrName>style.visibility</p:attrName>
                                        </p:attrNameLst>
                                      </p:cBhvr>
                                      <p:to>
                                        <p:strVal val="visible"/>
                                      </p:to>
                                    </p:set>
                                    <p:anim calcmode="lin" valueType="num">
                                      <p:cBhvr>
                                        <p:cTn id="33" dur="500" fill="hold"/>
                                        <p:tgtEl>
                                          <p:spTgt spid="27"/>
                                        </p:tgtEl>
                                        <p:attrNameLst>
                                          <p:attrName>ppt_w</p:attrName>
                                        </p:attrNameLst>
                                      </p:cBhvr>
                                      <p:tavLst>
                                        <p:tav tm="0">
                                          <p:val>
                                            <p:fltVal val="0"/>
                                          </p:val>
                                        </p:tav>
                                        <p:tav tm="100000">
                                          <p:val>
                                            <p:strVal val="#ppt_w"/>
                                          </p:val>
                                        </p:tav>
                                      </p:tavLst>
                                    </p:anim>
                                    <p:anim calcmode="lin" valueType="num">
                                      <p:cBhvr>
                                        <p:cTn id="34" dur="500" fill="hold"/>
                                        <p:tgtEl>
                                          <p:spTgt spid="27"/>
                                        </p:tgtEl>
                                        <p:attrNameLst>
                                          <p:attrName>ppt_h</p:attrName>
                                        </p:attrNameLst>
                                      </p:cBhvr>
                                      <p:tavLst>
                                        <p:tav tm="0">
                                          <p:val>
                                            <p:fltVal val="0"/>
                                          </p:val>
                                        </p:tav>
                                        <p:tav tm="100000">
                                          <p:val>
                                            <p:strVal val="#ppt_h"/>
                                          </p:val>
                                        </p:tav>
                                      </p:tavLst>
                                    </p:anim>
                                    <p:animEffect transition="in" filter="fade">
                                      <p:cBhvr>
                                        <p:cTn id="35" dur="500"/>
                                        <p:tgtEl>
                                          <p:spTgt spid="27"/>
                                        </p:tgtEl>
                                      </p:cBhvr>
                                    </p:animEffect>
                                  </p:childTnLst>
                                </p:cTn>
                              </p:par>
                            </p:childTnLst>
                          </p:cTn>
                        </p:par>
                        <p:par>
                          <p:cTn id="36" fill="hold">
                            <p:stCondLst>
                              <p:cond delay="3500"/>
                            </p:stCondLst>
                            <p:childTnLst>
                              <p:par>
                                <p:cTn id="37" presetID="53" presetClass="entr" presetSubtype="16" fill="hold" nodeType="afterEffect">
                                  <p:stCondLst>
                                    <p:cond delay="0"/>
                                  </p:stCondLst>
                                  <p:childTnLst>
                                    <p:set>
                                      <p:cBhvr>
                                        <p:cTn id="38" dur="1" fill="hold">
                                          <p:stCondLst>
                                            <p:cond delay="0"/>
                                          </p:stCondLst>
                                        </p:cTn>
                                        <p:tgtEl>
                                          <p:spTgt spid="39"/>
                                        </p:tgtEl>
                                        <p:attrNameLst>
                                          <p:attrName>style.visibility</p:attrName>
                                        </p:attrNameLst>
                                      </p:cBhvr>
                                      <p:to>
                                        <p:strVal val="visible"/>
                                      </p:to>
                                    </p:set>
                                    <p:anim calcmode="lin" valueType="num">
                                      <p:cBhvr>
                                        <p:cTn id="39" dur="500" fill="hold"/>
                                        <p:tgtEl>
                                          <p:spTgt spid="39"/>
                                        </p:tgtEl>
                                        <p:attrNameLst>
                                          <p:attrName>ppt_w</p:attrName>
                                        </p:attrNameLst>
                                      </p:cBhvr>
                                      <p:tavLst>
                                        <p:tav tm="0">
                                          <p:val>
                                            <p:fltVal val="0"/>
                                          </p:val>
                                        </p:tav>
                                        <p:tav tm="100000">
                                          <p:val>
                                            <p:strVal val="#ppt_w"/>
                                          </p:val>
                                        </p:tav>
                                      </p:tavLst>
                                    </p:anim>
                                    <p:anim calcmode="lin" valueType="num">
                                      <p:cBhvr>
                                        <p:cTn id="40" dur="500" fill="hold"/>
                                        <p:tgtEl>
                                          <p:spTgt spid="39"/>
                                        </p:tgtEl>
                                        <p:attrNameLst>
                                          <p:attrName>ppt_h</p:attrName>
                                        </p:attrNameLst>
                                      </p:cBhvr>
                                      <p:tavLst>
                                        <p:tav tm="0">
                                          <p:val>
                                            <p:fltVal val="0"/>
                                          </p:val>
                                        </p:tav>
                                        <p:tav tm="100000">
                                          <p:val>
                                            <p:strVal val="#ppt_h"/>
                                          </p:val>
                                        </p:tav>
                                      </p:tavLst>
                                    </p:anim>
                                    <p:animEffect transition="in" filter="fade">
                                      <p:cBhvr>
                                        <p:cTn id="41"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8"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22958"/>
            <a:ext cx="12192000" cy="6858000"/>
          </a:xfrm>
          <a:prstGeom prst="rect">
            <a:avLst/>
          </a:prstGeom>
        </p:spPr>
      </p:pic>
      <p:pic>
        <p:nvPicPr>
          <p:cNvPr id="5" name="图片 4" descr="中山大学logo"/>
          <p:cNvPicPr>
            <a:picLocks noChangeAspect="1"/>
          </p:cNvPicPr>
          <p:nvPr/>
        </p:nvPicPr>
        <p:blipFill>
          <a:blip r:embed="rId3"/>
          <a:stretch>
            <a:fillRect/>
          </a:stretch>
        </p:blipFill>
        <p:spPr>
          <a:xfrm>
            <a:off x="10894695" y="256540"/>
            <a:ext cx="953135" cy="953135"/>
          </a:xfrm>
          <a:prstGeom prst="rect">
            <a:avLst/>
          </a:prstGeom>
        </p:spPr>
      </p:pic>
      <p:sp>
        <p:nvSpPr>
          <p:cNvPr id="16" name="文本框 15">
            <a:extLst>
              <a:ext uri="{FF2B5EF4-FFF2-40B4-BE49-F238E27FC236}">
                <a16:creationId xmlns:a16="http://schemas.microsoft.com/office/drawing/2014/main" id="{C5BEA38F-9EE0-4F78-ADCD-5F139AF6BAC1}"/>
              </a:ext>
            </a:extLst>
          </p:cNvPr>
          <p:cNvSpPr txBox="1"/>
          <p:nvPr/>
        </p:nvSpPr>
        <p:spPr>
          <a:xfrm>
            <a:off x="783771" y="1423439"/>
            <a:ext cx="3307277" cy="369332"/>
          </a:xfrm>
          <a:prstGeom prst="rect">
            <a:avLst/>
          </a:prstGeom>
          <a:noFill/>
        </p:spPr>
        <p:txBody>
          <a:bodyPr wrap="square" rtlCol="0">
            <a:spAutoFit/>
          </a:bodyPr>
          <a:lstStyle/>
          <a:p>
            <a:r>
              <a:rPr lang="zh-CN" altLang="en-US" b="1" dirty="0">
                <a:solidFill>
                  <a:srgbClr val="000000"/>
                </a:solidFill>
                <a:latin typeface="微软雅黑" panose="020B0503020204020204" pitchFamily="34" charset="-122"/>
                <a:ea typeface="微软雅黑" panose="020B0503020204020204" pitchFamily="34" charset="-122"/>
              </a:rPr>
              <a:t>开放包容</a:t>
            </a:r>
            <a:r>
              <a:rPr lang="zh-CN" altLang="en-US" dirty="0"/>
              <a:t> </a:t>
            </a:r>
            <a:endParaRPr lang="zh-CN" altLang="en-US"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1026" name="Picture 2">
            <a:extLst>
              <a:ext uri="{FF2B5EF4-FFF2-40B4-BE49-F238E27FC236}">
                <a16:creationId xmlns:a16="http://schemas.microsoft.com/office/drawing/2014/main" id="{5ECD044E-ACDF-4639-BF3F-7A9D036F5F9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032" t="2840" r="2295" b="1"/>
          <a:stretch/>
        </p:blipFill>
        <p:spPr bwMode="auto">
          <a:xfrm>
            <a:off x="783771" y="2428416"/>
            <a:ext cx="5247752" cy="2698096"/>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a:extLst>
              <a:ext uri="{FF2B5EF4-FFF2-40B4-BE49-F238E27FC236}">
                <a16:creationId xmlns:a16="http://schemas.microsoft.com/office/drawing/2014/main" id="{794EB6D2-6372-4E26-95D5-51B217FA3AF8}"/>
              </a:ext>
            </a:extLst>
          </p:cNvPr>
          <p:cNvSpPr txBox="1"/>
          <p:nvPr/>
        </p:nvSpPr>
        <p:spPr>
          <a:xfrm>
            <a:off x="1279955" y="5434561"/>
            <a:ext cx="2916183" cy="230832"/>
          </a:xfrm>
          <a:prstGeom prst="rect">
            <a:avLst/>
          </a:prstGeom>
          <a:noFill/>
        </p:spPr>
        <p:txBody>
          <a:bodyPr wrap="none" rtlCol="0">
            <a:spAutoFit/>
          </a:bodyPr>
          <a:lstStyle/>
          <a:p>
            <a:r>
              <a:rPr lang="en-US" altLang="zh-CN" sz="900" dirty="0">
                <a:latin typeface="微软雅黑" panose="020B0503020204020204" pitchFamily="34" charset="-122"/>
                <a:ea typeface="微软雅黑" panose="020B0503020204020204" pitchFamily="34" charset="-122"/>
              </a:rPr>
              <a:t>2018</a:t>
            </a:r>
            <a:r>
              <a:rPr lang="zh-CN" altLang="en-US" sz="900" dirty="0">
                <a:latin typeface="微软雅黑" panose="020B0503020204020204" pitchFamily="34" charset="-122"/>
                <a:ea typeface="微软雅黑" panose="020B0503020204020204" pitchFamily="34" charset="-122"/>
              </a:rPr>
              <a:t>年，</a:t>
            </a:r>
            <a:r>
              <a:rPr lang="zh-CN" altLang="en-US" sz="900" i="0" dirty="0">
                <a:solidFill>
                  <a:srgbClr val="121212"/>
                </a:solidFill>
                <a:effectLst/>
                <a:latin typeface="微软雅黑" panose="020B0503020204020204" pitchFamily="34" charset="-122"/>
                <a:ea typeface="微软雅黑" panose="020B0503020204020204" pitchFamily="34" charset="-122"/>
              </a:rPr>
              <a:t>就读</a:t>
            </a:r>
            <a:r>
              <a:rPr lang="en-US" altLang="zh-CN" sz="900" i="0" dirty="0">
                <a:solidFill>
                  <a:srgbClr val="121212"/>
                </a:solidFill>
                <a:effectLst/>
                <a:latin typeface="微软雅黑" panose="020B0503020204020204" pitchFamily="34" charset="-122"/>
                <a:ea typeface="微软雅黑" panose="020B0503020204020204" pitchFamily="34" charset="-122"/>
              </a:rPr>
              <a:t>U</a:t>
            </a:r>
            <a:r>
              <a:rPr lang="zh-CN" altLang="en-US" sz="900" i="0" dirty="0">
                <a:solidFill>
                  <a:srgbClr val="121212"/>
                </a:solidFill>
                <a:effectLst/>
                <a:latin typeface="微软雅黑" panose="020B0503020204020204" pitchFamily="34" charset="-122"/>
                <a:ea typeface="微软雅黑" panose="020B0503020204020204" pitchFamily="34" charset="-122"/>
              </a:rPr>
              <a:t>类大学的国际生人数已经达到</a:t>
            </a:r>
            <a:r>
              <a:rPr lang="en-US" altLang="zh-CN" sz="900" i="0" dirty="0">
                <a:solidFill>
                  <a:srgbClr val="121212"/>
                </a:solidFill>
                <a:effectLst/>
                <a:latin typeface="微软雅黑" panose="020B0503020204020204" pitchFamily="34" charset="-122"/>
                <a:ea typeface="微软雅黑" panose="020B0503020204020204" pitchFamily="34" charset="-122"/>
              </a:rPr>
              <a:t>5</a:t>
            </a:r>
            <a:r>
              <a:rPr lang="zh-CN" altLang="en-US" sz="900" i="0" dirty="0">
                <a:solidFill>
                  <a:srgbClr val="121212"/>
                </a:solidFill>
                <a:effectLst/>
                <a:latin typeface="微软雅黑" panose="020B0503020204020204" pitchFamily="34" charset="-122"/>
                <a:ea typeface="微软雅黑" panose="020B0503020204020204" pitchFamily="34" charset="-122"/>
              </a:rPr>
              <a:t>万多人</a:t>
            </a:r>
            <a:endParaRPr lang="zh-CN" altLang="en-US" sz="900" dirty="0">
              <a:latin typeface="微软雅黑" panose="020B0503020204020204" pitchFamily="34" charset="-122"/>
              <a:ea typeface="微软雅黑" panose="020B0503020204020204" pitchFamily="34" charset="-122"/>
            </a:endParaRPr>
          </a:p>
        </p:txBody>
      </p:sp>
      <p:pic>
        <p:nvPicPr>
          <p:cNvPr id="1028" name="Picture 4">
            <a:extLst>
              <a:ext uri="{FF2B5EF4-FFF2-40B4-BE49-F238E27FC236}">
                <a16:creationId xmlns:a16="http://schemas.microsoft.com/office/drawing/2014/main" id="{3E5D0404-4639-4DA5-9AD7-936ED26F11D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85992" y="2428416"/>
            <a:ext cx="4030238" cy="2688925"/>
          </a:xfrm>
          <a:prstGeom prst="rect">
            <a:avLst/>
          </a:prstGeom>
          <a:noFill/>
          <a:extLst>
            <a:ext uri="{909E8E84-426E-40DD-AFC4-6F175D3DCCD1}">
              <a14:hiddenFill xmlns:a14="http://schemas.microsoft.com/office/drawing/2010/main">
                <a:solidFill>
                  <a:srgbClr val="FFFFFF"/>
                </a:solidFill>
              </a14:hiddenFill>
            </a:ext>
          </a:extLst>
        </p:spPr>
      </p:pic>
      <p:sp>
        <p:nvSpPr>
          <p:cNvPr id="20" name="文本框 19">
            <a:extLst>
              <a:ext uri="{FF2B5EF4-FFF2-40B4-BE49-F238E27FC236}">
                <a16:creationId xmlns:a16="http://schemas.microsoft.com/office/drawing/2014/main" id="{70D55209-A658-407D-ABB9-D392524E0F46}"/>
              </a:ext>
            </a:extLst>
          </p:cNvPr>
          <p:cNvSpPr txBox="1"/>
          <p:nvPr/>
        </p:nvSpPr>
        <p:spPr>
          <a:xfrm>
            <a:off x="8876518" y="5434561"/>
            <a:ext cx="646331" cy="230832"/>
          </a:xfrm>
          <a:prstGeom prst="rect">
            <a:avLst/>
          </a:prstGeom>
          <a:noFill/>
        </p:spPr>
        <p:txBody>
          <a:bodyPr wrap="none" rtlCol="0">
            <a:spAutoFit/>
          </a:bodyPr>
          <a:lstStyle/>
          <a:p>
            <a:r>
              <a:rPr lang="zh-CN" altLang="en-US" sz="900" dirty="0">
                <a:latin typeface="微软雅黑" panose="020B0503020204020204" pitchFamily="34" charset="-122"/>
                <a:ea typeface="微软雅黑" panose="020B0503020204020204" pitchFamily="34" charset="-122"/>
              </a:rPr>
              <a:t>中荷合作</a:t>
            </a:r>
          </a:p>
        </p:txBody>
      </p:sp>
      <p:sp>
        <p:nvSpPr>
          <p:cNvPr id="21" name="椭圆 20">
            <a:extLst>
              <a:ext uri="{FF2B5EF4-FFF2-40B4-BE49-F238E27FC236}">
                <a16:creationId xmlns:a16="http://schemas.microsoft.com/office/drawing/2014/main" id="{798FA5F7-1AAF-4F6A-B2F0-1DE74C12F66F}"/>
              </a:ext>
            </a:extLst>
          </p:cNvPr>
          <p:cNvSpPr/>
          <p:nvPr/>
        </p:nvSpPr>
        <p:spPr>
          <a:xfrm>
            <a:off x="472793" y="299315"/>
            <a:ext cx="621956" cy="621958"/>
          </a:xfrm>
          <a:prstGeom prst="ellipse">
            <a:avLst/>
          </a:prstGeom>
          <a:solidFill>
            <a:srgbClr val="38866A"/>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00">
              <a:solidFill>
                <a:srgbClr val="013AAB"/>
              </a:solidFill>
              <a:effectLst>
                <a:outerShdw blurRad="50800" dist="38100" dir="2700000" algn="tl" rotWithShape="0">
                  <a:prstClr val="black">
                    <a:alpha val="40000"/>
                  </a:prstClr>
                </a:outerShdw>
              </a:effectLst>
              <a:latin typeface="方正清刻本悦宋简体" panose="02000000000000000000" pitchFamily="2" charset="-122"/>
              <a:ea typeface="方正清刻本悦宋简体" panose="02000000000000000000" pitchFamily="2" charset="-122"/>
            </a:endParaRPr>
          </a:p>
        </p:txBody>
      </p:sp>
      <p:sp>
        <p:nvSpPr>
          <p:cNvPr id="22" name="文本框 21">
            <a:extLst>
              <a:ext uri="{FF2B5EF4-FFF2-40B4-BE49-F238E27FC236}">
                <a16:creationId xmlns:a16="http://schemas.microsoft.com/office/drawing/2014/main" id="{614B6239-71A8-4DEF-A8C3-82EAA454B025}"/>
              </a:ext>
            </a:extLst>
          </p:cNvPr>
          <p:cNvSpPr txBox="1"/>
          <p:nvPr/>
        </p:nvSpPr>
        <p:spPr>
          <a:xfrm>
            <a:off x="396336" y="256351"/>
            <a:ext cx="774870" cy="707886"/>
          </a:xfrm>
          <a:prstGeom prst="rect">
            <a:avLst/>
          </a:prstGeom>
          <a:noFill/>
        </p:spPr>
        <p:txBody>
          <a:bodyPr wrap="square" rtlCol="0">
            <a:spAutoFit/>
          </a:bodyPr>
          <a:lstStyle>
            <a:defPPr>
              <a:defRPr lang="zh-CN"/>
            </a:defPPr>
            <a:lvl1pPr algn="ctr">
              <a:defRPr sz="6000" b="1">
                <a:blipFill dpi="0" rotWithShape="1">
                  <a:blip r:embed="rId6"/>
                  <a:srcRect/>
                  <a:stretch>
                    <a:fillRect/>
                  </a:stretch>
                </a:blipFill>
              </a:defRPr>
            </a:lvl1pPr>
          </a:lstStyle>
          <a:p>
            <a:r>
              <a:rPr lang="en-US" altLang="zh-CN" sz="4000" b="0" dirty="0">
                <a:solidFill>
                  <a:srgbClr val="FEFEFE"/>
                </a:solidFill>
                <a:latin typeface="方正清刻本悦宋简体" panose="02000000000000000000" pitchFamily="2" charset="-122"/>
                <a:ea typeface="方正清刻本悦宋简体" panose="02000000000000000000" pitchFamily="2" charset="-122"/>
                <a:cs typeface="Arial" panose="020B0604020202020204" pitchFamily="34" charset="0"/>
              </a:rPr>
              <a:t>3</a:t>
            </a:r>
            <a:endParaRPr lang="zh-CN" altLang="en-US" sz="4000" b="0" dirty="0">
              <a:solidFill>
                <a:srgbClr val="FEFEFE"/>
              </a:solidFill>
              <a:latin typeface="方正清刻本悦宋简体" panose="02000000000000000000" pitchFamily="2" charset="-122"/>
              <a:ea typeface="方正清刻本悦宋简体" panose="02000000000000000000" pitchFamily="2" charset="-122"/>
              <a:cs typeface="Arial" panose="020B0604020202020204" pitchFamily="34" charset="0"/>
            </a:endParaRPr>
          </a:p>
        </p:txBody>
      </p:sp>
      <p:sp>
        <p:nvSpPr>
          <p:cNvPr id="23" name="矩形 22">
            <a:extLst>
              <a:ext uri="{FF2B5EF4-FFF2-40B4-BE49-F238E27FC236}">
                <a16:creationId xmlns:a16="http://schemas.microsoft.com/office/drawing/2014/main" id="{EEFA4175-D9E6-4B21-8A5C-3A190BB2B531}"/>
              </a:ext>
            </a:extLst>
          </p:cNvPr>
          <p:cNvSpPr/>
          <p:nvPr/>
        </p:nvSpPr>
        <p:spPr>
          <a:xfrm>
            <a:off x="1171206" y="67834"/>
            <a:ext cx="3794494" cy="653897"/>
          </a:xfrm>
          <a:prstGeom prst="rect">
            <a:avLst/>
          </a:prstGeom>
        </p:spPr>
        <p:txBody>
          <a:bodyPr wrap="square">
            <a:spAutoFit/>
          </a:bodyPr>
          <a:lstStyle/>
          <a:p>
            <a:pPr>
              <a:lnSpc>
                <a:spcPct val="175000"/>
              </a:lnSpc>
            </a:pPr>
            <a:r>
              <a:rPr lang="zh-CN" altLang="en-US" sz="2400" dirty="0">
                <a:solidFill>
                  <a:srgbClr val="38866A"/>
                </a:solidFill>
                <a:latin typeface="方正清刻本悦宋简体" panose="02000000000000000000" pitchFamily="2" charset="-122"/>
                <a:ea typeface="方正清刻本悦宋简体" panose="02000000000000000000" pitchFamily="2" charset="-122"/>
              </a:rPr>
              <a:t>荷兰科技创新的分析</a:t>
            </a:r>
          </a:p>
        </p:txBody>
      </p:sp>
      <p:sp>
        <p:nvSpPr>
          <p:cNvPr id="24" name="文本框 23">
            <a:extLst>
              <a:ext uri="{FF2B5EF4-FFF2-40B4-BE49-F238E27FC236}">
                <a16:creationId xmlns:a16="http://schemas.microsoft.com/office/drawing/2014/main" id="{86FA6C57-B4B8-4E83-9E5D-CE8ACAC07E1D}"/>
              </a:ext>
            </a:extLst>
          </p:cNvPr>
          <p:cNvSpPr txBox="1"/>
          <p:nvPr/>
        </p:nvSpPr>
        <p:spPr>
          <a:xfrm>
            <a:off x="1113971" y="650164"/>
            <a:ext cx="5022106" cy="307777"/>
          </a:xfrm>
          <a:prstGeom prst="snip1Rect">
            <a:avLst>
              <a:gd name="adj" fmla="val 0"/>
            </a:avLst>
          </a:prstGeom>
          <a:noFill/>
          <a:ln w="28575">
            <a:noFill/>
          </a:ln>
        </p:spPr>
        <p:txBody>
          <a:bodyPr wrap="square" rtlCol="0">
            <a:spAutoFit/>
          </a:bodyPr>
          <a:lstStyle/>
          <a:p>
            <a:r>
              <a:rPr lang="en-US" altLang="zh-CN" sz="1400" dirty="0">
                <a:solidFill>
                  <a:srgbClr val="38866A"/>
                </a:solidFill>
                <a:latin typeface="方正清刻本悦宋简体" panose="02000000000000000000" pitchFamily="2" charset="-122"/>
                <a:ea typeface="方正清刻本悦宋简体" panose="02000000000000000000" pitchFamily="2" charset="-122"/>
                <a:cs typeface="Arial" panose="020B0604020202020204" pitchFamily="34" charset="0"/>
              </a:rPr>
              <a:t> </a:t>
            </a:r>
            <a:r>
              <a:rPr lang="en-US" altLang="zh-CN" sz="1400" b="0" dirty="0">
                <a:solidFill>
                  <a:srgbClr val="38866A"/>
                </a:solidFill>
                <a:latin typeface="方正清刻本悦宋简体" panose="02000000000000000000" pitchFamily="2" charset="-122"/>
                <a:ea typeface="方正清刻本悦宋简体" panose="02000000000000000000" pitchFamily="2" charset="-122"/>
                <a:cs typeface="Arial" panose="020B0604020202020204" pitchFamily="34" charset="0"/>
              </a:rPr>
              <a:t>Analysis of technological innovation in the Netherlands</a:t>
            </a:r>
          </a:p>
        </p:txBody>
      </p:sp>
    </p:spTree>
    <p:extLst>
      <p:ext uri="{BB962C8B-B14F-4D97-AF65-F5344CB8AC3E}">
        <p14:creationId xmlns:p14="http://schemas.microsoft.com/office/powerpoint/2010/main" val="2944121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077" y="-67834"/>
            <a:ext cx="12192000" cy="6858000"/>
          </a:xfrm>
          <a:prstGeom prst="rect">
            <a:avLst/>
          </a:prstGeom>
        </p:spPr>
      </p:pic>
      <p:pic>
        <p:nvPicPr>
          <p:cNvPr id="5" name="图片 4" descr="中山大学logo"/>
          <p:cNvPicPr>
            <a:picLocks noChangeAspect="1"/>
          </p:cNvPicPr>
          <p:nvPr/>
        </p:nvPicPr>
        <p:blipFill>
          <a:blip r:embed="rId3"/>
          <a:stretch>
            <a:fillRect/>
          </a:stretch>
        </p:blipFill>
        <p:spPr>
          <a:xfrm>
            <a:off x="10894695" y="256540"/>
            <a:ext cx="953135" cy="953135"/>
          </a:xfrm>
          <a:prstGeom prst="rect">
            <a:avLst/>
          </a:prstGeom>
        </p:spPr>
      </p:pic>
      <p:pic>
        <p:nvPicPr>
          <p:cNvPr id="4" name="图片 3">
            <a:extLst>
              <a:ext uri="{FF2B5EF4-FFF2-40B4-BE49-F238E27FC236}">
                <a16:creationId xmlns:a16="http://schemas.microsoft.com/office/drawing/2014/main" id="{1C0D4A0F-B3BB-45B0-9A89-05E540768F9D}"/>
              </a:ext>
            </a:extLst>
          </p:cNvPr>
          <p:cNvPicPr>
            <a:picLocks noChangeAspect="1"/>
          </p:cNvPicPr>
          <p:nvPr/>
        </p:nvPicPr>
        <p:blipFill>
          <a:blip r:embed="rId4"/>
          <a:stretch>
            <a:fillRect/>
          </a:stretch>
        </p:blipFill>
        <p:spPr>
          <a:xfrm>
            <a:off x="2092935" y="1304061"/>
            <a:ext cx="7736865" cy="4829381"/>
          </a:xfrm>
          <a:prstGeom prst="rect">
            <a:avLst/>
          </a:prstGeom>
        </p:spPr>
      </p:pic>
      <p:sp>
        <p:nvSpPr>
          <p:cNvPr id="7" name="文本框 6">
            <a:extLst>
              <a:ext uri="{FF2B5EF4-FFF2-40B4-BE49-F238E27FC236}">
                <a16:creationId xmlns:a16="http://schemas.microsoft.com/office/drawing/2014/main" id="{2BA87AB2-F002-4928-96C4-55B2434598F4}"/>
              </a:ext>
            </a:extLst>
          </p:cNvPr>
          <p:cNvSpPr txBox="1"/>
          <p:nvPr/>
        </p:nvSpPr>
        <p:spPr>
          <a:xfrm>
            <a:off x="3732231" y="6323304"/>
            <a:ext cx="4458272" cy="276999"/>
          </a:xfrm>
          <a:prstGeom prst="rect">
            <a:avLst/>
          </a:prstGeom>
          <a:noFill/>
        </p:spPr>
        <p:txBody>
          <a:bodyPr wrap="none" rtlCol="0">
            <a:spAutoFit/>
          </a:bodyPr>
          <a:lstStyle/>
          <a:p>
            <a:r>
              <a:rPr lang="en-US" altLang="zh-CN" sz="1200" dirty="0">
                <a:latin typeface="微软雅黑" panose="020B0503020204020204" pitchFamily="34" charset="-122"/>
                <a:ea typeface="微软雅黑" panose="020B0503020204020204" pitchFamily="34" charset="-122"/>
              </a:rPr>
              <a:t>ASML</a:t>
            </a:r>
            <a:r>
              <a:rPr lang="zh-CN" altLang="en-US" sz="1200" dirty="0">
                <a:latin typeface="微软雅黑" panose="020B0503020204020204" pitchFamily="34" charset="-122"/>
                <a:ea typeface="微软雅黑" panose="020B0503020204020204" pitchFamily="34" charset="-122"/>
              </a:rPr>
              <a:t>是开放合作的典型，它是整个半导体行业顶尖力量的结晶</a:t>
            </a:r>
          </a:p>
        </p:txBody>
      </p:sp>
      <p:pic>
        <p:nvPicPr>
          <p:cNvPr id="13" name="Picture 4" descr="查看源图像">
            <a:extLst>
              <a:ext uri="{FF2B5EF4-FFF2-40B4-BE49-F238E27FC236}">
                <a16:creationId xmlns:a16="http://schemas.microsoft.com/office/drawing/2014/main" id="{46260A59-AA1A-400C-8A30-0E17ECAC07F9}"/>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704516" y="4436531"/>
            <a:ext cx="1430215" cy="1430215"/>
          </a:xfrm>
          <a:prstGeom prst="rect">
            <a:avLst/>
          </a:prstGeom>
          <a:noFill/>
          <a:extLst>
            <a:ext uri="{909E8E84-426E-40DD-AFC4-6F175D3DCCD1}">
              <a14:hiddenFill xmlns:a14="http://schemas.microsoft.com/office/drawing/2010/main">
                <a:solidFill>
                  <a:srgbClr val="FFFFFF"/>
                </a:solidFill>
              </a14:hiddenFill>
            </a:ext>
          </a:extLst>
        </p:spPr>
      </p:pic>
      <p:sp>
        <p:nvSpPr>
          <p:cNvPr id="14" name="椭圆 13">
            <a:extLst>
              <a:ext uri="{FF2B5EF4-FFF2-40B4-BE49-F238E27FC236}">
                <a16:creationId xmlns:a16="http://schemas.microsoft.com/office/drawing/2014/main" id="{EF8377C8-D4D0-43CB-9503-AC3E622E17DE}"/>
              </a:ext>
            </a:extLst>
          </p:cNvPr>
          <p:cNvSpPr/>
          <p:nvPr/>
        </p:nvSpPr>
        <p:spPr>
          <a:xfrm>
            <a:off x="472793" y="299315"/>
            <a:ext cx="621956" cy="621958"/>
          </a:xfrm>
          <a:prstGeom prst="ellipse">
            <a:avLst/>
          </a:prstGeom>
          <a:solidFill>
            <a:srgbClr val="38866A"/>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00">
              <a:solidFill>
                <a:srgbClr val="013AAB"/>
              </a:solidFill>
              <a:effectLst>
                <a:outerShdw blurRad="50800" dist="38100" dir="2700000" algn="tl" rotWithShape="0">
                  <a:prstClr val="black">
                    <a:alpha val="40000"/>
                  </a:prstClr>
                </a:outerShdw>
              </a:effectLst>
              <a:latin typeface="方正清刻本悦宋简体" panose="02000000000000000000" pitchFamily="2" charset="-122"/>
              <a:ea typeface="方正清刻本悦宋简体" panose="02000000000000000000" pitchFamily="2" charset="-122"/>
            </a:endParaRPr>
          </a:p>
        </p:txBody>
      </p:sp>
      <p:sp>
        <p:nvSpPr>
          <p:cNvPr id="15" name="文本框 14">
            <a:extLst>
              <a:ext uri="{FF2B5EF4-FFF2-40B4-BE49-F238E27FC236}">
                <a16:creationId xmlns:a16="http://schemas.microsoft.com/office/drawing/2014/main" id="{FD9FDFAB-20E6-406C-831D-EAC6C7099C7D}"/>
              </a:ext>
            </a:extLst>
          </p:cNvPr>
          <p:cNvSpPr txBox="1"/>
          <p:nvPr/>
        </p:nvSpPr>
        <p:spPr>
          <a:xfrm>
            <a:off x="396336" y="256351"/>
            <a:ext cx="774870" cy="707886"/>
          </a:xfrm>
          <a:prstGeom prst="rect">
            <a:avLst/>
          </a:prstGeom>
          <a:noFill/>
        </p:spPr>
        <p:txBody>
          <a:bodyPr wrap="square" rtlCol="0">
            <a:spAutoFit/>
          </a:bodyPr>
          <a:lstStyle>
            <a:defPPr>
              <a:defRPr lang="zh-CN"/>
            </a:defPPr>
            <a:lvl1pPr algn="ctr">
              <a:defRPr sz="6000" b="1">
                <a:blipFill dpi="0" rotWithShape="1">
                  <a:blip r:embed="rId6"/>
                  <a:srcRect/>
                  <a:stretch>
                    <a:fillRect/>
                  </a:stretch>
                </a:blipFill>
              </a:defRPr>
            </a:lvl1pPr>
          </a:lstStyle>
          <a:p>
            <a:r>
              <a:rPr lang="en-US" altLang="zh-CN" sz="4000" b="0" dirty="0">
                <a:solidFill>
                  <a:srgbClr val="FEFEFE"/>
                </a:solidFill>
                <a:latin typeface="方正清刻本悦宋简体" panose="02000000000000000000" pitchFamily="2" charset="-122"/>
                <a:ea typeface="方正清刻本悦宋简体" panose="02000000000000000000" pitchFamily="2" charset="-122"/>
                <a:cs typeface="Arial" panose="020B0604020202020204" pitchFamily="34" charset="0"/>
              </a:rPr>
              <a:t>3</a:t>
            </a:r>
            <a:endParaRPr lang="zh-CN" altLang="en-US" sz="4000" b="0" dirty="0">
              <a:solidFill>
                <a:srgbClr val="FEFEFE"/>
              </a:solidFill>
              <a:latin typeface="方正清刻本悦宋简体" panose="02000000000000000000" pitchFamily="2" charset="-122"/>
              <a:ea typeface="方正清刻本悦宋简体" panose="02000000000000000000" pitchFamily="2" charset="-122"/>
              <a:cs typeface="Arial" panose="020B0604020202020204" pitchFamily="34" charset="0"/>
            </a:endParaRPr>
          </a:p>
        </p:txBody>
      </p:sp>
      <p:sp>
        <p:nvSpPr>
          <p:cNvPr id="16" name="矩形 15">
            <a:extLst>
              <a:ext uri="{FF2B5EF4-FFF2-40B4-BE49-F238E27FC236}">
                <a16:creationId xmlns:a16="http://schemas.microsoft.com/office/drawing/2014/main" id="{5C03F1AA-CCF6-4954-BDAF-BD5184C9FBC2}"/>
              </a:ext>
            </a:extLst>
          </p:cNvPr>
          <p:cNvSpPr/>
          <p:nvPr/>
        </p:nvSpPr>
        <p:spPr>
          <a:xfrm>
            <a:off x="1171206" y="67834"/>
            <a:ext cx="3794494" cy="653897"/>
          </a:xfrm>
          <a:prstGeom prst="rect">
            <a:avLst/>
          </a:prstGeom>
        </p:spPr>
        <p:txBody>
          <a:bodyPr wrap="square">
            <a:spAutoFit/>
          </a:bodyPr>
          <a:lstStyle/>
          <a:p>
            <a:pPr>
              <a:lnSpc>
                <a:spcPct val="175000"/>
              </a:lnSpc>
            </a:pPr>
            <a:r>
              <a:rPr lang="zh-CN" altLang="en-US" sz="2400" dirty="0">
                <a:solidFill>
                  <a:srgbClr val="38866A"/>
                </a:solidFill>
                <a:latin typeface="方正清刻本悦宋简体" panose="02000000000000000000" pitchFamily="2" charset="-122"/>
                <a:ea typeface="方正清刻本悦宋简体" panose="02000000000000000000" pitchFamily="2" charset="-122"/>
              </a:rPr>
              <a:t>荷兰科技创新的分析</a:t>
            </a:r>
          </a:p>
        </p:txBody>
      </p:sp>
      <p:sp>
        <p:nvSpPr>
          <p:cNvPr id="17" name="文本框 16">
            <a:extLst>
              <a:ext uri="{FF2B5EF4-FFF2-40B4-BE49-F238E27FC236}">
                <a16:creationId xmlns:a16="http://schemas.microsoft.com/office/drawing/2014/main" id="{442FC207-1E11-4EBD-AB27-ADBB70D4B0D2}"/>
              </a:ext>
            </a:extLst>
          </p:cNvPr>
          <p:cNvSpPr txBox="1"/>
          <p:nvPr/>
        </p:nvSpPr>
        <p:spPr>
          <a:xfrm>
            <a:off x="1113971" y="650164"/>
            <a:ext cx="5022106" cy="307777"/>
          </a:xfrm>
          <a:prstGeom prst="snip1Rect">
            <a:avLst>
              <a:gd name="adj" fmla="val 0"/>
            </a:avLst>
          </a:prstGeom>
          <a:noFill/>
          <a:ln w="28575">
            <a:noFill/>
          </a:ln>
        </p:spPr>
        <p:txBody>
          <a:bodyPr wrap="square" rtlCol="0">
            <a:spAutoFit/>
          </a:bodyPr>
          <a:lstStyle/>
          <a:p>
            <a:r>
              <a:rPr lang="en-US" altLang="zh-CN" sz="1400" dirty="0">
                <a:solidFill>
                  <a:srgbClr val="38866A"/>
                </a:solidFill>
                <a:latin typeface="方正清刻本悦宋简体" panose="02000000000000000000" pitchFamily="2" charset="-122"/>
                <a:ea typeface="方正清刻本悦宋简体" panose="02000000000000000000" pitchFamily="2" charset="-122"/>
                <a:cs typeface="Arial" panose="020B0604020202020204" pitchFamily="34" charset="0"/>
              </a:rPr>
              <a:t> </a:t>
            </a:r>
            <a:r>
              <a:rPr lang="en-US" altLang="zh-CN" sz="1400" b="0" dirty="0">
                <a:solidFill>
                  <a:srgbClr val="38866A"/>
                </a:solidFill>
                <a:latin typeface="方正清刻本悦宋简体" panose="02000000000000000000" pitchFamily="2" charset="-122"/>
                <a:ea typeface="方正清刻本悦宋简体" panose="02000000000000000000" pitchFamily="2" charset="-122"/>
                <a:cs typeface="Arial" panose="020B0604020202020204" pitchFamily="34" charset="0"/>
              </a:rPr>
              <a:t>Analysis of technological innovation in the Netherlands</a:t>
            </a:r>
          </a:p>
        </p:txBody>
      </p:sp>
    </p:spTree>
    <p:extLst>
      <p:ext uri="{BB962C8B-B14F-4D97-AF65-F5344CB8AC3E}">
        <p14:creationId xmlns:p14="http://schemas.microsoft.com/office/powerpoint/2010/main" val="107731880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矩形 14"/>
          <p:cNvSpPr/>
          <p:nvPr/>
        </p:nvSpPr>
        <p:spPr>
          <a:xfrm>
            <a:off x="4362192" y="2842469"/>
            <a:ext cx="3877985" cy="836319"/>
          </a:xfrm>
          <a:prstGeom prst="rect">
            <a:avLst/>
          </a:prstGeom>
        </p:spPr>
        <p:txBody>
          <a:bodyPr wrap="none">
            <a:spAutoFit/>
          </a:bodyPr>
          <a:lstStyle/>
          <a:p>
            <a:pPr>
              <a:lnSpc>
                <a:spcPct val="175000"/>
              </a:lnSpc>
            </a:pPr>
            <a:r>
              <a:rPr lang="zh-CN" altLang="en-US" sz="3200" dirty="0">
                <a:solidFill>
                  <a:srgbClr val="38866A"/>
                </a:solidFill>
                <a:latin typeface="方正清刻本悦宋简体" panose="02000000000000000000" pitchFamily="2" charset="-122"/>
                <a:ea typeface="方正清刻本悦宋简体" panose="02000000000000000000" pitchFamily="2" charset="-122"/>
              </a:rPr>
              <a:t>荷兰科技产业的未来</a:t>
            </a:r>
            <a:endParaRPr lang="en-US" altLang="zh-CN" sz="3200" dirty="0">
              <a:solidFill>
                <a:srgbClr val="38866A"/>
              </a:solidFill>
              <a:latin typeface="方正清刻本悦宋简体" panose="02000000000000000000" pitchFamily="2" charset="-122"/>
              <a:ea typeface="方正清刻本悦宋简体" panose="02000000000000000000" pitchFamily="2" charset="-122"/>
            </a:endParaRPr>
          </a:p>
        </p:txBody>
      </p:sp>
      <p:sp>
        <p:nvSpPr>
          <p:cNvPr id="16" name="文本框 15"/>
          <p:cNvSpPr txBox="1"/>
          <p:nvPr/>
        </p:nvSpPr>
        <p:spPr>
          <a:xfrm>
            <a:off x="2794000" y="3653843"/>
            <a:ext cx="7431454" cy="400110"/>
          </a:xfrm>
          <a:prstGeom prst="rect">
            <a:avLst/>
          </a:prstGeom>
          <a:noFill/>
        </p:spPr>
        <p:txBody>
          <a:bodyPr wrap="square" rtlCol="0">
            <a:spAutoFit/>
          </a:bodyPr>
          <a:lstStyle>
            <a:defPPr>
              <a:defRPr lang="zh-CN"/>
            </a:defPPr>
            <a:lvl1pPr algn="ctr">
              <a:defRPr sz="6000" b="1">
                <a:blipFill dpi="0" rotWithShape="1">
                  <a:blip r:embed="rId3"/>
                  <a:srcRect/>
                  <a:stretch>
                    <a:fillRect/>
                  </a:stretch>
                </a:blipFill>
              </a:defRPr>
            </a:lvl1pPr>
          </a:lstStyle>
          <a:p>
            <a:r>
              <a:rPr lang="en-US" altLang="zh-CN" sz="2000" b="0" dirty="0">
                <a:solidFill>
                  <a:srgbClr val="38866A"/>
                </a:solidFill>
                <a:latin typeface="方正清刻本悦宋简体" panose="02000000000000000000" pitchFamily="2" charset="-122"/>
                <a:ea typeface="方正清刻本悦宋简体" panose="02000000000000000000" pitchFamily="2" charset="-122"/>
                <a:cs typeface="Arial" panose="020B0604020202020204" pitchFamily="34" charset="0"/>
              </a:rPr>
              <a:t>The future of technological innovation in the Netherlands</a:t>
            </a:r>
          </a:p>
        </p:txBody>
      </p:sp>
      <p:sp>
        <p:nvSpPr>
          <p:cNvPr id="18" name="矩形 17"/>
          <p:cNvSpPr/>
          <p:nvPr/>
        </p:nvSpPr>
        <p:spPr>
          <a:xfrm>
            <a:off x="4557760" y="1559257"/>
            <a:ext cx="3076483" cy="1636538"/>
          </a:xfrm>
          <a:prstGeom prst="rect">
            <a:avLst/>
          </a:prstGeom>
        </p:spPr>
        <p:txBody>
          <a:bodyPr wrap="none">
            <a:spAutoFit/>
          </a:bodyPr>
          <a:lstStyle/>
          <a:p>
            <a:pPr algn="ctr">
              <a:lnSpc>
                <a:spcPct val="175000"/>
              </a:lnSpc>
            </a:pPr>
            <a:r>
              <a:rPr lang="en-US" altLang="zh-CN" sz="6600" dirty="0">
                <a:solidFill>
                  <a:srgbClr val="38866A"/>
                </a:solidFill>
                <a:latin typeface="方正清刻本悦宋简体" panose="02000000000000000000" pitchFamily="2" charset="-122"/>
                <a:ea typeface="方正清刻本悦宋简体" panose="02000000000000000000" pitchFamily="2" charset="-122"/>
              </a:rPr>
              <a:t>PART 04</a:t>
            </a:r>
            <a:endParaRPr lang="zh-CN" altLang="en-US" sz="6600" dirty="0">
              <a:solidFill>
                <a:srgbClr val="38866A"/>
              </a:solidFill>
              <a:latin typeface="方正清刻本悦宋简体" panose="02000000000000000000" pitchFamily="2" charset="-122"/>
              <a:ea typeface="方正清刻本悦宋简体" panose="02000000000000000000" pitchFamily="2" charset="-122"/>
            </a:endParaRPr>
          </a:p>
        </p:txBody>
      </p:sp>
      <p:pic>
        <p:nvPicPr>
          <p:cNvPr id="5" name="图片 4" descr="中山大学logo"/>
          <p:cNvPicPr>
            <a:picLocks noChangeAspect="1"/>
          </p:cNvPicPr>
          <p:nvPr/>
        </p:nvPicPr>
        <p:blipFill>
          <a:blip r:embed="rId4"/>
          <a:stretch>
            <a:fillRect/>
          </a:stretch>
        </p:blipFill>
        <p:spPr>
          <a:xfrm>
            <a:off x="8437245" y="196850"/>
            <a:ext cx="953135" cy="953135"/>
          </a:xfrm>
          <a:prstGeom prst="rect">
            <a:avLst/>
          </a:prstGeom>
        </p:spPr>
      </p:pic>
    </p:spTree>
    <p:extLst>
      <p:ext uri="{BB962C8B-B14F-4D97-AF65-F5344CB8AC3E}">
        <p14:creationId xmlns:p14="http://schemas.microsoft.com/office/powerpoint/2010/main" val="10281877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9" name="椭圆 8"/>
          <p:cNvSpPr/>
          <p:nvPr/>
        </p:nvSpPr>
        <p:spPr>
          <a:xfrm>
            <a:off x="472793" y="299315"/>
            <a:ext cx="621956" cy="621958"/>
          </a:xfrm>
          <a:prstGeom prst="ellipse">
            <a:avLst/>
          </a:prstGeom>
          <a:solidFill>
            <a:srgbClr val="38866A"/>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00">
              <a:solidFill>
                <a:srgbClr val="013AAB"/>
              </a:solidFill>
              <a:effectLst>
                <a:outerShdw blurRad="50800" dist="38100" dir="2700000" algn="tl" rotWithShape="0">
                  <a:prstClr val="black">
                    <a:alpha val="40000"/>
                  </a:prstClr>
                </a:outerShdw>
              </a:effectLst>
              <a:latin typeface="方正清刻本悦宋简体" panose="02000000000000000000" pitchFamily="2" charset="-122"/>
              <a:ea typeface="方正清刻本悦宋简体" panose="02000000000000000000" pitchFamily="2" charset="-122"/>
            </a:endParaRPr>
          </a:p>
        </p:txBody>
      </p:sp>
      <p:sp>
        <p:nvSpPr>
          <p:cNvPr id="10" name="文本框 9"/>
          <p:cNvSpPr txBox="1"/>
          <p:nvPr/>
        </p:nvSpPr>
        <p:spPr>
          <a:xfrm>
            <a:off x="396336" y="256351"/>
            <a:ext cx="774870" cy="707886"/>
          </a:xfrm>
          <a:prstGeom prst="rect">
            <a:avLst/>
          </a:prstGeom>
          <a:noFill/>
        </p:spPr>
        <p:txBody>
          <a:bodyPr wrap="square" rtlCol="0">
            <a:spAutoFit/>
          </a:bodyPr>
          <a:lstStyle>
            <a:defPPr>
              <a:defRPr lang="zh-CN"/>
            </a:defPPr>
            <a:lvl1pPr algn="ctr">
              <a:defRPr sz="6000" b="1">
                <a:blipFill dpi="0" rotWithShape="1">
                  <a:blip r:embed="rId3"/>
                  <a:srcRect/>
                  <a:stretch>
                    <a:fillRect/>
                  </a:stretch>
                </a:blipFill>
              </a:defRPr>
            </a:lvl1pPr>
          </a:lstStyle>
          <a:p>
            <a:r>
              <a:rPr lang="en-US" altLang="zh-CN" sz="4000" b="0" dirty="0">
                <a:solidFill>
                  <a:srgbClr val="FEFEFE"/>
                </a:solidFill>
                <a:latin typeface="方正清刻本悦宋简体" panose="02000000000000000000" pitchFamily="2" charset="-122"/>
                <a:ea typeface="方正清刻本悦宋简体" panose="02000000000000000000" pitchFamily="2" charset="-122"/>
                <a:cs typeface="Arial" panose="020B0604020202020204" pitchFamily="34" charset="0"/>
              </a:rPr>
              <a:t>4</a:t>
            </a:r>
            <a:endParaRPr lang="zh-CN" altLang="en-US" sz="4000" b="0" dirty="0">
              <a:solidFill>
                <a:srgbClr val="FEFEFE"/>
              </a:solidFill>
              <a:latin typeface="方正清刻本悦宋简体" panose="02000000000000000000" pitchFamily="2" charset="-122"/>
              <a:ea typeface="方正清刻本悦宋简体" panose="02000000000000000000" pitchFamily="2" charset="-122"/>
              <a:cs typeface="Arial" panose="020B0604020202020204" pitchFamily="34" charset="0"/>
            </a:endParaRPr>
          </a:p>
        </p:txBody>
      </p:sp>
      <p:sp>
        <p:nvSpPr>
          <p:cNvPr id="11" name="矩形 10"/>
          <p:cNvSpPr/>
          <p:nvPr/>
        </p:nvSpPr>
        <p:spPr>
          <a:xfrm>
            <a:off x="1171206" y="67834"/>
            <a:ext cx="3794494" cy="653897"/>
          </a:xfrm>
          <a:prstGeom prst="rect">
            <a:avLst/>
          </a:prstGeom>
        </p:spPr>
        <p:txBody>
          <a:bodyPr wrap="square">
            <a:spAutoFit/>
          </a:bodyPr>
          <a:lstStyle/>
          <a:p>
            <a:pPr>
              <a:lnSpc>
                <a:spcPct val="175000"/>
              </a:lnSpc>
            </a:pPr>
            <a:r>
              <a:rPr lang="zh-CN" altLang="en-US" sz="2400" dirty="0">
                <a:solidFill>
                  <a:srgbClr val="38866A"/>
                </a:solidFill>
                <a:latin typeface="方正清刻本悦宋简体" panose="02000000000000000000" pitchFamily="2" charset="-122"/>
                <a:ea typeface="方正清刻本悦宋简体" panose="02000000000000000000" pitchFamily="2" charset="-122"/>
              </a:rPr>
              <a:t>荷兰科技产业的未来</a:t>
            </a:r>
            <a:endParaRPr lang="en-US" altLang="zh-CN" sz="2400" dirty="0">
              <a:solidFill>
                <a:srgbClr val="38866A"/>
              </a:solidFill>
              <a:latin typeface="方正清刻本悦宋简体" panose="02000000000000000000" pitchFamily="2" charset="-122"/>
              <a:ea typeface="方正清刻本悦宋简体" panose="02000000000000000000" pitchFamily="2" charset="-122"/>
            </a:endParaRPr>
          </a:p>
        </p:txBody>
      </p:sp>
      <p:sp>
        <p:nvSpPr>
          <p:cNvPr id="12" name="文本框 11"/>
          <p:cNvSpPr txBox="1"/>
          <p:nvPr/>
        </p:nvSpPr>
        <p:spPr>
          <a:xfrm>
            <a:off x="1113970" y="650164"/>
            <a:ext cx="5392337" cy="307777"/>
          </a:xfrm>
          <a:prstGeom prst="snip1Rect">
            <a:avLst>
              <a:gd name="adj" fmla="val 0"/>
            </a:avLst>
          </a:prstGeom>
          <a:noFill/>
          <a:ln w="28575">
            <a:noFill/>
          </a:ln>
        </p:spPr>
        <p:txBody>
          <a:bodyPr wrap="square" rtlCol="0">
            <a:spAutoFit/>
          </a:bodyPr>
          <a:lstStyle/>
          <a:p>
            <a:r>
              <a:rPr lang="en-US" altLang="zh-CN" sz="1400" dirty="0">
                <a:solidFill>
                  <a:srgbClr val="38866A"/>
                </a:solidFill>
                <a:latin typeface="方正清刻本悦宋简体" panose="02000000000000000000" pitchFamily="2" charset="-122"/>
                <a:ea typeface="方正清刻本悦宋简体" panose="02000000000000000000" pitchFamily="2" charset="-122"/>
                <a:cs typeface="Arial" panose="020B0604020202020204" pitchFamily="34" charset="0"/>
              </a:rPr>
              <a:t> </a:t>
            </a:r>
            <a:r>
              <a:rPr lang="en-US" altLang="zh-CN" sz="1400" b="0" dirty="0">
                <a:solidFill>
                  <a:srgbClr val="38866A"/>
                </a:solidFill>
                <a:latin typeface="方正清刻本悦宋简体" panose="02000000000000000000" pitchFamily="2" charset="-122"/>
                <a:ea typeface="方正清刻本悦宋简体" panose="02000000000000000000" pitchFamily="2" charset="-122"/>
                <a:cs typeface="Arial" panose="020B0604020202020204" pitchFamily="34" charset="0"/>
              </a:rPr>
              <a:t>The future of technological innovation in the Netherlands</a:t>
            </a:r>
          </a:p>
        </p:txBody>
      </p:sp>
      <p:sp>
        <p:nvSpPr>
          <p:cNvPr id="39" name="文本框 38"/>
          <p:cNvSpPr txBox="1"/>
          <p:nvPr/>
        </p:nvSpPr>
        <p:spPr>
          <a:xfrm>
            <a:off x="1939226" y="2747024"/>
            <a:ext cx="1903011" cy="763735"/>
          </a:xfrm>
          <a:prstGeom prst="rect">
            <a:avLst/>
          </a:prstGeom>
          <a:noFill/>
        </p:spPr>
        <p:txBody>
          <a:bodyPr wrap="square" rtlCol="0">
            <a:spAutoFit/>
          </a:bodyPr>
          <a:lstStyle/>
          <a:p>
            <a:pPr algn="r">
              <a:lnSpc>
                <a:spcPct val="125000"/>
              </a:lnSpc>
            </a:pP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创新环境，教育水平高，科技发达，原始积累好，开放性强，资源利用率高。</a:t>
            </a:r>
          </a:p>
        </p:txBody>
      </p:sp>
      <p:sp>
        <p:nvSpPr>
          <p:cNvPr id="40" name="文本框 39"/>
          <p:cNvSpPr txBox="1"/>
          <p:nvPr/>
        </p:nvSpPr>
        <p:spPr>
          <a:xfrm>
            <a:off x="1927539" y="2316191"/>
            <a:ext cx="1359748" cy="338554"/>
          </a:xfrm>
          <a:prstGeom prst="rect">
            <a:avLst/>
          </a:prstGeom>
          <a:noFill/>
        </p:spPr>
        <p:txBody>
          <a:bodyPr wrap="square" rtlCol="0">
            <a:spAutoFit/>
          </a:bodyPr>
          <a:lstStyle/>
          <a:p>
            <a:pPr algn="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荷兰的优势</a:t>
            </a:r>
          </a:p>
        </p:txBody>
      </p:sp>
      <p:sp>
        <p:nvSpPr>
          <p:cNvPr id="41" name="文本框 40"/>
          <p:cNvSpPr txBox="1"/>
          <p:nvPr/>
        </p:nvSpPr>
        <p:spPr>
          <a:xfrm>
            <a:off x="8884141" y="2638498"/>
            <a:ext cx="2010553" cy="763735"/>
          </a:xfrm>
          <a:prstGeom prst="rect">
            <a:avLst/>
          </a:prstGeom>
          <a:noFill/>
        </p:spPr>
        <p:txBody>
          <a:bodyPr wrap="square" rtlCol="0">
            <a:spAutoFit/>
          </a:bodyPr>
          <a:lstStyle/>
          <a:p>
            <a:pPr algn="just">
              <a:lnSpc>
                <a:spcPct val="125000"/>
              </a:lnSpc>
            </a:pP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国小地贫，经济上外部依赖严重，抗风险能力差，政治上依赖欧盟和美国。</a:t>
            </a:r>
          </a:p>
        </p:txBody>
      </p:sp>
      <p:sp>
        <p:nvSpPr>
          <p:cNvPr id="42" name="文本框 41"/>
          <p:cNvSpPr txBox="1"/>
          <p:nvPr/>
        </p:nvSpPr>
        <p:spPr>
          <a:xfrm>
            <a:off x="8884141" y="2316191"/>
            <a:ext cx="1359748" cy="338554"/>
          </a:xfrm>
          <a:prstGeom prst="rect">
            <a:avLst/>
          </a:prstGeom>
          <a:noFill/>
        </p:spPr>
        <p:txBody>
          <a:bodyPr wrap="square" rtlCol="0">
            <a:spAutoFit/>
          </a:bodyPr>
          <a:lstStyle/>
          <a:p>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荷兰劣势</a:t>
            </a:r>
          </a:p>
        </p:txBody>
      </p:sp>
      <p:pic>
        <p:nvPicPr>
          <p:cNvPr id="5" name="图片 4" descr="中山大学logo"/>
          <p:cNvPicPr>
            <a:picLocks noChangeAspect="1"/>
          </p:cNvPicPr>
          <p:nvPr/>
        </p:nvPicPr>
        <p:blipFill>
          <a:blip r:embed="rId4"/>
          <a:stretch>
            <a:fillRect/>
          </a:stretch>
        </p:blipFill>
        <p:spPr>
          <a:xfrm>
            <a:off x="10894695" y="256540"/>
            <a:ext cx="953135" cy="953135"/>
          </a:xfrm>
          <a:prstGeom prst="rect">
            <a:avLst/>
          </a:prstGeom>
        </p:spPr>
      </p:pic>
      <p:pic>
        <p:nvPicPr>
          <p:cNvPr id="4" name="图片 3">
            <a:extLst>
              <a:ext uri="{FF2B5EF4-FFF2-40B4-BE49-F238E27FC236}">
                <a16:creationId xmlns:a16="http://schemas.microsoft.com/office/drawing/2014/main" id="{174D034E-CCFD-4AB9-BF25-4B60FC350C8A}"/>
              </a:ext>
            </a:extLst>
          </p:cNvPr>
          <p:cNvPicPr>
            <a:picLocks noChangeAspect="1"/>
          </p:cNvPicPr>
          <p:nvPr/>
        </p:nvPicPr>
        <p:blipFill>
          <a:blip r:embed="rId5"/>
          <a:stretch>
            <a:fillRect/>
          </a:stretch>
        </p:blipFill>
        <p:spPr>
          <a:xfrm>
            <a:off x="4254455" y="1209675"/>
            <a:ext cx="3791450" cy="5077468"/>
          </a:xfrm>
          <a:prstGeom prst="rect">
            <a:avLst/>
          </a:prstGeom>
        </p:spPr>
      </p:pic>
      <p:sp>
        <p:nvSpPr>
          <p:cNvPr id="6" name="文本框 5">
            <a:extLst>
              <a:ext uri="{FF2B5EF4-FFF2-40B4-BE49-F238E27FC236}">
                <a16:creationId xmlns:a16="http://schemas.microsoft.com/office/drawing/2014/main" id="{E8A2E49C-C35B-474D-9FCB-B9EA345E2799}"/>
              </a:ext>
            </a:extLst>
          </p:cNvPr>
          <p:cNvSpPr txBox="1"/>
          <p:nvPr/>
        </p:nvSpPr>
        <p:spPr>
          <a:xfrm>
            <a:off x="4727676" y="6341739"/>
            <a:ext cx="2736647" cy="230832"/>
          </a:xfrm>
          <a:prstGeom prst="rect">
            <a:avLst/>
          </a:prstGeom>
          <a:noFill/>
        </p:spPr>
        <p:txBody>
          <a:bodyPr wrap="none" rtlCol="0">
            <a:spAutoFit/>
          </a:bodyPr>
          <a:lstStyle/>
          <a:p>
            <a:r>
              <a:rPr lang="en-US" altLang="zh-CN" sz="900" dirty="0">
                <a:latin typeface="微软雅黑" panose="020B0503020204020204" pitchFamily="34" charset="-122"/>
                <a:ea typeface="微软雅黑" panose="020B0503020204020204" pitchFamily="34" charset="-122"/>
              </a:rPr>
              <a:t>2020</a:t>
            </a:r>
            <a:r>
              <a:rPr lang="zh-CN" altLang="en-US" sz="900" dirty="0">
                <a:latin typeface="微软雅黑" panose="020B0503020204020204" pitchFamily="34" charset="-122"/>
                <a:ea typeface="微软雅黑" panose="020B0503020204020204" pitchFamily="34" charset="-122"/>
              </a:rPr>
              <a:t>东京奥运会日本漫画家绘制的动漫化国家形象</a:t>
            </a:r>
          </a:p>
        </p:txBody>
      </p:sp>
    </p:spTree>
    <p:extLst>
      <p:ext uri="{BB962C8B-B14F-4D97-AF65-F5344CB8AC3E}">
        <p14:creationId xmlns:p14="http://schemas.microsoft.com/office/powerpoint/2010/main" val="341311491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7" name="组合 6"/>
          <p:cNvGrpSpPr/>
          <p:nvPr/>
        </p:nvGrpSpPr>
        <p:grpSpPr>
          <a:xfrm>
            <a:off x="7523526" y="2459979"/>
            <a:ext cx="4324303" cy="2759028"/>
            <a:chOff x="7185194" y="2578265"/>
            <a:chExt cx="3931204" cy="1721515"/>
          </a:xfrm>
        </p:grpSpPr>
        <p:sp>
          <p:nvSpPr>
            <p:cNvPr id="13" name="文本框 12"/>
            <p:cNvSpPr txBox="1"/>
            <p:nvPr/>
          </p:nvSpPr>
          <p:spPr>
            <a:xfrm>
              <a:off x="7185194" y="3023188"/>
              <a:ext cx="3561927" cy="253932"/>
            </a:xfrm>
            <a:prstGeom prst="rect">
              <a:avLst/>
            </a:prstGeom>
            <a:noFill/>
          </p:spPr>
          <p:txBody>
            <a:bodyPr wrap="square" rtlCol="0">
              <a:spAutoFit/>
            </a:bodyPr>
            <a:lstStyle/>
            <a:p>
              <a:pPr algn="just">
                <a:lnSpc>
                  <a:spcPct val="125000"/>
                </a:lnSpc>
              </a:pP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科研和设计等产业将会持续发展</a:t>
              </a:r>
              <a:endParaRPr lang="en-US" altLang="zh-CN"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4" name="文本框 13"/>
            <p:cNvSpPr txBox="1"/>
            <p:nvPr/>
          </p:nvSpPr>
          <p:spPr>
            <a:xfrm>
              <a:off x="7185194" y="2578265"/>
              <a:ext cx="3156337" cy="230447"/>
            </a:xfrm>
            <a:prstGeom prst="rect">
              <a:avLst/>
            </a:prstGeom>
            <a:noFill/>
          </p:spPr>
          <p:txBody>
            <a:bodyPr wrap="square" rtlCol="0">
              <a:spAutoFit/>
            </a:bodyPr>
            <a:lstStyle/>
            <a:p>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rPr>
                <a:t>荷兰科技创新产业的未来</a:t>
              </a:r>
            </a:p>
          </p:txBody>
        </p:sp>
        <p:sp>
          <p:nvSpPr>
            <p:cNvPr id="15" name="TextBox 38"/>
            <p:cNvSpPr txBox="1"/>
            <p:nvPr/>
          </p:nvSpPr>
          <p:spPr>
            <a:xfrm>
              <a:off x="7185194" y="3954109"/>
              <a:ext cx="3931204" cy="345671"/>
            </a:xfrm>
            <a:prstGeom prst="rect">
              <a:avLst/>
            </a:prstGeom>
            <a:noFill/>
          </p:spPr>
          <p:txBody>
            <a:bodyPr wrap="square" lIns="0" tIns="0" rIns="0" bIns="0" rtlCol="0">
              <a:spAutoFit/>
            </a:bodyPr>
            <a:lstStyle/>
            <a:p>
              <a:pPr algn="just"/>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“去工业化”不仅是荷兰要面对的问题，而且是整个欧盟要努力去改变的局面</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a:t>
              </a:r>
              <a:endParaRPr lang="en-US" sz="1400"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grpSp>
      <p:pic>
        <p:nvPicPr>
          <p:cNvPr id="5" name="图片 4" descr="中山大学logo"/>
          <p:cNvPicPr>
            <a:picLocks noChangeAspect="1"/>
          </p:cNvPicPr>
          <p:nvPr/>
        </p:nvPicPr>
        <p:blipFill>
          <a:blip r:embed="rId3"/>
          <a:stretch>
            <a:fillRect/>
          </a:stretch>
        </p:blipFill>
        <p:spPr>
          <a:xfrm>
            <a:off x="10894695" y="256540"/>
            <a:ext cx="953135" cy="953135"/>
          </a:xfrm>
          <a:prstGeom prst="rect">
            <a:avLst/>
          </a:prstGeom>
        </p:spPr>
      </p:pic>
      <p:pic>
        <p:nvPicPr>
          <p:cNvPr id="4" name="图片 3">
            <a:extLst>
              <a:ext uri="{FF2B5EF4-FFF2-40B4-BE49-F238E27FC236}">
                <a16:creationId xmlns:a16="http://schemas.microsoft.com/office/drawing/2014/main" id="{CFC949E4-8E9F-4BFA-9307-1537A6D0BC97}"/>
              </a:ext>
            </a:extLst>
          </p:cNvPr>
          <p:cNvPicPr>
            <a:picLocks noChangeAspect="1"/>
          </p:cNvPicPr>
          <p:nvPr/>
        </p:nvPicPr>
        <p:blipFill>
          <a:blip r:embed="rId4"/>
          <a:stretch>
            <a:fillRect/>
          </a:stretch>
        </p:blipFill>
        <p:spPr>
          <a:xfrm>
            <a:off x="1263869" y="1734665"/>
            <a:ext cx="5335451" cy="4059465"/>
          </a:xfrm>
          <a:prstGeom prst="rect">
            <a:avLst/>
          </a:prstGeom>
        </p:spPr>
      </p:pic>
      <p:sp>
        <p:nvSpPr>
          <p:cNvPr id="6" name="文本框 5">
            <a:extLst>
              <a:ext uri="{FF2B5EF4-FFF2-40B4-BE49-F238E27FC236}">
                <a16:creationId xmlns:a16="http://schemas.microsoft.com/office/drawing/2014/main" id="{8BE2B8B8-FE65-4A78-B528-00D732E778DD}"/>
              </a:ext>
            </a:extLst>
          </p:cNvPr>
          <p:cNvSpPr txBox="1"/>
          <p:nvPr/>
        </p:nvSpPr>
        <p:spPr>
          <a:xfrm>
            <a:off x="3262180" y="5899638"/>
            <a:ext cx="1569660" cy="230832"/>
          </a:xfrm>
          <a:prstGeom prst="rect">
            <a:avLst/>
          </a:prstGeom>
          <a:noFill/>
        </p:spPr>
        <p:txBody>
          <a:bodyPr wrap="none" rtlCol="0">
            <a:spAutoFit/>
          </a:bodyPr>
          <a:lstStyle/>
          <a:p>
            <a:r>
              <a:rPr lang="zh-CN" altLang="en-US" sz="900" dirty="0">
                <a:latin typeface="微软雅黑" panose="020B0503020204020204" pitchFamily="34" charset="-122"/>
                <a:ea typeface="微软雅黑" panose="020B0503020204020204" pitchFamily="34" charset="-122"/>
              </a:rPr>
              <a:t>被迫“躺平”的背后是无奈</a:t>
            </a:r>
          </a:p>
        </p:txBody>
      </p:sp>
      <p:sp>
        <p:nvSpPr>
          <p:cNvPr id="17" name="椭圆 16">
            <a:extLst>
              <a:ext uri="{FF2B5EF4-FFF2-40B4-BE49-F238E27FC236}">
                <a16:creationId xmlns:a16="http://schemas.microsoft.com/office/drawing/2014/main" id="{C597BFBD-81E3-478C-B2FC-B39BE56DB143}"/>
              </a:ext>
            </a:extLst>
          </p:cNvPr>
          <p:cNvSpPr/>
          <p:nvPr/>
        </p:nvSpPr>
        <p:spPr>
          <a:xfrm>
            <a:off x="472793" y="299315"/>
            <a:ext cx="621956" cy="621958"/>
          </a:xfrm>
          <a:prstGeom prst="ellipse">
            <a:avLst/>
          </a:prstGeom>
          <a:solidFill>
            <a:srgbClr val="38866A"/>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00">
              <a:solidFill>
                <a:srgbClr val="013AAB"/>
              </a:solidFill>
              <a:effectLst>
                <a:outerShdw blurRad="50800" dist="38100" dir="2700000" algn="tl" rotWithShape="0">
                  <a:prstClr val="black">
                    <a:alpha val="40000"/>
                  </a:prstClr>
                </a:outerShdw>
              </a:effectLst>
              <a:latin typeface="方正清刻本悦宋简体" panose="02000000000000000000" pitchFamily="2" charset="-122"/>
              <a:ea typeface="方正清刻本悦宋简体" panose="02000000000000000000" pitchFamily="2" charset="-122"/>
            </a:endParaRPr>
          </a:p>
        </p:txBody>
      </p:sp>
      <p:sp>
        <p:nvSpPr>
          <p:cNvPr id="18" name="文本框 17">
            <a:extLst>
              <a:ext uri="{FF2B5EF4-FFF2-40B4-BE49-F238E27FC236}">
                <a16:creationId xmlns:a16="http://schemas.microsoft.com/office/drawing/2014/main" id="{B5C803E7-4EA4-424E-B013-B29EB3C87CBA}"/>
              </a:ext>
            </a:extLst>
          </p:cNvPr>
          <p:cNvSpPr txBox="1"/>
          <p:nvPr/>
        </p:nvSpPr>
        <p:spPr>
          <a:xfrm>
            <a:off x="396336" y="256351"/>
            <a:ext cx="774870" cy="707886"/>
          </a:xfrm>
          <a:prstGeom prst="rect">
            <a:avLst/>
          </a:prstGeom>
          <a:noFill/>
        </p:spPr>
        <p:txBody>
          <a:bodyPr wrap="square" rtlCol="0">
            <a:spAutoFit/>
          </a:bodyPr>
          <a:lstStyle>
            <a:defPPr>
              <a:defRPr lang="zh-CN"/>
            </a:defPPr>
            <a:lvl1pPr algn="ctr">
              <a:defRPr sz="6000" b="1">
                <a:blipFill dpi="0" rotWithShape="1">
                  <a:blip r:embed="rId5"/>
                  <a:srcRect/>
                  <a:stretch>
                    <a:fillRect/>
                  </a:stretch>
                </a:blipFill>
              </a:defRPr>
            </a:lvl1pPr>
          </a:lstStyle>
          <a:p>
            <a:r>
              <a:rPr lang="en-US" altLang="zh-CN" sz="4000" b="0" dirty="0">
                <a:solidFill>
                  <a:srgbClr val="FEFEFE"/>
                </a:solidFill>
                <a:latin typeface="方正清刻本悦宋简体" panose="02000000000000000000" pitchFamily="2" charset="-122"/>
                <a:ea typeface="方正清刻本悦宋简体" panose="02000000000000000000" pitchFamily="2" charset="-122"/>
                <a:cs typeface="Arial" panose="020B0604020202020204" pitchFamily="34" charset="0"/>
              </a:rPr>
              <a:t>4</a:t>
            </a:r>
            <a:endParaRPr lang="zh-CN" altLang="en-US" sz="4000" b="0" dirty="0">
              <a:solidFill>
                <a:srgbClr val="FEFEFE"/>
              </a:solidFill>
              <a:latin typeface="方正清刻本悦宋简体" panose="02000000000000000000" pitchFamily="2" charset="-122"/>
              <a:ea typeface="方正清刻本悦宋简体" panose="02000000000000000000" pitchFamily="2" charset="-122"/>
              <a:cs typeface="Arial" panose="020B0604020202020204" pitchFamily="34" charset="0"/>
            </a:endParaRPr>
          </a:p>
        </p:txBody>
      </p:sp>
      <p:sp>
        <p:nvSpPr>
          <p:cNvPr id="19" name="矩形 18">
            <a:extLst>
              <a:ext uri="{FF2B5EF4-FFF2-40B4-BE49-F238E27FC236}">
                <a16:creationId xmlns:a16="http://schemas.microsoft.com/office/drawing/2014/main" id="{4C6C8EE5-2EEC-4860-9124-C5CD9C944D34}"/>
              </a:ext>
            </a:extLst>
          </p:cNvPr>
          <p:cNvSpPr/>
          <p:nvPr/>
        </p:nvSpPr>
        <p:spPr>
          <a:xfrm>
            <a:off x="1171206" y="67834"/>
            <a:ext cx="3794494" cy="653897"/>
          </a:xfrm>
          <a:prstGeom prst="rect">
            <a:avLst/>
          </a:prstGeom>
        </p:spPr>
        <p:txBody>
          <a:bodyPr wrap="square">
            <a:spAutoFit/>
          </a:bodyPr>
          <a:lstStyle/>
          <a:p>
            <a:pPr>
              <a:lnSpc>
                <a:spcPct val="175000"/>
              </a:lnSpc>
            </a:pPr>
            <a:r>
              <a:rPr lang="zh-CN" altLang="en-US" sz="2400" dirty="0">
                <a:solidFill>
                  <a:srgbClr val="38866A"/>
                </a:solidFill>
                <a:latin typeface="方正清刻本悦宋简体" panose="02000000000000000000" pitchFamily="2" charset="-122"/>
                <a:ea typeface="方正清刻本悦宋简体" panose="02000000000000000000" pitchFamily="2" charset="-122"/>
              </a:rPr>
              <a:t>荷兰科技产业的未来</a:t>
            </a:r>
            <a:endParaRPr lang="en-US" altLang="zh-CN" sz="2400" dirty="0">
              <a:solidFill>
                <a:srgbClr val="38866A"/>
              </a:solidFill>
              <a:latin typeface="方正清刻本悦宋简体" panose="02000000000000000000" pitchFamily="2" charset="-122"/>
              <a:ea typeface="方正清刻本悦宋简体" panose="02000000000000000000" pitchFamily="2" charset="-122"/>
            </a:endParaRPr>
          </a:p>
        </p:txBody>
      </p:sp>
      <p:sp>
        <p:nvSpPr>
          <p:cNvPr id="20" name="文本框 19">
            <a:extLst>
              <a:ext uri="{FF2B5EF4-FFF2-40B4-BE49-F238E27FC236}">
                <a16:creationId xmlns:a16="http://schemas.microsoft.com/office/drawing/2014/main" id="{C6FBEC73-C7A9-4A18-A42E-B9C80F38FF1A}"/>
              </a:ext>
            </a:extLst>
          </p:cNvPr>
          <p:cNvSpPr txBox="1"/>
          <p:nvPr/>
        </p:nvSpPr>
        <p:spPr>
          <a:xfrm>
            <a:off x="1113970" y="650164"/>
            <a:ext cx="5392337" cy="307777"/>
          </a:xfrm>
          <a:prstGeom prst="snip1Rect">
            <a:avLst>
              <a:gd name="adj" fmla="val 0"/>
            </a:avLst>
          </a:prstGeom>
          <a:noFill/>
          <a:ln w="28575">
            <a:noFill/>
          </a:ln>
        </p:spPr>
        <p:txBody>
          <a:bodyPr wrap="square" rtlCol="0">
            <a:spAutoFit/>
          </a:bodyPr>
          <a:lstStyle/>
          <a:p>
            <a:r>
              <a:rPr lang="en-US" altLang="zh-CN" sz="1400" dirty="0">
                <a:solidFill>
                  <a:srgbClr val="38866A"/>
                </a:solidFill>
                <a:latin typeface="方正清刻本悦宋简体" panose="02000000000000000000" pitchFamily="2" charset="-122"/>
                <a:ea typeface="方正清刻本悦宋简体" panose="02000000000000000000" pitchFamily="2" charset="-122"/>
                <a:cs typeface="Arial" panose="020B0604020202020204" pitchFamily="34" charset="0"/>
              </a:rPr>
              <a:t> </a:t>
            </a:r>
            <a:r>
              <a:rPr lang="en-US" altLang="zh-CN" sz="1400" b="0" dirty="0">
                <a:solidFill>
                  <a:srgbClr val="38866A"/>
                </a:solidFill>
                <a:latin typeface="方正清刻本悦宋简体" panose="02000000000000000000" pitchFamily="2" charset="-122"/>
                <a:ea typeface="方正清刻本悦宋简体" panose="02000000000000000000" pitchFamily="2" charset="-122"/>
                <a:cs typeface="Arial" panose="020B0604020202020204" pitchFamily="34" charset="0"/>
              </a:rPr>
              <a:t>The future of technological innovation in the Netherlands</a:t>
            </a:r>
          </a:p>
        </p:txBody>
      </p:sp>
      <p:sp>
        <p:nvSpPr>
          <p:cNvPr id="16" name="文本框 15">
            <a:extLst>
              <a:ext uri="{FF2B5EF4-FFF2-40B4-BE49-F238E27FC236}">
                <a16:creationId xmlns:a16="http://schemas.microsoft.com/office/drawing/2014/main" id="{3A6BE912-3C16-435C-9BB8-45B2D5B9193E}"/>
              </a:ext>
            </a:extLst>
          </p:cNvPr>
          <p:cNvSpPr txBox="1"/>
          <p:nvPr/>
        </p:nvSpPr>
        <p:spPr>
          <a:xfrm>
            <a:off x="7523527" y="3870769"/>
            <a:ext cx="2723823" cy="406971"/>
          </a:xfrm>
          <a:prstGeom prst="rect">
            <a:avLst/>
          </a:prstGeom>
          <a:noFill/>
        </p:spPr>
        <p:txBody>
          <a:bodyPr wrap="none" rtlCol="0">
            <a:spAutoFit/>
          </a:bodyPr>
          <a:lstStyle/>
          <a:p>
            <a:pPr algn="just">
              <a:lnSpc>
                <a:spcPct val="125000"/>
              </a:lnSpc>
            </a:pPr>
            <a:r>
              <a:rPr lang="zh-CN" altLang="en-US" sz="1800" dirty="0">
                <a:solidFill>
                  <a:schemeClr val="tx1">
                    <a:lumMod val="75000"/>
                    <a:lumOff val="25000"/>
                  </a:schemeClr>
                </a:solidFill>
                <a:latin typeface="微软雅黑" panose="020B0503020204020204" pitchFamily="34" charset="-122"/>
                <a:ea typeface="微软雅黑" panose="020B0503020204020204" pitchFamily="34" charset="-122"/>
              </a:rPr>
              <a:t>实体工业制造将会衰落。</a:t>
            </a:r>
          </a:p>
        </p:txBody>
      </p:sp>
    </p:spTree>
    <p:extLst>
      <p:ext uri="{BB962C8B-B14F-4D97-AF65-F5344CB8AC3E}">
        <p14:creationId xmlns:p14="http://schemas.microsoft.com/office/powerpoint/2010/main" val="10830228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AutoShape 7"/>
          <p:cNvSpPr/>
          <p:nvPr/>
        </p:nvSpPr>
        <p:spPr bwMode="auto">
          <a:xfrm>
            <a:off x="7196624" y="3903595"/>
            <a:ext cx="3279036" cy="433936"/>
          </a:xfrm>
          <a:prstGeom prst="roundRect">
            <a:avLst>
              <a:gd name="adj" fmla="val 50000"/>
            </a:avLst>
          </a:prstGeom>
          <a:solidFill>
            <a:srgbClr val="38866A"/>
          </a:solidFill>
          <a:ln w="25400" cap="flat" cmpd="sng">
            <a:solidFill>
              <a:srgbClr val="000000">
                <a:alpha val="0"/>
              </a:srgbClr>
            </a:solidFill>
            <a:prstDash val="solid"/>
            <a:miter lim="0"/>
          </a:ln>
          <a:effectLst/>
        </p:spPr>
        <p:txBody>
          <a:bodyPr lIns="0" tIns="0" rIns="0" bIns="0" anchor="ctr"/>
          <a:lstStyle/>
          <a:p>
            <a:pPr defTabSz="1557655">
              <a:defRPr/>
            </a:pPr>
            <a:endParaRPr lang="en-US" sz="10700">
              <a:solidFill>
                <a:srgbClr val="FFFFFF"/>
              </a:solidFill>
              <a:effectLst>
                <a:outerShdw blurRad="38100" dist="38100" dir="2700000" algn="tl">
                  <a:srgbClr val="000000"/>
                </a:outerShdw>
              </a:effectLst>
              <a:cs typeface="Gill Sans" panose="020B0502020104020203" charset="0"/>
            </a:endParaRPr>
          </a:p>
        </p:txBody>
      </p:sp>
      <p:sp>
        <p:nvSpPr>
          <p:cNvPr id="8" name="AutoShape 9"/>
          <p:cNvSpPr/>
          <p:nvPr/>
        </p:nvSpPr>
        <p:spPr bwMode="auto">
          <a:xfrm>
            <a:off x="1660428" y="3903595"/>
            <a:ext cx="3279036" cy="433936"/>
          </a:xfrm>
          <a:prstGeom prst="roundRect">
            <a:avLst>
              <a:gd name="adj" fmla="val 50000"/>
            </a:avLst>
          </a:prstGeom>
          <a:solidFill>
            <a:srgbClr val="38866A"/>
          </a:solidFill>
          <a:ln w="25400" cap="flat" cmpd="sng">
            <a:solidFill>
              <a:srgbClr val="000000">
                <a:alpha val="0"/>
              </a:srgbClr>
            </a:solidFill>
            <a:prstDash val="solid"/>
            <a:miter lim="0"/>
          </a:ln>
          <a:effectLst/>
        </p:spPr>
        <p:txBody>
          <a:bodyPr lIns="0" tIns="0" rIns="0" bIns="0" anchor="ctr"/>
          <a:lstStyle/>
          <a:p>
            <a:pPr defTabSz="1557655">
              <a:defRPr/>
            </a:pPr>
            <a:endParaRPr lang="en-US" sz="10700">
              <a:solidFill>
                <a:srgbClr val="FFFFFF"/>
              </a:solidFill>
              <a:effectLst>
                <a:outerShdw blurRad="38100" dist="38100" dir="2700000" algn="tl">
                  <a:srgbClr val="000000"/>
                </a:outerShdw>
              </a:effectLst>
              <a:cs typeface="Gill Sans" panose="020B0502020104020203" charset="0"/>
            </a:endParaRPr>
          </a:p>
        </p:txBody>
      </p:sp>
      <p:grpSp>
        <p:nvGrpSpPr>
          <p:cNvPr id="13" name="Group 4678"/>
          <p:cNvGrpSpPr/>
          <p:nvPr/>
        </p:nvGrpSpPr>
        <p:grpSpPr bwMode="auto">
          <a:xfrm>
            <a:off x="2583201" y="4625632"/>
            <a:ext cx="1028492" cy="763751"/>
            <a:chOff x="6373813" y="2366962"/>
            <a:chExt cx="542925" cy="403225"/>
          </a:xfrm>
          <a:solidFill>
            <a:srgbClr val="38866A"/>
          </a:solidFill>
        </p:grpSpPr>
        <p:sp>
          <p:nvSpPr>
            <p:cNvPr id="14" name="Freeform 276"/>
            <p:cNvSpPr>
              <a:spLocks noChangeArrowheads="1"/>
            </p:cNvSpPr>
            <p:nvPr/>
          </p:nvSpPr>
          <p:spPr bwMode="auto">
            <a:xfrm>
              <a:off x="6373813" y="2366962"/>
              <a:ext cx="542925" cy="322262"/>
            </a:xfrm>
            <a:custGeom>
              <a:avLst/>
              <a:gdLst>
                <a:gd name="T0" fmla="*/ 67 w 1506"/>
                <a:gd name="T1" fmla="*/ 117 h 896"/>
                <a:gd name="T2" fmla="*/ 293 w 1506"/>
                <a:gd name="T3" fmla="*/ 117 h 896"/>
                <a:gd name="T4" fmla="*/ 518 w 1506"/>
                <a:gd name="T5" fmla="*/ 853 h 896"/>
                <a:gd name="T6" fmla="*/ 577 w 1506"/>
                <a:gd name="T7" fmla="*/ 895 h 896"/>
                <a:gd name="T8" fmla="*/ 1296 w 1506"/>
                <a:gd name="T9" fmla="*/ 895 h 896"/>
                <a:gd name="T10" fmla="*/ 1363 w 1506"/>
                <a:gd name="T11" fmla="*/ 836 h 896"/>
                <a:gd name="T12" fmla="*/ 1296 w 1506"/>
                <a:gd name="T13" fmla="*/ 778 h 896"/>
                <a:gd name="T14" fmla="*/ 619 w 1506"/>
                <a:gd name="T15" fmla="*/ 778 h 896"/>
                <a:gd name="T16" fmla="*/ 577 w 1506"/>
                <a:gd name="T17" fmla="*/ 636 h 896"/>
                <a:gd name="T18" fmla="*/ 1313 w 1506"/>
                <a:gd name="T19" fmla="*/ 636 h 896"/>
                <a:gd name="T20" fmla="*/ 1430 w 1506"/>
                <a:gd name="T21" fmla="*/ 544 h 896"/>
                <a:gd name="T22" fmla="*/ 1497 w 1506"/>
                <a:gd name="T23" fmla="*/ 234 h 896"/>
                <a:gd name="T24" fmla="*/ 1480 w 1506"/>
                <a:gd name="T25" fmla="*/ 151 h 896"/>
                <a:gd name="T26" fmla="*/ 1404 w 1506"/>
                <a:gd name="T27" fmla="*/ 117 h 896"/>
                <a:gd name="T28" fmla="*/ 418 w 1506"/>
                <a:gd name="T29" fmla="*/ 117 h 896"/>
                <a:gd name="T30" fmla="*/ 393 w 1506"/>
                <a:gd name="T31" fmla="*/ 42 h 896"/>
                <a:gd name="T32" fmla="*/ 334 w 1506"/>
                <a:gd name="T33" fmla="*/ 0 h 896"/>
                <a:gd name="T34" fmla="*/ 67 w 1506"/>
                <a:gd name="T35" fmla="*/ 0 h 896"/>
                <a:gd name="T36" fmla="*/ 0 w 1506"/>
                <a:gd name="T37" fmla="*/ 59 h 896"/>
                <a:gd name="T38" fmla="*/ 67 w 1506"/>
                <a:gd name="T39" fmla="*/ 117 h 896"/>
                <a:gd name="T40" fmla="*/ 1313 w 1506"/>
                <a:gd name="T41" fmla="*/ 510 h 896"/>
                <a:gd name="T42" fmla="*/ 544 w 1506"/>
                <a:gd name="T43" fmla="*/ 510 h 896"/>
                <a:gd name="T44" fmla="*/ 510 w 1506"/>
                <a:gd name="T45" fmla="*/ 435 h 896"/>
                <a:gd name="T46" fmla="*/ 1329 w 1506"/>
                <a:gd name="T47" fmla="*/ 435 h 896"/>
                <a:gd name="T48" fmla="*/ 1313 w 1506"/>
                <a:gd name="T49" fmla="*/ 510 h 896"/>
                <a:gd name="T50" fmla="*/ 451 w 1506"/>
                <a:gd name="T51" fmla="*/ 234 h 896"/>
                <a:gd name="T52" fmla="*/ 1371 w 1506"/>
                <a:gd name="T53" fmla="*/ 234 h 896"/>
                <a:gd name="T54" fmla="*/ 1354 w 1506"/>
                <a:gd name="T55" fmla="*/ 318 h 896"/>
                <a:gd name="T56" fmla="*/ 477 w 1506"/>
                <a:gd name="T57" fmla="*/ 318 h 896"/>
                <a:gd name="T58" fmla="*/ 451 w 1506"/>
                <a:gd name="T59" fmla="*/ 234 h 896"/>
                <a:gd name="T60" fmla="*/ 451 w 1506"/>
                <a:gd name="T61" fmla="*/ 234 h 896"/>
                <a:gd name="T62" fmla="*/ 451 w 1506"/>
                <a:gd name="T63" fmla="*/ 234 h 8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06" h="896">
                  <a:moveTo>
                    <a:pt x="67" y="117"/>
                  </a:moveTo>
                  <a:cubicBezTo>
                    <a:pt x="293" y="117"/>
                    <a:pt x="293" y="117"/>
                    <a:pt x="293" y="117"/>
                  </a:cubicBezTo>
                  <a:cubicBezTo>
                    <a:pt x="518" y="853"/>
                    <a:pt x="518" y="853"/>
                    <a:pt x="518" y="853"/>
                  </a:cubicBezTo>
                  <a:cubicBezTo>
                    <a:pt x="527" y="878"/>
                    <a:pt x="552" y="895"/>
                    <a:pt x="577" y="895"/>
                  </a:cubicBezTo>
                  <a:cubicBezTo>
                    <a:pt x="1296" y="895"/>
                    <a:pt x="1296" y="895"/>
                    <a:pt x="1296" y="895"/>
                  </a:cubicBezTo>
                  <a:cubicBezTo>
                    <a:pt x="1329" y="895"/>
                    <a:pt x="1363" y="870"/>
                    <a:pt x="1363" y="836"/>
                  </a:cubicBezTo>
                  <a:cubicBezTo>
                    <a:pt x="1363" y="803"/>
                    <a:pt x="1329" y="778"/>
                    <a:pt x="1296" y="778"/>
                  </a:cubicBezTo>
                  <a:cubicBezTo>
                    <a:pt x="619" y="778"/>
                    <a:pt x="619" y="778"/>
                    <a:pt x="619" y="778"/>
                  </a:cubicBezTo>
                  <a:cubicBezTo>
                    <a:pt x="577" y="636"/>
                    <a:pt x="577" y="636"/>
                    <a:pt x="577" y="636"/>
                  </a:cubicBezTo>
                  <a:cubicBezTo>
                    <a:pt x="1313" y="636"/>
                    <a:pt x="1313" y="636"/>
                    <a:pt x="1313" y="636"/>
                  </a:cubicBezTo>
                  <a:cubicBezTo>
                    <a:pt x="1371" y="636"/>
                    <a:pt x="1413" y="594"/>
                    <a:pt x="1430" y="544"/>
                  </a:cubicBezTo>
                  <a:cubicBezTo>
                    <a:pt x="1497" y="234"/>
                    <a:pt x="1497" y="234"/>
                    <a:pt x="1497" y="234"/>
                  </a:cubicBezTo>
                  <a:cubicBezTo>
                    <a:pt x="1505" y="201"/>
                    <a:pt x="1497" y="176"/>
                    <a:pt x="1480" y="151"/>
                  </a:cubicBezTo>
                  <a:cubicBezTo>
                    <a:pt x="1463" y="126"/>
                    <a:pt x="1430" y="117"/>
                    <a:pt x="1404" y="117"/>
                  </a:cubicBezTo>
                  <a:cubicBezTo>
                    <a:pt x="418" y="117"/>
                    <a:pt x="418" y="117"/>
                    <a:pt x="418" y="117"/>
                  </a:cubicBezTo>
                  <a:cubicBezTo>
                    <a:pt x="393" y="42"/>
                    <a:pt x="393" y="42"/>
                    <a:pt x="393" y="42"/>
                  </a:cubicBezTo>
                  <a:cubicBezTo>
                    <a:pt x="385" y="17"/>
                    <a:pt x="359" y="0"/>
                    <a:pt x="334" y="0"/>
                  </a:cubicBezTo>
                  <a:cubicBezTo>
                    <a:pt x="67" y="0"/>
                    <a:pt x="67" y="0"/>
                    <a:pt x="67" y="0"/>
                  </a:cubicBezTo>
                  <a:cubicBezTo>
                    <a:pt x="33" y="0"/>
                    <a:pt x="0" y="25"/>
                    <a:pt x="0" y="59"/>
                  </a:cubicBezTo>
                  <a:cubicBezTo>
                    <a:pt x="0" y="92"/>
                    <a:pt x="33" y="117"/>
                    <a:pt x="67" y="117"/>
                  </a:cubicBezTo>
                  <a:close/>
                  <a:moveTo>
                    <a:pt x="1313" y="510"/>
                  </a:moveTo>
                  <a:cubicBezTo>
                    <a:pt x="544" y="510"/>
                    <a:pt x="544" y="510"/>
                    <a:pt x="544" y="510"/>
                  </a:cubicBezTo>
                  <a:cubicBezTo>
                    <a:pt x="510" y="435"/>
                    <a:pt x="510" y="435"/>
                    <a:pt x="510" y="435"/>
                  </a:cubicBezTo>
                  <a:cubicBezTo>
                    <a:pt x="1329" y="435"/>
                    <a:pt x="1329" y="435"/>
                    <a:pt x="1329" y="435"/>
                  </a:cubicBezTo>
                  <a:lnTo>
                    <a:pt x="1313" y="510"/>
                  </a:lnTo>
                  <a:close/>
                  <a:moveTo>
                    <a:pt x="451" y="234"/>
                  </a:moveTo>
                  <a:cubicBezTo>
                    <a:pt x="1371" y="234"/>
                    <a:pt x="1371" y="234"/>
                    <a:pt x="1371" y="234"/>
                  </a:cubicBezTo>
                  <a:cubicBezTo>
                    <a:pt x="1354" y="318"/>
                    <a:pt x="1354" y="318"/>
                    <a:pt x="1354" y="318"/>
                  </a:cubicBezTo>
                  <a:cubicBezTo>
                    <a:pt x="477" y="318"/>
                    <a:pt x="477" y="318"/>
                    <a:pt x="477" y="318"/>
                  </a:cubicBezTo>
                  <a:cubicBezTo>
                    <a:pt x="451" y="234"/>
                    <a:pt x="451" y="234"/>
                    <a:pt x="451" y="234"/>
                  </a:cubicBezTo>
                  <a:close/>
                  <a:moveTo>
                    <a:pt x="451" y="234"/>
                  </a:moveTo>
                  <a:lnTo>
                    <a:pt x="451" y="234"/>
                  </a:lnTo>
                  <a:close/>
                </a:path>
              </a:pathLst>
            </a:custGeom>
            <a:grpFill/>
            <a:ln>
              <a:noFill/>
            </a:ln>
            <a:effectLst/>
          </p:spPr>
          <p:txBody>
            <a:bodyPr wrap="none" anchor="ctr"/>
            <a:lstStyle/>
            <a:p>
              <a:pPr>
                <a:defRPr/>
              </a:pPr>
              <a:endParaRPr lang="en-US"/>
            </a:p>
          </p:txBody>
        </p:sp>
        <p:sp>
          <p:nvSpPr>
            <p:cNvPr id="15" name="Freeform 277"/>
            <p:cNvSpPr>
              <a:spLocks noChangeArrowheads="1"/>
            </p:cNvSpPr>
            <p:nvPr/>
          </p:nvSpPr>
          <p:spPr bwMode="auto">
            <a:xfrm>
              <a:off x="6581775" y="2709862"/>
              <a:ext cx="60325" cy="60325"/>
            </a:xfrm>
            <a:custGeom>
              <a:avLst/>
              <a:gdLst>
                <a:gd name="T0" fmla="*/ 167 w 168"/>
                <a:gd name="T1" fmla="*/ 84 h 169"/>
                <a:gd name="T2" fmla="*/ 83 w 168"/>
                <a:gd name="T3" fmla="*/ 168 h 169"/>
                <a:gd name="T4" fmla="*/ 0 w 168"/>
                <a:gd name="T5" fmla="*/ 84 h 169"/>
                <a:gd name="T6" fmla="*/ 83 w 168"/>
                <a:gd name="T7" fmla="*/ 0 h 169"/>
                <a:gd name="T8" fmla="*/ 167 w 168"/>
                <a:gd name="T9" fmla="*/ 84 h 169"/>
                <a:gd name="T10" fmla="*/ 167 w 168"/>
                <a:gd name="T11" fmla="*/ 84 h 169"/>
                <a:gd name="T12" fmla="*/ 167 w 168"/>
                <a:gd name="T13" fmla="*/ 84 h 169"/>
              </a:gdLst>
              <a:ahLst/>
              <a:cxnLst>
                <a:cxn ang="0">
                  <a:pos x="T0" y="T1"/>
                </a:cxn>
                <a:cxn ang="0">
                  <a:pos x="T2" y="T3"/>
                </a:cxn>
                <a:cxn ang="0">
                  <a:pos x="T4" y="T5"/>
                </a:cxn>
                <a:cxn ang="0">
                  <a:pos x="T6" y="T7"/>
                </a:cxn>
                <a:cxn ang="0">
                  <a:pos x="T8" y="T9"/>
                </a:cxn>
                <a:cxn ang="0">
                  <a:pos x="T10" y="T11"/>
                </a:cxn>
                <a:cxn ang="0">
                  <a:pos x="T12" y="T13"/>
                </a:cxn>
              </a:cxnLst>
              <a:rect l="0" t="0" r="r" b="b"/>
              <a:pathLst>
                <a:path w="168" h="169">
                  <a:moveTo>
                    <a:pt x="167" y="84"/>
                  </a:moveTo>
                  <a:cubicBezTo>
                    <a:pt x="167" y="134"/>
                    <a:pt x="125" y="168"/>
                    <a:pt x="83" y="168"/>
                  </a:cubicBezTo>
                  <a:cubicBezTo>
                    <a:pt x="33" y="168"/>
                    <a:pt x="0" y="134"/>
                    <a:pt x="0" y="84"/>
                  </a:cubicBezTo>
                  <a:cubicBezTo>
                    <a:pt x="0" y="34"/>
                    <a:pt x="33" y="0"/>
                    <a:pt x="83" y="0"/>
                  </a:cubicBezTo>
                  <a:cubicBezTo>
                    <a:pt x="125" y="0"/>
                    <a:pt x="167" y="34"/>
                    <a:pt x="167" y="84"/>
                  </a:cubicBezTo>
                  <a:close/>
                  <a:moveTo>
                    <a:pt x="167" y="84"/>
                  </a:moveTo>
                  <a:lnTo>
                    <a:pt x="167" y="84"/>
                  </a:lnTo>
                  <a:close/>
                </a:path>
              </a:pathLst>
            </a:custGeom>
            <a:grpFill/>
            <a:ln>
              <a:noFill/>
            </a:ln>
            <a:effectLst/>
          </p:spPr>
          <p:txBody>
            <a:bodyPr wrap="none" anchor="ctr"/>
            <a:lstStyle/>
            <a:p>
              <a:pPr>
                <a:defRPr/>
              </a:pPr>
              <a:endParaRPr lang="en-US"/>
            </a:p>
          </p:txBody>
        </p:sp>
        <p:sp>
          <p:nvSpPr>
            <p:cNvPr id="16" name="Freeform 278"/>
            <p:cNvSpPr>
              <a:spLocks noChangeArrowheads="1"/>
            </p:cNvSpPr>
            <p:nvPr/>
          </p:nvSpPr>
          <p:spPr bwMode="auto">
            <a:xfrm>
              <a:off x="6767513" y="2709862"/>
              <a:ext cx="60325" cy="60325"/>
            </a:xfrm>
            <a:custGeom>
              <a:avLst/>
              <a:gdLst>
                <a:gd name="T0" fmla="*/ 167 w 168"/>
                <a:gd name="T1" fmla="*/ 84 h 169"/>
                <a:gd name="T2" fmla="*/ 84 w 168"/>
                <a:gd name="T3" fmla="*/ 168 h 169"/>
                <a:gd name="T4" fmla="*/ 0 w 168"/>
                <a:gd name="T5" fmla="*/ 84 h 169"/>
                <a:gd name="T6" fmla="*/ 84 w 168"/>
                <a:gd name="T7" fmla="*/ 0 h 169"/>
                <a:gd name="T8" fmla="*/ 167 w 168"/>
                <a:gd name="T9" fmla="*/ 84 h 169"/>
                <a:gd name="T10" fmla="*/ 167 w 168"/>
                <a:gd name="T11" fmla="*/ 84 h 169"/>
                <a:gd name="T12" fmla="*/ 167 w 168"/>
                <a:gd name="T13" fmla="*/ 84 h 169"/>
              </a:gdLst>
              <a:ahLst/>
              <a:cxnLst>
                <a:cxn ang="0">
                  <a:pos x="T0" y="T1"/>
                </a:cxn>
                <a:cxn ang="0">
                  <a:pos x="T2" y="T3"/>
                </a:cxn>
                <a:cxn ang="0">
                  <a:pos x="T4" y="T5"/>
                </a:cxn>
                <a:cxn ang="0">
                  <a:pos x="T6" y="T7"/>
                </a:cxn>
                <a:cxn ang="0">
                  <a:pos x="T8" y="T9"/>
                </a:cxn>
                <a:cxn ang="0">
                  <a:pos x="T10" y="T11"/>
                </a:cxn>
                <a:cxn ang="0">
                  <a:pos x="T12" y="T13"/>
                </a:cxn>
              </a:cxnLst>
              <a:rect l="0" t="0" r="r" b="b"/>
              <a:pathLst>
                <a:path w="168" h="169">
                  <a:moveTo>
                    <a:pt x="167" y="84"/>
                  </a:moveTo>
                  <a:cubicBezTo>
                    <a:pt x="167" y="134"/>
                    <a:pt x="126" y="168"/>
                    <a:pt x="84" y="168"/>
                  </a:cubicBezTo>
                  <a:cubicBezTo>
                    <a:pt x="34" y="168"/>
                    <a:pt x="0" y="134"/>
                    <a:pt x="0" y="84"/>
                  </a:cubicBezTo>
                  <a:cubicBezTo>
                    <a:pt x="0" y="34"/>
                    <a:pt x="34" y="0"/>
                    <a:pt x="84" y="0"/>
                  </a:cubicBezTo>
                  <a:cubicBezTo>
                    <a:pt x="126" y="0"/>
                    <a:pt x="167" y="34"/>
                    <a:pt x="167" y="84"/>
                  </a:cubicBezTo>
                  <a:close/>
                  <a:moveTo>
                    <a:pt x="167" y="84"/>
                  </a:moveTo>
                  <a:lnTo>
                    <a:pt x="167" y="84"/>
                  </a:lnTo>
                  <a:close/>
                </a:path>
              </a:pathLst>
            </a:custGeom>
            <a:grpFill/>
            <a:ln>
              <a:noFill/>
            </a:ln>
            <a:effectLst/>
          </p:spPr>
          <p:txBody>
            <a:bodyPr wrap="none" anchor="ctr"/>
            <a:lstStyle/>
            <a:p>
              <a:pPr>
                <a:defRPr/>
              </a:pPr>
              <a:endParaRPr lang="en-US"/>
            </a:p>
          </p:txBody>
        </p:sp>
      </p:grpSp>
      <p:grpSp>
        <p:nvGrpSpPr>
          <p:cNvPr id="17" name="Group 132"/>
          <p:cNvGrpSpPr/>
          <p:nvPr/>
        </p:nvGrpSpPr>
        <p:grpSpPr bwMode="auto">
          <a:xfrm>
            <a:off x="5567712" y="2476500"/>
            <a:ext cx="1106096" cy="1050884"/>
            <a:chOff x="1835150" y="2800349"/>
            <a:chExt cx="382588" cy="363538"/>
          </a:xfrm>
          <a:solidFill>
            <a:srgbClr val="38866A"/>
          </a:solidFill>
        </p:grpSpPr>
        <p:sp>
          <p:nvSpPr>
            <p:cNvPr id="18" name="Freeform 133"/>
            <p:cNvSpPr>
              <a:spLocks noChangeArrowheads="1"/>
            </p:cNvSpPr>
            <p:nvPr/>
          </p:nvSpPr>
          <p:spPr bwMode="auto">
            <a:xfrm>
              <a:off x="1868488" y="3140074"/>
              <a:ext cx="271462" cy="23813"/>
            </a:xfrm>
            <a:custGeom>
              <a:avLst/>
              <a:gdLst>
                <a:gd name="T0" fmla="*/ 41 w 753"/>
                <a:gd name="T1" fmla="*/ 42 h 68"/>
                <a:gd name="T2" fmla="*/ 192 w 753"/>
                <a:gd name="T3" fmla="*/ 42 h 68"/>
                <a:gd name="T4" fmla="*/ 217 w 753"/>
                <a:gd name="T5" fmla="*/ 67 h 68"/>
                <a:gd name="T6" fmla="*/ 543 w 753"/>
                <a:gd name="T7" fmla="*/ 67 h 68"/>
                <a:gd name="T8" fmla="*/ 568 w 753"/>
                <a:gd name="T9" fmla="*/ 42 h 68"/>
                <a:gd name="T10" fmla="*/ 710 w 753"/>
                <a:gd name="T11" fmla="*/ 42 h 68"/>
                <a:gd name="T12" fmla="*/ 752 w 753"/>
                <a:gd name="T13" fmla="*/ 0 h 68"/>
                <a:gd name="T14" fmla="*/ 0 w 753"/>
                <a:gd name="T15" fmla="*/ 0 h 68"/>
                <a:gd name="T16" fmla="*/ 41 w 753"/>
                <a:gd name="T17" fmla="*/ 42 h 68"/>
                <a:gd name="T18" fmla="*/ 41 w 753"/>
                <a:gd name="T19" fmla="*/ 42 h 68"/>
                <a:gd name="T20" fmla="*/ 41 w 753"/>
                <a:gd name="T21" fmla="*/ 42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53" h="68">
                  <a:moveTo>
                    <a:pt x="41" y="42"/>
                  </a:moveTo>
                  <a:cubicBezTo>
                    <a:pt x="192" y="42"/>
                    <a:pt x="192" y="42"/>
                    <a:pt x="192" y="42"/>
                  </a:cubicBezTo>
                  <a:cubicBezTo>
                    <a:pt x="192" y="50"/>
                    <a:pt x="200" y="67"/>
                    <a:pt x="217" y="67"/>
                  </a:cubicBezTo>
                  <a:cubicBezTo>
                    <a:pt x="543" y="67"/>
                    <a:pt x="543" y="67"/>
                    <a:pt x="543" y="67"/>
                  </a:cubicBezTo>
                  <a:cubicBezTo>
                    <a:pt x="552" y="67"/>
                    <a:pt x="568" y="50"/>
                    <a:pt x="568" y="42"/>
                  </a:cubicBezTo>
                  <a:cubicBezTo>
                    <a:pt x="710" y="42"/>
                    <a:pt x="710" y="42"/>
                    <a:pt x="710" y="42"/>
                  </a:cubicBezTo>
                  <a:cubicBezTo>
                    <a:pt x="735" y="42"/>
                    <a:pt x="752" y="17"/>
                    <a:pt x="752" y="0"/>
                  </a:cubicBezTo>
                  <a:cubicBezTo>
                    <a:pt x="0" y="0"/>
                    <a:pt x="0" y="0"/>
                    <a:pt x="0" y="0"/>
                  </a:cubicBezTo>
                  <a:cubicBezTo>
                    <a:pt x="0" y="17"/>
                    <a:pt x="16" y="42"/>
                    <a:pt x="41" y="42"/>
                  </a:cubicBezTo>
                  <a:close/>
                  <a:moveTo>
                    <a:pt x="41" y="42"/>
                  </a:moveTo>
                  <a:lnTo>
                    <a:pt x="41" y="42"/>
                  </a:lnTo>
                  <a:close/>
                </a:path>
              </a:pathLst>
            </a:custGeom>
            <a:grpFill/>
            <a:ln>
              <a:noFill/>
            </a:ln>
            <a:effectLst/>
          </p:spPr>
          <p:txBody>
            <a:bodyPr wrap="none" anchor="ctr"/>
            <a:lstStyle/>
            <a:p>
              <a:pPr>
                <a:defRPr/>
              </a:pPr>
              <a:endParaRPr lang="en-US" kern="1200"/>
            </a:p>
          </p:txBody>
        </p:sp>
        <p:sp>
          <p:nvSpPr>
            <p:cNvPr id="19" name="Freeform 134"/>
            <p:cNvSpPr>
              <a:spLocks noChangeArrowheads="1"/>
            </p:cNvSpPr>
            <p:nvPr/>
          </p:nvSpPr>
          <p:spPr bwMode="auto">
            <a:xfrm>
              <a:off x="1835150" y="2955924"/>
              <a:ext cx="382588" cy="174625"/>
            </a:xfrm>
            <a:custGeom>
              <a:avLst/>
              <a:gdLst>
                <a:gd name="T0" fmla="*/ 1020 w 1062"/>
                <a:gd name="T1" fmla="*/ 100 h 486"/>
                <a:gd name="T2" fmla="*/ 894 w 1062"/>
                <a:gd name="T3" fmla="*/ 75 h 486"/>
                <a:gd name="T4" fmla="*/ 894 w 1062"/>
                <a:gd name="T5" fmla="*/ 0 h 486"/>
                <a:gd name="T6" fmla="*/ 0 w 1062"/>
                <a:gd name="T7" fmla="*/ 0 h 486"/>
                <a:gd name="T8" fmla="*/ 267 w 1062"/>
                <a:gd name="T9" fmla="*/ 485 h 486"/>
                <a:gd name="T10" fmla="*/ 627 w 1062"/>
                <a:gd name="T11" fmla="*/ 485 h 486"/>
                <a:gd name="T12" fmla="*/ 819 w 1062"/>
                <a:gd name="T13" fmla="*/ 351 h 486"/>
                <a:gd name="T14" fmla="*/ 1061 w 1062"/>
                <a:gd name="T15" fmla="*/ 192 h 486"/>
                <a:gd name="T16" fmla="*/ 1020 w 1062"/>
                <a:gd name="T17" fmla="*/ 100 h 486"/>
                <a:gd name="T18" fmla="*/ 861 w 1062"/>
                <a:gd name="T19" fmla="*/ 284 h 486"/>
                <a:gd name="T20" fmla="*/ 894 w 1062"/>
                <a:gd name="T21" fmla="*/ 142 h 486"/>
                <a:gd name="T22" fmla="*/ 978 w 1062"/>
                <a:gd name="T23" fmla="*/ 151 h 486"/>
                <a:gd name="T24" fmla="*/ 995 w 1062"/>
                <a:gd name="T25" fmla="*/ 192 h 486"/>
                <a:gd name="T26" fmla="*/ 861 w 1062"/>
                <a:gd name="T27" fmla="*/ 284 h 486"/>
                <a:gd name="T28" fmla="*/ 861 w 1062"/>
                <a:gd name="T29" fmla="*/ 284 h 486"/>
                <a:gd name="T30" fmla="*/ 861 w 1062"/>
                <a:gd name="T31" fmla="*/ 284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62" h="486">
                  <a:moveTo>
                    <a:pt x="1020" y="100"/>
                  </a:moveTo>
                  <a:cubicBezTo>
                    <a:pt x="986" y="67"/>
                    <a:pt x="928" y="67"/>
                    <a:pt x="894" y="75"/>
                  </a:cubicBezTo>
                  <a:cubicBezTo>
                    <a:pt x="894" y="50"/>
                    <a:pt x="894" y="25"/>
                    <a:pt x="894" y="0"/>
                  </a:cubicBezTo>
                  <a:cubicBezTo>
                    <a:pt x="0" y="0"/>
                    <a:pt x="0" y="0"/>
                    <a:pt x="0" y="0"/>
                  </a:cubicBezTo>
                  <a:cubicBezTo>
                    <a:pt x="0" y="243"/>
                    <a:pt x="42" y="418"/>
                    <a:pt x="267" y="485"/>
                  </a:cubicBezTo>
                  <a:cubicBezTo>
                    <a:pt x="627" y="485"/>
                    <a:pt x="627" y="485"/>
                    <a:pt x="627" y="485"/>
                  </a:cubicBezTo>
                  <a:cubicBezTo>
                    <a:pt x="719" y="452"/>
                    <a:pt x="786" y="410"/>
                    <a:pt x="819" y="351"/>
                  </a:cubicBezTo>
                  <a:cubicBezTo>
                    <a:pt x="911" y="351"/>
                    <a:pt x="1053" y="318"/>
                    <a:pt x="1061" y="192"/>
                  </a:cubicBezTo>
                  <a:cubicBezTo>
                    <a:pt x="1061" y="142"/>
                    <a:pt x="1036" y="117"/>
                    <a:pt x="1020" y="100"/>
                  </a:cubicBezTo>
                  <a:close/>
                  <a:moveTo>
                    <a:pt x="861" y="284"/>
                  </a:moveTo>
                  <a:cubicBezTo>
                    <a:pt x="878" y="243"/>
                    <a:pt x="886" y="192"/>
                    <a:pt x="894" y="142"/>
                  </a:cubicBezTo>
                  <a:cubicBezTo>
                    <a:pt x="919" y="134"/>
                    <a:pt x="961" y="134"/>
                    <a:pt x="978" y="151"/>
                  </a:cubicBezTo>
                  <a:cubicBezTo>
                    <a:pt x="978" y="151"/>
                    <a:pt x="995" y="159"/>
                    <a:pt x="995" y="192"/>
                  </a:cubicBezTo>
                  <a:cubicBezTo>
                    <a:pt x="986" y="259"/>
                    <a:pt x="911" y="276"/>
                    <a:pt x="861" y="284"/>
                  </a:cubicBezTo>
                  <a:close/>
                  <a:moveTo>
                    <a:pt x="861" y="284"/>
                  </a:moveTo>
                  <a:lnTo>
                    <a:pt x="861" y="284"/>
                  </a:lnTo>
                  <a:close/>
                </a:path>
              </a:pathLst>
            </a:custGeom>
            <a:grpFill/>
            <a:ln>
              <a:noFill/>
            </a:ln>
            <a:effectLst/>
          </p:spPr>
          <p:txBody>
            <a:bodyPr wrap="none" anchor="ctr"/>
            <a:lstStyle/>
            <a:p>
              <a:pPr>
                <a:defRPr/>
              </a:pPr>
              <a:endParaRPr lang="en-US" kern="1200"/>
            </a:p>
          </p:txBody>
        </p:sp>
        <p:sp>
          <p:nvSpPr>
            <p:cNvPr id="20" name="Freeform 135"/>
            <p:cNvSpPr>
              <a:spLocks noChangeArrowheads="1"/>
            </p:cNvSpPr>
            <p:nvPr/>
          </p:nvSpPr>
          <p:spPr bwMode="auto">
            <a:xfrm>
              <a:off x="1916113" y="2800349"/>
              <a:ext cx="112712" cy="144463"/>
            </a:xfrm>
            <a:custGeom>
              <a:avLst/>
              <a:gdLst>
                <a:gd name="T0" fmla="*/ 142 w 311"/>
                <a:gd name="T1" fmla="*/ 401 h 402"/>
                <a:gd name="T2" fmla="*/ 234 w 311"/>
                <a:gd name="T3" fmla="*/ 243 h 402"/>
                <a:gd name="T4" fmla="*/ 268 w 311"/>
                <a:gd name="T5" fmla="*/ 0 h 402"/>
                <a:gd name="T6" fmla="*/ 159 w 311"/>
                <a:gd name="T7" fmla="*/ 276 h 402"/>
                <a:gd name="T8" fmla="*/ 142 w 311"/>
                <a:gd name="T9" fmla="*/ 401 h 402"/>
                <a:gd name="T10" fmla="*/ 142 w 311"/>
                <a:gd name="T11" fmla="*/ 401 h 402"/>
                <a:gd name="T12" fmla="*/ 142 w 311"/>
                <a:gd name="T13" fmla="*/ 401 h 402"/>
              </a:gdLst>
              <a:ahLst/>
              <a:cxnLst>
                <a:cxn ang="0">
                  <a:pos x="T0" y="T1"/>
                </a:cxn>
                <a:cxn ang="0">
                  <a:pos x="T2" y="T3"/>
                </a:cxn>
                <a:cxn ang="0">
                  <a:pos x="T4" y="T5"/>
                </a:cxn>
                <a:cxn ang="0">
                  <a:pos x="T6" y="T7"/>
                </a:cxn>
                <a:cxn ang="0">
                  <a:pos x="T8" y="T9"/>
                </a:cxn>
                <a:cxn ang="0">
                  <a:pos x="T10" y="T11"/>
                </a:cxn>
                <a:cxn ang="0">
                  <a:pos x="T12" y="T13"/>
                </a:cxn>
              </a:cxnLst>
              <a:rect l="0" t="0" r="r" b="b"/>
              <a:pathLst>
                <a:path w="311" h="402">
                  <a:moveTo>
                    <a:pt x="142" y="401"/>
                  </a:moveTo>
                  <a:cubicBezTo>
                    <a:pt x="142" y="401"/>
                    <a:pt x="310" y="385"/>
                    <a:pt x="234" y="243"/>
                  </a:cubicBezTo>
                  <a:cubicBezTo>
                    <a:pt x="168" y="126"/>
                    <a:pt x="184" y="59"/>
                    <a:pt x="268" y="0"/>
                  </a:cubicBezTo>
                  <a:cubicBezTo>
                    <a:pt x="268" y="0"/>
                    <a:pt x="0" y="67"/>
                    <a:pt x="159" y="276"/>
                  </a:cubicBezTo>
                  <a:cubicBezTo>
                    <a:pt x="209" y="360"/>
                    <a:pt x="142" y="401"/>
                    <a:pt x="142" y="401"/>
                  </a:cubicBezTo>
                  <a:close/>
                  <a:moveTo>
                    <a:pt x="142" y="401"/>
                  </a:moveTo>
                  <a:lnTo>
                    <a:pt x="142" y="401"/>
                  </a:lnTo>
                  <a:close/>
                </a:path>
              </a:pathLst>
            </a:custGeom>
            <a:grpFill/>
            <a:ln>
              <a:noFill/>
            </a:ln>
            <a:effectLst/>
          </p:spPr>
          <p:txBody>
            <a:bodyPr wrap="none" anchor="ctr"/>
            <a:lstStyle/>
            <a:p>
              <a:pPr>
                <a:defRPr/>
              </a:pPr>
              <a:endParaRPr lang="en-US" kern="1200"/>
            </a:p>
          </p:txBody>
        </p:sp>
        <p:sp>
          <p:nvSpPr>
            <p:cNvPr id="21" name="Freeform 136"/>
            <p:cNvSpPr>
              <a:spLocks noChangeArrowheads="1"/>
            </p:cNvSpPr>
            <p:nvPr/>
          </p:nvSpPr>
          <p:spPr bwMode="auto">
            <a:xfrm>
              <a:off x="2003425" y="2867024"/>
              <a:ext cx="53975" cy="73025"/>
            </a:xfrm>
            <a:custGeom>
              <a:avLst/>
              <a:gdLst>
                <a:gd name="T0" fmla="*/ 17 w 151"/>
                <a:gd name="T1" fmla="*/ 201 h 202"/>
                <a:gd name="T2" fmla="*/ 75 w 151"/>
                <a:gd name="T3" fmla="*/ 67 h 202"/>
                <a:gd name="T4" fmla="*/ 84 w 151"/>
                <a:gd name="T5" fmla="*/ 0 h 202"/>
                <a:gd name="T6" fmla="*/ 33 w 151"/>
                <a:gd name="T7" fmla="*/ 75 h 202"/>
                <a:gd name="T8" fmla="*/ 17 w 151"/>
                <a:gd name="T9" fmla="*/ 201 h 202"/>
                <a:gd name="T10" fmla="*/ 17 w 151"/>
                <a:gd name="T11" fmla="*/ 201 h 202"/>
                <a:gd name="T12" fmla="*/ 17 w 151"/>
                <a:gd name="T13" fmla="*/ 201 h 202"/>
              </a:gdLst>
              <a:ahLst/>
              <a:cxnLst>
                <a:cxn ang="0">
                  <a:pos x="T0" y="T1"/>
                </a:cxn>
                <a:cxn ang="0">
                  <a:pos x="T2" y="T3"/>
                </a:cxn>
                <a:cxn ang="0">
                  <a:pos x="T4" y="T5"/>
                </a:cxn>
                <a:cxn ang="0">
                  <a:pos x="T6" y="T7"/>
                </a:cxn>
                <a:cxn ang="0">
                  <a:pos x="T8" y="T9"/>
                </a:cxn>
                <a:cxn ang="0">
                  <a:pos x="T10" y="T11"/>
                </a:cxn>
                <a:cxn ang="0">
                  <a:pos x="T12" y="T13"/>
                </a:cxn>
              </a:cxnLst>
              <a:rect l="0" t="0" r="r" b="b"/>
              <a:pathLst>
                <a:path w="151" h="202">
                  <a:moveTo>
                    <a:pt x="17" y="201"/>
                  </a:moveTo>
                  <a:cubicBezTo>
                    <a:pt x="17" y="201"/>
                    <a:pt x="150" y="176"/>
                    <a:pt x="75" y="67"/>
                  </a:cubicBezTo>
                  <a:cubicBezTo>
                    <a:pt x="50" y="17"/>
                    <a:pt x="84" y="0"/>
                    <a:pt x="84" y="0"/>
                  </a:cubicBezTo>
                  <a:cubicBezTo>
                    <a:pt x="84" y="0"/>
                    <a:pt x="0" y="0"/>
                    <a:pt x="33" y="75"/>
                  </a:cubicBezTo>
                  <a:cubicBezTo>
                    <a:pt x="67" y="142"/>
                    <a:pt x="58" y="176"/>
                    <a:pt x="17" y="201"/>
                  </a:cubicBezTo>
                  <a:close/>
                  <a:moveTo>
                    <a:pt x="17" y="201"/>
                  </a:moveTo>
                  <a:lnTo>
                    <a:pt x="17" y="201"/>
                  </a:lnTo>
                  <a:close/>
                </a:path>
              </a:pathLst>
            </a:custGeom>
            <a:grpFill/>
            <a:ln>
              <a:noFill/>
            </a:ln>
            <a:effectLst/>
          </p:spPr>
          <p:txBody>
            <a:bodyPr wrap="none" anchor="ctr"/>
            <a:lstStyle/>
            <a:p>
              <a:pPr>
                <a:defRPr/>
              </a:pPr>
              <a:endParaRPr lang="en-US" kern="1200"/>
            </a:p>
          </p:txBody>
        </p:sp>
      </p:grpSp>
      <p:grpSp>
        <p:nvGrpSpPr>
          <p:cNvPr id="22" name="Group 137"/>
          <p:cNvGrpSpPr/>
          <p:nvPr/>
        </p:nvGrpSpPr>
        <p:grpSpPr bwMode="auto">
          <a:xfrm>
            <a:off x="8542744" y="4569171"/>
            <a:ext cx="728586" cy="954575"/>
            <a:chOff x="4576763" y="2300287"/>
            <a:chExt cx="276225" cy="361950"/>
          </a:xfrm>
          <a:solidFill>
            <a:srgbClr val="38866A"/>
          </a:solidFill>
        </p:grpSpPr>
        <p:sp>
          <p:nvSpPr>
            <p:cNvPr id="23" name="Freeform 138"/>
            <p:cNvSpPr>
              <a:spLocks noChangeArrowheads="1"/>
            </p:cNvSpPr>
            <p:nvPr/>
          </p:nvSpPr>
          <p:spPr bwMode="auto">
            <a:xfrm>
              <a:off x="4576763" y="2541587"/>
              <a:ext cx="120650" cy="120650"/>
            </a:xfrm>
            <a:custGeom>
              <a:avLst/>
              <a:gdLst>
                <a:gd name="T0" fmla="*/ 92 w 336"/>
                <a:gd name="T1" fmla="*/ 0 h 336"/>
                <a:gd name="T2" fmla="*/ 0 w 336"/>
                <a:gd name="T3" fmla="*/ 243 h 336"/>
                <a:gd name="T4" fmla="*/ 159 w 336"/>
                <a:gd name="T5" fmla="*/ 193 h 336"/>
                <a:gd name="T6" fmla="*/ 251 w 336"/>
                <a:gd name="T7" fmla="*/ 335 h 336"/>
                <a:gd name="T8" fmla="*/ 335 w 336"/>
                <a:gd name="T9" fmla="*/ 84 h 336"/>
                <a:gd name="T10" fmla="*/ 251 w 336"/>
                <a:gd name="T11" fmla="*/ 9 h 336"/>
                <a:gd name="T12" fmla="*/ 92 w 336"/>
                <a:gd name="T13" fmla="*/ 0 h 336"/>
                <a:gd name="T14" fmla="*/ 92 w 336"/>
                <a:gd name="T15" fmla="*/ 0 h 336"/>
                <a:gd name="T16" fmla="*/ 92 w 336"/>
                <a:gd name="T17" fmla="*/ 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6" h="336">
                  <a:moveTo>
                    <a:pt x="92" y="0"/>
                  </a:moveTo>
                  <a:lnTo>
                    <a:pt x="0" y="243"/>
                  </a:lnTo>
                  <a:lnTo>
                    <a:pt x="159" y="193"/>
                  </a:lnTo>
                  <a:lnTo>
                    <a:pt x="251" y="335"/>
                  </a:lnTo>
                  <a:lnTo>
                    <a:pt x="335" y="84"/>
                  </a:lnTo>
                  <a:lnTo>
                    <a:pt x="251" y="9"/>
                  </a:lnTo>
                  <a:lnTo>
                    <a:pt x="92" y="0"/>
                  </a:lnTo>
                  <a:close/>
                  <a:moveTo>
                    <a:pt x="92" y="0"/>
                  </a:moveTo>
                  <a:lnTo>
                    <a:pt x="92" y="0"/>
                  </a:lnTo>
                  <a:close/>
                </a:path>
              </a:pathLst>
            </a:custGeom>
            <a:grpFill/>
            <a:ln>
              <a:noFill/>
            </a:ln>
            <a:effectLst/>
          </p:spPr>
          <p:txBody>
            <a:bodyPr wrap="none" anchor="ctr"/>
            <a:lstStyle/>
            <a:p>
              <a:pPr>
                <a:defRPr/>
              </a:pPr>
              <a:endParaRPr lang="en-US" kern="1200"/>
            </a:p>
          </p:txBody>
        </p:sp>
        <p:sp>
          <p:nvSpPr>
            <p:cNvPr id="24" name="Freeform 139"/>
            <p:cNvSpPr>
              <a:spLocks noChangeArrowheads="1"/>
            </p:cNvSpPr>
            <p:nvPr/>
          </p:nvSpPr>
          <p:spPr bwMode="auto">
            <a:xfrm>
              <a:off x="4576763" y="2541587"/>
              <a:ext cx="120650" cy="120650"/>
            </a:xfrm>
            <a:custGeom>
              <a:avLst/>
              <a:gdLst>
                <a:gd name="T0" fmla="*/ 92 w 336"/>
                <a:gd name="T1" fmla="*/ 0 h 336"/>
                <a:gd name="T2" fmla="*/ 0 w 336"/>
                <a:gd name="T3" fmla="*/ 243 h 336"/>
                <a:gd name="T4" fmla="*/ 159 w 336"/>
                <a:gd name="T5" fmla="*/ 193 h 336"/>
                <a:gd name="T6" fmla="*/ 251 w 336"/>
                <a:gd name="T7" fmla="*/ 335 h 336"/>
                <a:gd name="T8" fmla="*/ 335 w 336"/>
                <a:gd name="T9" fmla="*/ 84 h 336"/>
                <a:gd name="T10" fmla="*/ 251 w 336"/>
                <a:gd name="T11" fmla="*/ 9 h 336"/>
                <a:gd name="T12" fmla="*/ 92 w 336"/>
                <a:gd name="T13" fmla="*/ 0 h 336"/>
              </a:gdLst>
              <a:ahLst/>
              <a:cxnLst>
                <a:cxn ang="0">
                  <a:pos x="T0" y="T1"/>
                </a:cxn>
                <a:cxn ang="0">
                  <a:pos x="T2" y="T3"/>
                </a:cxn>
                <a:cxn ang="0">
                  <a:pos x="T4" y="T5"/>
                </a:cxn>
                <a:cxn ang="0">
                  <a:pos x="T6" y="T7"/>
                </a:cxn>
                <a:cxn ang="0">
                  <a:pos x="T8" y="T9"/>
                </a:cxn>
                <a:cxn ang="0">
                  <a:pos x="T10" y="T11"/>
                </a:cxn>
                <a:cxn ang="0">
                  <a:pos x="T12" y="T13"/>
                </a:cxn>
              </a:cxnLst>
              <a:rect l="0" t="0" r="r" b="b"/>
              <a:pathLst>
                <a:path w="336" h="336">
                  <a:moveTo>
                    <a:pt x="92" y="0"/>
                  </a:moveTo>
                  <a:lnTo>
                    <a:pt x="0" y="243"/>
                  </a:lnTo>
                  <a:lnTo>
                    <a:pt x="159" y="193"/>
                  </a:lnTo>
                  <a:lnTo>
                    <a:pt x="251" y="335"/>
                  </a:lnTo>
                  <a:lnTo>
                    <a:pt x="335" y="84"/>
                  </a:lnTo>
                  <a:lnTo>
                    <a:pt x="251" y="9"/>
                  </a:lnTo>
                  <a:lnTo>
                    <a:pt x="92" y="0"/>
                  </a:lnTo>
                </a:path>
              </a:pathLst>
            </a:custGeom>
            <a:grpFill/>
            <a:ln>
              <a:noFill/>
            </a:ln>
            <a:effectLst/>
          </p:spPr>
          <p:txBody>
            <a:bodyPr wrap="none" anchor="ctr"/>
            <a:lstStyle/>
            <a:p>
              <a:pPr>
                <a:defRPr/>
              </a:pPr>
              <a:endParaRPr lang="en-US" kern="1200"/>
            </a:p>
          </p:txBody>
        </p:sp>
        <p:sp>
          <p:nvSpPr>
            <p:cNvPr id="25" name="Freeform 140"/>
            <p:cNvSpPr>
              <a:spLocks noChangeArrowheads="1"/>
            </p:cNvSpPr>
            <p:nvPr/>
          </p:nvSpPr>
          <p:spPr bwMode="auto">
            <a:xfrm>
              <a:off x="4610100" y="2541587"/>
              <a:ext cx="1588" cy="1587"/>
            </a:xfrm>
            <a:custGeom>
              <a:avLst/>
              <a:gdLst>
                <a:gd name="T0" fmla="*/ 0 w 1"/>
                <a:gd name="T1" fmla="*/ 0 h 1"/>
                <a:gd name="T2" fmla="*/ 0 w 1"/>
                <a:gd name="T3" fmla="*/ 0 h 1"/>
              </a:gdLst>
              <a:ahLst/>
              <a:cxnLst>
                <a:cxn ang="0">
                  <a:pos x="T0" y="T1"/>
                </a:cxn>
                <a:cxn ang="0">
                  <a:pos x="T2" y="T3"/>
                </a:cxn>
              </a:cxnLst>
              <a:rect l="0" t="0" r="r" b="b"/>
              <a:pathLst>
                <a:path w="1" h="1">
                  <a:moveTo>
                    <a:pt x="0" y="0"/>
                  </a:moveTo>
                  <a:lnTo>
                    <a:pt x="0" y="0"/>
                  </a:lnTo>
                </a:path>
              </a:pathLst>
            </a:custGeom>
            <a:grpFill/>
            <a:ln>
              <a:noFill/>
            </a:ln>
            <a:effectLst/>
          </p:spPr>
          <p:txBody>
            <a:bodyPr wrap="none" anchor="ctr"/>
            <a:lstStyle/>
            <a:p>
              <a:pPr>
                <a:defRPr/>
              </a:pPr>
              <a:endParaRPr lang="en-US" kern="1200"/>
            </a:p>
          </p:txBody>
        </p:sp>
        <p:sp>
          <p:nvSpPr>
            <p:cNvPr id="26" name="Freeform 141"/>
            <p:cNvSpPr>
              <a:spLocks noChangeArrowheads="1"/>
            </p:cNvSpPr>
            <p:nvPr/>
          </p:nvSpPr>
          <p:spPr bwMode="auto">
            <a:xfrm>
              <a:off x="4732338" y="2541587"/>
              <a:ext cx="120650" cy="120650"/>
            </a:xfrm>
            <a:custGeom>
              <a:avLst/>
              <a:gdLst>
                <a:gd name="T0" fmla="*/ 251 w 336"/>
                <a:gd name="T1" fmla="*/ 0 h 336"/>
                <a:gd name="T2" fmla="*/ 84 w 336"/>
                <a:gd name="T3" fmla="*/ 9 h 336"/>
                <a:gd name="T4" fmla="*/ 0 w 336"/>
                <a:gd name="T5" fmla="*/ 84 h 336"/>
                <a:gd name="T6" fmla="*/ 92 w 336"/>
                <a:gd name="T7" fmla="*/ 335 h 336"/>
                <a:gd name="T8" fmla="*/ 176 w 336"/>
                <a:gd name="T9" fmla="*/ 193 h 336"/>
                <a:gd name="T10" fmla="*/ 335 w 336"/>
                <a:gd name="T11" fmla="*/ 243 h 336"/>
                <a:gd name="T12" fmla="*/ 251 w 336"/>
                <a:gd name="T13" fmla="*/ 0 h 336"/>
                <a:gd name="T14" fmla="*/ 251 w 336"/>
                <a:gd name="T15" fmla="*/ 0 h 336"/>
                <a:gd name="T16" fmla="*/ 251 w 336"/>
                <a:gd name="T17" fmla="*/ 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6" h="336">
                  <a:moveTo>
                    <a:pt x="251" y="0"/>
                  </a:moveTo>
                  <a:lnTo>
                    <a:pt x="84" y="9"/>
                  </a:lnTo>
                  <a:lnTo>
                    <a:pt x="0" y="84"/>
                  </a:lnTo>
                  <a:lnTo>
                    <a:pt x="92" y="335"/>
                  </a:lnTo>
                  <a:lnTo>
                    <a:pt x="176" y="193"/>
                  </a:lnTo>
                  <a:lnTo>
                    <a:pt x="335" y="243"/>
                  </a:lnTo>
                  <a:lnTo>
                    <a:pt x="251" y="0"/>
                  </a:lnTo>
                  <a:close/>
                  <a:moveTo>
                    <a:pt x="251" y="0"/>
                  </a:moveTo>
                  <a:lnTo>
                    <a:pt x="251" y="0"/>
                  </a:lnTo>
                  <a:close/>
                </a:path>
              </a:pathLst>
            </a:custGeom>
            <a:grpFill/>
            <a:ln>
              <a:noFill/>
            </a:ln>
            <a:effectLst/>
          </p:spPr>
          <p:txBody>
            <a:bodyPr wrap="none" anchor="ctr"/>
            <a:lstStyle/>
            <a:p>
              <a:pPr>
                <a:defRPr/>
              </a:pPr>
              <a:endParaRPr lang="en-US" kern="1200"/>
            </a:p>
          </p:txBody>
        </p:sp>
        <p:sp>
          <p:nvSpPr>
            <p:cNvPr id="27" name="Freeform 142"/>
            <p:cNvSpPr>
              <a:spLocks noChangeArrowheads="1"/>
            </p:cNvSpPr>
            <p:nvPr/>
          </p:nvSpPr>
          <p:spPr bwMode="auto">
            <a:xfrm>
              <a:off x="4732338" y="2541587"/>
              <a:ext cx="120650" cy="120650"/>
            </a:xfrm>
            <a:custGeom>
              <a:avLst/>
              <a:gdLst>
                <a:gd name="T0" fmla="*/ 251 w 336"/>
                <a:gd name="T1" fmla="*/ 0 h 336"/>
                <a:gd name="T2" fmla="*/ 84 w 336"/>
                <a:gd name="T3" fmla="*/ 9 h 336"/>
                <a:gd name="T4" fmla="*/ 0 w 336"/>
                <a:gd name="T5" fmla="*/ 84 h 336"/>
                <a:gd name="T6" fmla="*/ 92 w 336"/>
                <a:gd name="T7" fmla="*/ 335 h 336"/>
                <a:gd name="T8" fmla="*/ 176 w 336"/>
                <a:gd name="T9" fmla="*/ 193 h 336"/>
                <a:gd name="T10" fmla="*/ 335 w 336"/>
                <a:gd name="T11" fmla="*/ 243 h 336"/>
                <a:gd name="T12" fmla="*/ 251 w 336"/>
                <a:gd name="T13" fmla="*/ 0 h 336"/>
              </a:gdLst>
              <a:ahLst/>
              <a:cxnLst>
                <a:cxn ang="0">
                  <a:pos x="T0" y="T1"/>
                </a:cxn>
                <a:cxn ang="0">
                  <a:pos x="T2" y="T3"/>
                </a:cxn>
                <a:cxn ang="0">
                  <a:pos x="T4" y="T5"/>
                </a:cxn>
                <a:cxn ang="0">
                  <a:pos x="T6" y="T7"/>
                </a:cxn>
                <a:cxn ang="0">
                  <a:pos x="T8" y="T9"/>
                </a:cxn>
                <a:cxn ang="0">
                  <a:pos x="T10" y="T11"/>
                </a:cxn>
                <a:cxn ang="0">
                  <a:pos x="T12" y="T13"/>
                </a:cxn>
              </a:cxnLst>
              <a:rect l="0" t="0" r="r" b="b"/>
              <a:pathLst>
                <a:path w="336" h="336">
                  <a:moveTo>
                    <a:pt x="251" y="0"/>
                  </a:moveTo>
                  <a:lnTo>
                    <a:pt x="84" y="9"/>
                  </a:lnTo>
                  <a:lnTo>
                    <a:pt x="0" y="84"/>
                  </a:lnTo>
                  <a:lnTo>
                    <a:pt x="92" y="335"/>
                  </a:lnTo>
                  <a:lnTo>
                    <a:pt x="176" y="193"/>
                  </a:lnTo>
                  <a:lnTo>
                    <a:pt x="335" y="243"/>
                  </a:lnTo>
                  <a:lnTo>
                    <a:pt x="251" y="0"/>
                  </a:lnTo>
                </a:path>
              </a:pathLst>
            </a:custGeom>
            <a:grpFill/>
            <a:ln>
              <a:noFill/>
            </a:ln>
            <a:effectLst/>
          </p:spPr>
          <p:txBody>
            <a:bodyPr wrap="none" anchor="ctr"/>
            <a:lstStyle/>
            <a:p>
              <a:pPr>
                <a:defRPr/>
              </a:pPr>
              <a:endParaRPr lang="en-US" kern="1200"/>
            </a:p>
          </p:txBody>
        </p:sp>
        <p:sp>
          <p:nvSpPr>
            <p:cNvPr id="28" name="Freeform 143"/>
            <p:cNvSpPr>
              <a:spLocks noChangeArrowheads="1"/>
            </p:cNvSpPr>
            <p:nvPr/>
          </p:nvSpPr>
          <p:spPr bwMode="auto">
            <a:xfrm>
              <a:off x="4822825" y="2541587"/>
              <a:ext cx="1588" cy="1587"/>
            </a:xfrm>
            <a:custGeom>
              <a:avLst/>
              <a:gdLst>
                <a:gd name="T0" fmla="*/ 0 w 1"/>
                <a:gd name="T1" fmla="*/ 0 h 1"/>
                <a:gd name="T2" fmla="*/ 0 w 1"/>
                <a:gd name="T3" fmla="*/ 0 h 1"/>
              </a:gdLst>
              <a:ahLst/>
              <a:cxnLst>
                <a:cxn ang="0">
                  <a:pos x="T0" y="T1"/>
                </a:cxn>
                <a:cxn ang="0">
                  <a:pos x="T2" y="T3"/>
                </a:cxn>
              </a:cxnLst>
              <a:rect l="0" t="0" r="r" b="b"/>
              <a:pathLst>
                <a:path w="1" h="1">
                  <a:moveTo>
                    <a:pt x="0" y="0"/>
                  </a:moveTo>
                  <a:lnTo>
                    <a:pt x="0" y="0"/>
                  </a:lnTo>
                </a:path>
              </a:pathLst>
            </a:custGeom>
            <a:grpFill/>
            <a:ln>
              <a:noFill/>
            </a:ln>
            <a:effectLst/>
          </p:spPr>
          <p:txBody>
            <a:bodyPr wrap="none" anchor="ctr"/>
            <a:lstStyle/>
            <a:p>
              <a:pPr>
                <a:defRPr/>
              </a:pPr>
              <a:endParaRPr lang="en-US" kern="1200"/>
            </a:p>
          </p:txBody>
        </p:sp>
        <p:sp>
          <p:nvSpPr>
            <p:cNvPr id="29" name="Freeform 144"/>
            <p:cNvSpPr>
              <a:spLocks noChangeArrowheads="1"/>
            </p:cNvSpPr>
            <p:nvPr/>
          </p:nvSpPr>
          <p:spPr bwMode="auto">
            <a:xfrm>
              <a:off x="4586288" y="2300287"/>
              <a:ext cx="261937" cy="258762"/>
            </a:xfrm>
            <a:custGeom>
              <a:avLst/>
              <a:gdLst>
                <a:gd name="T0" fmla="*/ 618 w 728"/>
                <a:gd name="T1" fmla="*/ 619 h 720"/>
                <a:gd name="T2" fmla="*/ 627 w 728"/>
                <a:gd name="T3" fmla="*/ 469 h 720"/>
                <a:gd name="T4" fmla="*/ 727 w 728"/>
                <a:gd name="T5" fmla="*/ 360 h 720"/>
                <a:gd name="T6" fmla="*/ 627 w 728"/>
                <a:gd name="T7" fmla="*/ 251 h 720"/>
                <a:gd name="T8" fmla="*/ 618 w 728"/>
                <a:gd name="T9" fmla="*/ 101 h 720"/>
                <a:gd name="T10" fmla="*/ 468 w 728"/>
                <a:gd name="T11" fmla="*/ 92 h 720"/>
                <a:gd name="T12" fmla="*/ 359 w 728"/>
                <a:gd name="T13" fmla="*/ 0 h 720"/>
                <a:gd name="T14" fmla="*/ 250 w 728"/>
                <a:gd name="T15" fmla="*/ 92 h 720"/>
                <a:gd name="T16" fmla="*/ 100 w 728"/>
                <a:gd name="T17" fmla="*/ 101 h 720"/>
                <a:gd name="T18" fmla="*/ 92 w 728"/>
                <a:gd name="T19" fmla="*/ 251 h 720"/>
                <a:gd name="T20" fmla="*/ 0 w 728"/>
                <a:gd name="T21" fmla="*/ 360 h 720"/>
                <a:gd name="T22" fmla="*/ 92 w 728"/>
                <a:gd name="T23" fmla="*/ 469 h 720"/>
                <a:gd name="T24" fmla="*/ 100 w 728"/>
                <a:gd name="T25" fmla="*/ 619 h 720"/>
                <a:gd name="T26" fmla="*/ 250 w 728"/>
                <a:gd name="T27" fmla="*/ 628 h 720"/>
                <a:gd name="T28" fmla="*/ 359 w 728"/>
                <a:gd name="T29" fmla="*/ 719 h 720"/>
                <a:gd name="T30" fmla="*/ 468 w 728"/>
                <a:gd name="T31" fmla="*/ 628 h 720"/>
                <a:gd name="T32" fmla="*/ 618 w 728"/>
                <a:gd name="T33" fmla="*/ 619 h 720"/>
                <a:gd name="T34" fmla="*/ 359 w 728"/>
                <a:gd name="T35" fmla="*/ 561 h 720"/>
                <a:gd name="T36" fmla="*/ 159 w 728"/>
                <a:gd name="T37" fmla="*/ 360 h 720"/>
                <a:gd name="T38" fmla="*/ 359 w 728"/>
                <a:gd name="T39" fmla="*/ 159 h 720"/>
                <a:gd name="T40" fmla="*/ 560 w 728"/>
                <a:gd name="T41" fmla="*/ 360 h 720"/>
                <a:gd name="T42" fmla="*/ 359 w 728"/>
                <a:gd name="T43" fmla="*/ 561 h 720"/>
                <a:gd name="T44" fmla="*/ 359 w 728"/>
                <a:gd name="T45" fmla="*/ 561 h 720"/>
                <a:gd name="T46" fmla="*/ 359 w 728"/>
                <a:gd name="T47" fmla="*/ 561 h 7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28" h="720">
                  <a:moveTo>
                    <a:pt x="618" y="619"/>
                  </a:moveTo>
                  <a:cubicBezTo>
                    <a:pt x="627" y="469"/>
                    <a:pt x="627" y="469"/>
                    <a:pt x="627" y="469"/>
                  </a:cubicBezTo>
                  <a:cubicBezTo>
                    <a:pt x="727" y="360"/>
                    <a:pt x="727" y="360"/>
                    <a:pt x="727" y="360"/>
                  </a:cubicBezTo>
                  <a:cubicBezTo>
                    <a:pt x="627" y="251"/>
                    <a:pt x="627" y="251"/>
                    <a:pt x="627" y="251"/>
                  </a:cubicBezTo>
                  <a:cubicBezTo>
                    <a:pt x="618" y="101"/>
                    <a:pt x="618" y="101"/>
                    <a:pt x="618" y="101"/>
                  </a:cubicBezTo>
                  <a:cubicBezTo>
                    <a:pt x="468" y="92"/>
                    <a:pt x="468" y="92"/>
                    <a:pt x="468" y="92"/>
                  </a:cubicBezTo>
                  <a:cubicBezTo>
                    <a:pt x="359" y="0"/>
                    <a:pt x="359" y="0"/>
                    <a:pt x="359" y="0"/>
                  </a:cubicBezTo>
                  <a:cubicBezTo>
                    <a:pt x="250" y="92"/>
                    <a:pt x="250" y="92"/>
                    <a:pt x="250" y="92"/>
                  </a:cubicBezTo>
                  <a:cubicBezTo>
                    <a:pt x="100" y="101"/>
                    <a:pt x="100" y="101"/>
                    <a:pt x="100" y="101"/>
                  </a:cubicBezTo>
                  <a:cubicBezTo>
                    <a:pt x="92" y="251"/>
                    <a:pt x="92" y="251"/>
                    <a:pt x="92" y="251"/>
                  </a:cubicBezTo>
                  <a:cubicBezTo>
                    <a:pt x="0" y="360"/>
                    <a:pt x="0" y="360"/>
                    <a:pt x="0" y="360"/>
                  </a:cubicBezTo>
                  <a:cubicBezTo>
                    <a:pt x="92" y="469"/>
                    <a:pt x="92" y="469"/>
                    <a:pt x="92" y="469"/>
                  </a:cubicBezTo>
                  <a:cubicBezTo>
                    <a:pt x="100" y="619"/>
                    <a:pt x="100" y="619"/>
                    <a:pt x="100" y="619"/>
                  </a:cubicBezTo>
                  <a:cubicBezTo>
                    <a:pt x="250" y="628"/>
                    <a:pt x="250" y="628"/>
                    <a:pt x="250" y="628"/>
                  </a:cubicBezTo>
                  <a:cubicBezTo>
                    <a:pt x="359" y="719"/>
                    <a:pt x="359" y="719"/>
                    <a:pt x="359" y="719"/>
                  </a:cubicBezTo>
                  <a:cubicBezTo>
                    <a:pt x="468" y="628"/>
                    <a:pt x="468" y="628"/>
                    <a:pt x="468" y="628"/>
                  </a:cubicBezTo>
                  <a:lnTo>
                    <a:pt x="618" y="619"/>
                  </a:lnTo>
                  <a:close/>
                  <a:moveTo>
                    <a:pt x="359" y="561"/>
                  </a:moveTo>
                  <a:cubicBezTo>
                    <a:pt x="250" y="561"/>
                    <a:pt x="159" y="469"/>
                    <a:pt x="159" y="360"/>
                  </a:cubicBezTo>
                  <a:cubicBezTo>
                    <a:pt x="159" y="243"/>
                    <a:pt x="250" y="159"/>
                    <a:pt x="359" y="159"/>
                  </a:cubicBezTo>
                  <a:cubicBezTo>
                    <a:pt x="468" y="159"/>
                    <a:pt x="560" y="243"/>
                    <a:pt x="560" y="360"/>
                  </a:cubicBezTo>
                  <a:cubicBezTo>
                    <a:pt x="560" y="469"/>
                    <a:pt x="468" y="561"/>
                    <a:pt x="359" y="561"/>
                  </a:cubicBezTo>
                  <a:close/>
                  <a:moveTo>
                    <a:pt x="359" y="561"/>
                  </a:moveTo>
                  <a:lnTo>
                    <a:pt x="359" y="561"/>
                  </a:lnTo>
                  <a:close/>
                </a:path>
              </a:pathLst>
            </a:custGeom>
            <a:grpFill/>
            <a:ln>
              <a:noFill/>
            </a:ln>
            <a:effectLst/>
          </p:spPr>
          <p:txBody>
            <a:bodyPr wrap="none" anchor="ctr"/>
            <a:lstStyle/>
            <a:p>
              <a:pPr>
                <a:defRPr/>
              </a:pPr>
              <a:endParaRPr lang="en-US" kern="1200"/>
            </a:p>
          </p:txBody>
        </p:sp>
        <p:sp>
          <p:nvSpPr>
            <p:cNvPr id="30" name="Freeform 145"/>
            <p:cNvSpPr>
              <a:spLocks noChangeArrowheads="1"/>
            </p:cNvSpPr>
            <p:nvPr/>
          </p:nvSpPr>
          <p:spPr bwMode="auto">
            <a:xfrm>
              <a:off x="4691063" y="2387599"/>
              <a:ext cx="36512" cy="80963"/>
            </a:xfrm>
            <a:custGeom>
              <a:avLst/>
              <a:gdLst>
                <a:gd name="T0" fmla="*/ 0 w 102"/>
                <a:gd name="T1" fmla="*/ 33 h 227"/>
                <a:gd name="T2" fmla="*/ 9 w 102"/>
                <a:gd name="T3" fmla="*/ 67 h 227"/>
                <a:gd name="T4" fmla="*/ 50 w 102"/>
                <a:gd name="T5" fmla="*/ 50 h 227"/>
                <a:gd name="T6" fmla="*/ 50 w 102"/>
                <a:gd name="T7" fmla="*/ 226 h 227"/>
                <a:gd name="T8" fmla="*/ 101 w 102"/>
                <a:gd name="T9" fmla="*/ 226 h 227"/>
                <a:gd name="T10" fmla="*/ 101 w 102"/>
                <a:gd name="T11" fmla="*/ 0 h 227"/>
                <a:gd name="T12" fmla="*/ 59 w 102"/>
                <a:gd name="T13" fmla="*/ 0 h 227"/>
                <a:gd name="T14" fmla="*/ 0 w 102"/>
                <a:gd name="T15" fmla="*/ 33 h 227"/>
                <a:gd name="T16" fmla="*/ 0 w 102"/>
                <a:gd name="T17" fmla="*/ 33 h 227"/>
                <a:gd name="T18" fmla="*/ 0 w 102"/>
                <a:gd name="T19" fmla="*/ 33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227">
                  <a:moveTo>
                    <a:pt x="0" y="33"/>
                  </a:moveTo>
                  <a:lnTo>
                    <a:pt x="9" y="67"/>
                  </a:lnTo>
                  <a:lnTo>
                    <a:pt x="50" y="50"/>
                  </a:lnTo>
                  <a:lnTo>
                    <a:pt x="50" y="226"/>
                  </a:lnTo>
                  <a:lnTo>
                    <a:pt x="101" y="226"/>
                  </a:lnTo>
                  <a:lnTo>
                    <a:pt x="101" y="0"/>
                  </a:lnTo>
                  <a:lnTo>
                    <a:pt x="59" y="0"/>
                  </a:lnTo>
                  <a:lnTo>
                    <a:pt x="0" y="33"/>
                  </a:lnTo>
                  <a:close/>
                  <a:moveTo>
                    <a:pt x="0" y="33"/>
                  </a:moveTo>
                  <a:lnTo>
                    <a:pt x="0" y="33"/>
                  </a:lnTo>
                  <a:close/>
                </a:path>
              </a:pathLst>
            </a:custGeom>
            <a:grpFill/>
            <a:ln>
              <a:noFill/>
            </a:ln>
            <a:effectLst/>
          </p:spPr>
          <p:txBody>
            <a:bodyPr wrap="none" anchor="ctr"/>
            <a:lstStyle/>
            <a:p>
              <a:pPr>
                <a:defRPr/>
              </a:pPr>
              <a:endParaRPr lang="en-US" kern="1200"/>
            </a:p>
          </p:txBody>
        </p:sp>
        <p:sp>
          <p:nvSpPr>
            <p:cNvPr id="31" name="Freeform 146"/>
            <p:cNvSpPr>
              <a:spLocks noChangeArrowheads="1"/>
            </p:cNvSpPr>
            <p:nvPr/>
          </p:nvSpPr>
          <p:spPr bwMode="auto">
            <a:xfrm>
              <a:off x="4691063" y="2387599"/>
              <a:ext cx="36512" cy="80963"/>
            </a:xfrm>
            <a:custGeom>
              <a:avLst/>
              <a:gdLst>
                <a:gd name="T0" fmla="*/ 0 w 102"/>
                <a:gd name="T1" fmla="*/ 33 h 227"/>
                <a:gd name="T2" fmla="*/ 9 w 102"/>
                <a:gd name="T3" fmla="*/ 67 h 227"/>
                <a:gd name="T4" fmla="*/ 50 w 102"/>
                <a:gd name="T5" fmla="*/ 50 h 227"/>
                <a:gd name="T6" fmla="*/ 50 w 102"/>
                <a:gd name="T7" fmla="*/ 50 h 227"/>
                <a:gd name="T8" fmla="*/ 50 w 102"/>
                <a:gd name="T9" fmla="*/ 226 h 227"/>
                <a:gd name="T10" fmla="*/ 101 w 102"/>
                <a:gd name="T11" fmla="*/ 226 h 227"/>
                <a:gd name="T12" fmla="*/ 101 w 102"/>
                <a:gd name="T13" fmla="*/ 0 h 227"/>
                <a:gd name="T14" fmla="*/ 59 w 102"/>
                <a:gd name="T15" fmla="*/ 0 h 227"/>
                <a:gd name="T16" fmla="*/ 0 w 102"/>
                <a:gd name="T17" fmla="*/ 33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2" h="227">
                  <a:moveTo>
                    <a:pt x="0" y="33"/>
                  </a:moveTo>
                  <a:lnTo>
                    <a:pt x="9" y="67"/>
                  </a:lnTo>
                  <a:lnTo>
                    <a:pt x="50" y="50"/>
                  </a:lnTo>
                  <a:lnTo>
                    <a:pt x="50" y="50"/>
                  </a:lnTo>
                  <a:lnTo>
                    <a:pt x="50" y="226"/>
                  </a:lnTo>
                  <a:lnTo>
                    <a:pt x="101" y="226"/>
                  </a:lnTo>
                  <a:lnTo>
                    <a:pt x="101" y="0"/>
                  </a:lnTo>
                  <a:lnTo>
                    <a:pt x="59" y="0"/>
                  </a:lnTo>
                  <a:lnTo>
                    <a:pt x="0" y="33"/>
                  </a:lnTo>
                </a:path>
              </a:pathLst>
            </a:custGeom>
            <a:grpFill/>
            <a:ln>
              <a:noFill/>
            </a:ln>
            <a:effectLst/>
          </p:spPr>
          <p:txBody>
            <a:bodyPr wrap="none" anchor="ctr"/>
            <a:lstStyle/>
            <a:p>
              <a:pPr>
                <a:defRPr/>
              </a:pPr>
              <a:endParaRPr lang="en-US" kern="1200"/>
            </a:p>
          </p:txBody>
        </p:sp>
        <p:sp>
          <p:nvSpPr>
            <p:cNvPr id="32" name="Freeform 147"/>
            <p:cNvSpPr>
              <a:spLocks noChangeArrowheads="1"/>
            </p:cNvSpPr>
            <p:nvPr/>
          </p:nvSpPr>
          <p:spPr bwMode="auto">
            <a:xfrm>
              <a:off x="4691063" y="2400299"/>
              <a:ext cx="1587" cy="1588"/>
            </a:xfrm>
            <a:custGeom>
              <a:avLst/>
              <a:gdLst>
                <a:gd name="T0" fmla="*/ 0 w 1"/>
                <a:gd name="T1" fmla="*/ 0 h 1"/>
                <a:gd name="T2" fmla="*/ 0 w 1"/>
                <a:gd name="T3" fmla="*/ 0 h 1"/>
              </a:gdLst>
              <a:ahLst/>
              <a:cxnLst>
                <a:cxn ang="0">
                  <a:pos x="T0" y="T1"/>
                </a:cxn>
                <a:cxn ang="0">
                  <a:pos x="T2" y="T3"/>
                </a:cxn>
              </a:cxnLst>
              <a:rect l="0" t="0" r="r" b="b"/>
              <a:pathLst>
                <a:path w="1" h="1">
                  <a:moveTo>
                    <a:pt x="0" y="0"/>
                  </a:moveTo>
                  <a:lnTo>
                    <a:pt x="0" y="0"/>
                  </a:lnTo>
                </a:path>
              </a:pathLst>
            </a:custGeom>
            <a:grpFill/>
            <a:ln>
              <a:noFill/>
            </a:ln>
            <a:effectLst/>
          </p:spPr>
          <p:txBody>
            <a:bodyPr wrap="none" anchor="ctr"/>
            <a:lstStyle/>
            <a:p>
              <a:pPr>
                <a:defRPr/>
              </a:pPr>
              <a:endParaRPr lang="en-US" kern="1200"/>
            </a:p>
          </p:txBody>
        </p:sp>
      </p:grpSp>
      <p:sp>
        <p:nvSpPr>
          <p:cNvPr id="33" name="AutoShape 8"/>
          <p:cNvSpPr/>
          <p:nvPr/>
        </p:nvSpPr>
        <p:spPr bwMode="auto">
          <a:xfrm>
            <a:off x="4420316" y="3903595"/>
            <a:ext cx="3279036" cy="433936"/>
          </a:xfrm>
          <a:prstGeom prst="roundRect">
            <a:avLst>
              <a:gd name="adj" fmla="val 50000"/>
            </a:avLst>
          </a:prstGeom>
          <a:solidFill>
            <a:srgbClr val="38866A">
              <a:alpha val="52000"/>
            </a:srgbClr>
          </a:solidFill>
          <a:ln w="25400" cap="flat" cmpd="sng">
            <a:solidFill>
              <a:srgbClr val="000000">
                <a:alpha val="17000"/>
              </a:srgbClr>
            </a:solidFill>
            <a:prstDash val="solid"/>
            <a:miter lim="0"/>
          </a:ln>
          <a:effectLst/>
        </p:spPr>
        <p:txBody>
          <a:bodyPr lIns="0" tIns="0" rIns="0" bIns="0" anchor="ctr"/>
          <a:lstStyle/>
          <a:p>
            <a:pPr defTabSz="1557655">
              <a:defRPr/>
            </a:pPr>
            <a:endParaRPr lang="en-US" sz="10700">
              <a:solidFill>
                <a:srgbClr val="FFFFFF"/>
              </a:solidFill>
              <a:effectLst>
                <a:outerShdw blurRad="38100" dist="38100" dir="2700000" algn="tl">
                  <a:srgbClr val="000000"/>
                </a:outerShdw>
              </a:effectLst>
              <a:cs typeface="Gill Sans" panose="020B0502020104020203" charset="0"/>
            </a:endParaRPr>
          </a:p>
        </p:txBody>
      </p:sp>
      <p:sp>
        <p:nvSpPr>
          <p:cNvPr id="34" name="文本框 33"/>
          <p:cNvSpPr txBox="1"/>
          <p:nvPr/>
        </p:nvSpPr>
        <p:spPr>
          <a:xfrm>
            <a:off x="4907052" y="4900498"/>
            <a:ext cx="2389971" cy="532903"/>
          </a:xfrm>
          <a:prstGeom prst="rect">
            <a:avLst/>
          </a:prstGeom>
          <a:noFill/>
        </p:spPr>
        <p:txBody>
          <a:bodyPr wrap="square" rtlCol="0">
            <a:spAutoFit/>
          </a:bodyPr>
          <a:lstStyle/>
          <a:p>
            <a:pPr algn="ctr">
              <a:lnSpc>
                <a:spcPct val="125000"/>
              </a:lnSpc>
            </a:pP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土地狭小，资源匮乏，资源依赖进口，不利于发展规模化工业。</a:t>
            </a:r>
          </a:p>
        </p:txBody>
      </p:sp>
      <p:sp>
        <p:nvSpPr>
          <p:cNvPr id="35" name="文本框 34"/>
          <p:cNvSpPr txBox="1"/>
          <p:nvPr/>
        </p:nvSpPr>
        <p:spPr>
          <a:xfrm>
            <a:off x="5459586" y="4551292"/>
            <a:ext cx="1284902" cy="338554"/>
          </a:xfrm>
          <a:prstGeom prst="rect">
            <a:avLst/>
          </a:prstGeom>
          <a:noFill/>
        </p:spPr>
        <p:txBody>
          <a:bodyPr wrap="square" rtlCol="0">
            <a:spAutoFit/>
          </a:bodyPr>
          <a:lstStyle/>
          <a:p>
            <a:pPr algn="ct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自然条件</a:t>
            </a:r>
          </a:p>
        </p:txBody>
      </p:sp>
      <p:sp>
        <p:nvSpPr>
          <p:cNvPr id="36" name="文本框 35"/>
          <p:cNvSpPr txBox="1"/>
          <p:nvPr/>
        </p:nvSpPr>
        <p:spPr>
          <a:xfrm>
            <a:off x="7758112" y="2541144"/>
            <a:ext cx="2389971" cy="532903"/>
          </a:xfrm>
          <a:prstGeom prst="rect">
            <a:avLst/>
          </a:prstGeom>
          <a:noFill/>
        </p:spPr>
        <p:txBody>
          <a:bodyPr wrap="square" rtlCol="0">
            <a:spAutoFit/>
          </a:bodyPr>
          <a:lstStyle/>
          <a:p>
            <a:pPr algn="ctr">
              <a:lnSpc>
                <a:spcPct val="125000"/>
              </a:lnSpc>
            </a:pP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依赖美国和欧盟，抗风险能力差，人力成本高，能源成本高。</a:t>
            </a:r>
          </a:p>
        </p:txBody>
      </p:sp>
      <p:sp>
        <p:nvSpPr>
          <p:cNvPr id="37" name="文本框 36"/>
          <p:cNvSpPr txBox="1"/>
          <p:nvPr/>
        </p:nvSpPr>
        <p:spPr>
          <a:xfrm>
            <a:off x="8310646" y="2210988"/>
            <a:ext cx="1284902" cy="338554"/>
          </a:xfrm>
          <a:prstGeom prst="rect">
            <a:avLst/>
          </a:prstGeom>
          <a:noFill/>
        </p:spPr>
        <p:txBody>
          <a:bodyPr wrap="square" rtlCol="0">
            <a:spAutoFit/>
          </a:bodyPr>
          <a:lstStyle/>
          <a:p>
            <a:pPr algn="ct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现实原因</a:t>
            </a:r>
          </a:p>
        </p:txBody>
      </p:sp>
      <p:sp>
        <p:nvSpPr>
          <p:cNvPr id="38" name="文本框 37"/>
          <p:cNvSpPr txBox="1"/>
          <p:nvPr/>
        </p:nvSpPr>
        <p:spPr>
          <a:xfrm>
            <a:off x="1999314" y="2541144"/>
            <a:ext cx="2389971" cy="532903"/>
          </a:xfrm>
          <a:prstGeom prst="rect">
            <a:avLst/>
          </a:prstGeom>
          <a:noFill/>
        </p:spPr>
        <p:txBody>
          <a:bodyPr wrap="square" rtlCol="0">
            <a:spAutoFit/>
          </a:bodyPr>
          <a:lstStyle/>
          <a:p>
            <a:pPr algn="ctr">
              <a:lnSpc>
                <a:spcPct val="125000"/>
              </a:lnSpc>
            </a:pP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成也重商主义，败也重商主义，追逐利润，忽视长远。</a:t>
            </a:r>
          </a:p>
        </p:txBody>
      </p:sp>
      <p:sp>
        <p:nvSpPr>
          <p:cNvPr id="39" name="文本框 38"/>
          <p:cNvSpPr txBox="1"/>
          <p:nvPr/>
        </p:nvSpPr>
        <p:spPr>
          <a:xfrm>
            <a:off x="2551848" y="2210988"/>
            <a:ext cx="1284902" cy="338554"/>
          </a:xfrm>
          <a:prstGeom prst="rect">
            <a:avLst/>
          </a:prstGeom>
          <a:noFill/>
        </p:spPr>
        <p:txBody>
          <a:bodyPr wrap="square" rtlCol="0">
            <a:spAutoFit/>
          </a:bodyPr>
          <a:lstStyle/>
          <a:p>
            <a:pPr algn="ct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历史文化</a:t>
            </a:r>
          </a:p>
        </p:txBody>
      </p:sp>
      <p:pic>
        <p:nvPicPr>
          <p:cNvPr id="5" name="图片 4" descr="中山大学logo"/>
          <p:cNvPicPr>
            <a:picLocks noChangeAspect="1"/>
          </p:cNvPicPr>
          <p:nvPr/>
        </p:nvPicPr>
        <p:blipFill>
          <a:blip r:embed="rId3"/>
          <a:stretch>
            <a:fillRect/>
          </a:stretch>
        </p:blipFill>
        <p:spPr>
          <a:xfrm>
            <a:off x="10894695" y="256540"/>
            <a:ext cx="953135" cy="953135"/>
          </a:xfrm>
          <a:prstGeom prst="rect">
            <a:avLst/>
          </a:prstGeom>
        </p:spPr>
      </p:pic>
      <p:sp>
        <p:nvSpPr>
          <p:cNvPr id="41" name="椭圆 40">
            <a:extLst>
              <a:ext uri="{FF2B5EF4-FFF2-40B4-BE49-F238E27FC236}">
                <a16:creationId xmlns:a16="http://schemas.microsoft.com/office/drawing/2014/main" id="{E50503DE-CF91-4374-822A-DBE5387C5AD0}"/>
              </a:ext>
            </a:extLst>
          </p:cNvPr>
          <p:cNvSpPr/>
          <p:nvPr/>
        </p:nvSpPr>
        <p:spPr>
          <a:xfrm>
            <a:off x="472793" y="299315"/>
            <a:ext cx="621956" cy="621958"/>
          </a:xfrm>
          <a:prstGeom prst="ellipse">
            <a:avLst/>
          </a:prstGeom>
          <a:solidFill>
            <a:srgbClr val="38866A"/>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00">
              <a:solidFill>
                <a:srgbClr val="013AAB"/>
              </a:solidFill>
              <a:effectLst>
                <a:outerShdw blurRad="50800" dist="38100" dir="2700000" algn="tl" rotWithShape="0">
                  <a:prstClr val="black">
                    <a:alpha val="40000"/>
                  </a:prstClr>
                </a:outerShdw>
              </a:effectLst>
              <a:latin typeface="方正清刻本悦宋简体" panose="02000000000000000000" pitchFamily="2" charset="-122"/>
              <a:ea typeface="方正清刻本悦宋简体" panose="02000000000000000000" pitchFamily="2" charset="-122"/>
            </a:endParaRPr>
          </a:p>
        </p:txBody>
      </p:sp>
      <p:sp>
        <p:nvSpPr>
          <p:cNvPr id="42" name="文本框 41">
            <a:extLst>
              <a:ext uri="{FF2B5EF4-FFF2-40B4-BE49-F238E27FC236}">
                <a16:creationId xmlns:a16="http://schemas.microsoft.com/office/drawing/2014/main" id="{ABD994C8-DF8B-4699-A890-A53D9928C856}"/>
              </a:ext>
            </a:extLst>
          </p:cNvPr>
          <p:cNvSpPr txBox="1"/>
          <p:nvPr/>
        </p:nvSpPr>
        <p:spPr>
          <a:xfrm>
            <a:off x="396336" y="256351"/>
            <a:ext cx="774870" cy="707886"/>
          </a:xfrm>
          <a:prstGeom prst="rect">
            <a:avLst/>
          </a:prstGeom>
          <a:noFill/>
        </p:spPr>
        <p:txBody>
          <a:bodyPr wrap="square" rtlCol="0">
            <a:spAutoFit/>
          </a:bodyPr>
          <a:lstStyle>
            <a:defPPr>
              <a:defRPr lang="zh-CN"/>
            </a:defPPr>
            <a:lvl1pPr algn="ctr">
              <a:defRPr sz="6000" b="1">
                <a:blipFill dpi="0" rotWithShape="1">
                  <a:blip r:embed="rId4"/>
                  <a:srcRect/>
                  <a:stretch>
                    <a:fillRect/>
                  </a:stretch>
                </a:blipFill>
              </a:defRPr>
            </a:lvl1pPr>
          </a:lstStyle>
          <a:p>
            <a:r>
              <a:rPr lang="en-US" altLang="zh-CN" sz="4000" b="0" dirty="0">
                <a:solidFill>
                  <a:srgbClr val="FEFEFE"/>
                </a:solidFill>
                <a:latin typeface="方正清刻本悦宋简体" panose="02000000000000000000" pitchFamily="2" charset="-122"/>
                <a:ea typeface="方正清刻本悦宋简体" panose="02000000000000000000" pitchFamily="2" charset="-122"/>
                <a:cs typeface="Arial" panose="020B0604020202020204" pitchFamily="34" charset="0"/>
              </a:rPr>
              <a:t>4</a:t>
            </a:r>
            <a:endParaRPr lang="zh-CN" altLang="en-US" sz="4000" b="0" dirty="0">
              <a:solidFill>
                <a:srgbClr val="FEFEFE"/>
              </a:solidFill>
              <a:latin typeface="方正清刻本悦宋简体" panose="02000000000000000000" pitchFamily="2" charset="-122"/>
              <a:ea typeface="方正清刻本悦宋简体" panose="02000000000000000000" pitchFamily="2" charset="-122"/>
              <a:cs typeface="Arial" panose="020B0604020202020204" pitchFamily="34" charset="0"/>
            </a:endParaRPr>
          </a:p>
        </p:txBody>
      </p:sp>
      <p:sp>
        <p:nvSpPr>
          <p:cNvPr id="43" name="矩形 42">
            <a:extLst>
              <a:ext uri="{FF2B5EF4-FFF2-40B4-BE49-F238E27FC236}">
                <a16:creationId xmlns:a16="http://schemas.microsoft.com/office/drawing/2014/main" id="{DD8BF9A8-9D07-485A-893A-5352FA433BAD}"/>
              </a:ext>
            </a:extLst>
          </p:cNvPr>
          <p:cNvSpPr/>
          <p:nvPr/>
        </p:nvSpPr>
        <p:spPr>
          <a:xfrm>
            <a:off x="1171206" y="67834"/>
            <a:ext cx="3794494" cy="653897"/>
          </a:xfrm>
          <a:prstGeom prst="rect">
            <a:avLst/>
          </a:prstGeom>
        </p:spPr>
        <p:txBody>
          <a:bodyPr wrap="square">
            <a:spAutoFit/>
          </a:bodyPr>
          <a:lstStyle/>
          <a:p>
            <a:pPr>
              <a:lnSpc>
                <a:spcPct val="175000"/>
              </a:lnSpc>
            </a:pPr>
            <a:r>
              <a:rPr lang="zh-CN" altLang="en-US" sz="2400" dirty="0">
                <a:solidFill>
                  <a:srgbClr val="38866A"/>
                </a:solidFill>
                <a:latin typeface="方正清刻本悦宋简体" panose="02000000000000000000" pitchFamily="2" charset="-122"/>
                <a:ea typeface="方正清刻本悦宋简体" panose="02000000000000000000" pitchFamily="2" charset="-122"/>
              </a:rPr>
              <a:t>荷兰科技产业的未来</a:t>
            </a:r>
            <a:endParaRPr lang="en-US" altLang="zh-CN" sz="2400" dirty="0">
              <a:solidFill>
                <a:srgbClr val="38866A"/>
              </a:solidFill>
              <a:latin typeface="方正清刻本悦宋简体" panose="02000000000000000000" pitchFamily="2" charset="-122"/>
              <a:ea typeface="方正清刻本悦宋简体" panose="02000000000000000000" pitchFamily="2" charset="-122"/>
            </a:endParaRPr>
          </a:p>
        </p:txBody>
      </p:sp>
      <p:sp>
        <p:nvSpPr>
          <p:cNvPr id="44" name="文本框 43">
            <a:extLst>
              <a:ext uri="{FF2B5EF4-FFF2-40B4-BE49-F238E27FC236}">
                <a16:creationId xmlns:a16="http://schemas.microsoft.com/office/drawing/2014/main" id="{38E631D6-F7BD-459F-94F5-951133476FDA}"/>
              </a:ext>
            </a:extLst>
          </p:cNvPr>
          <p:cNvSpPr txBox="1"/>
          <p:nvPr/>
        </p:nvSpPr>
        <p:spPr>
          <a:xfrm>
            <a:off x="1113970" y="650164"/>
            <a:ext cx="5392337" cy="307777"/>
          </a:xfrm>
          <a:prstGeom prst="snip1Rect">
            <a:avLst>
              <a:gd name="adj" fmla="val 0"/>
            </a:avLst>
          </a:prstGeom>
          <a:noFill/>
          <a:ln w="28575">
            <a:noFill/>
          </a:ln>
        </p:spPr>
        <p:txBody>
          <a:bodyPr wrap="square" rtlCol="0">
            <a:spAutoFit/>
          </a:bodyPr>
          <a:lstStyle/>
          <a:p>
            <a:r>
              <a:rPr lang="en-US" altLang="zh-CN" sz="1400" dirty="0">
                <a:solidFill>
                  <a:srgbClr val="38866A"/>
                </a:solidFill>
                <a:latin typeface="方正清刻本悦宋简体" panose="02000000000000000000" pitchFamily="2" charset="-122"/>
                <a:ea typeface="方正清刻本悦宋简体" panose="02000000000000000000" pitchFamily="2" charset="-122"/>
                <a:cs typeface="Arial" panose="020B0604020202020204" pitchFamily="34" charset="0"/>
              </a:rPr>
              <a:t> </a:t>
            </a:r>
            <a:r>
              <a:rPr lang="en-US" altLang="zh-CN" sz="1400" b="0" dirty="0">
                <a:solidFill>
                  <a:srgbClr val="38866A"/>
                </a:solidFill>
                <a:latin typeface="方正清刻本悦宋简体" panose="02000000000000000000" pitchFamily="2" charset="-122"/>
                <a:ea typeface="方正清刻本悦宋简体" panose="02000000000000000000" pitchFamily="2" charset="-122"/>
                <a:cs typeface="Arial" panose="020B0604020202020204" pitchFamily="34" charset="0"/>
              </a:rPr>
              <a:t>The future of technological innovation in the Netherlands</a:t>
            </a:r>
          </a:p>
        </p:txBody>
      </p:sp>
    </p:spTree>
    <p:extLst>
      <p:ext uri="{BB962C8B-B14F-4D97-AF65-F5344CB8AC3E}">
        <p14:creationId xmlns:p14="http://schemas.microsoft.com/office/powerpoint/2010/main" val="382224855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3" name="文本框 12"/>
          <p:cNvSpPr txBox="1"/>
          <p:nvPr/>
        </p:nvSpPr>
        <p:spPr>
          <a:xfrm>
            <a:off x="922433" y="2321170"/>
            <a:ext cx="3029951" cy="2613921"/>
          </a:xfrm>
          <a:prstGeom prst="rect">
            <a:avLst/>
          </a:prstGeom>
          <a:noFill/>
        </p:spPr>
        <p:txBody>
          <a:bodyPr wrap="square" rtlCol="0">
            <a:spAutoFit/>
          </a:bodyPr>
          <a:lstStyle/>
          <a:p>
            <a:pPr>
              <a:lnSpc>
                <a:spcPct val="125000"/>
              </a:lnSpc>
            </a:pPr>
            <a:r>
              <a:rPr lang="en-US" altLang="zh-CN" sz="1200" b="0" i="0" dirty="0">
                <a:solidFill>
                  <a:srgbClr val="000000"/>
                </a:solidFill>
                <a:effectLst/>
                <a:latin typeface="微软雅黑" panose="020B0503020204020204" pitchFamily="34" charset="-122"/>
                <a:ea typeface="微软雅黑" panose="020B0503020204020204" pitchFamily="34" charset="-122"/>
              </a:rPr>
              <a:t>       ASML</a:t>
            </a:r>
            <a:r>
              <a:rPr lang="zh-CN" altLang="en-US" sz="1200" b="0" i="0" dirty="0">
                <a:solidFill>
                  <a:srgbClr val="000000"/>
                </a:solidFill>
                <a:effectLst/>
                <a:latin typeface="微软雅黑" panose="020B0503020204020204" pitchFamily="34" charset="-122"/>
                <a:ea typeface="微软雅黑" panose="020B0503020204020204" pitchFamily="34" charset="-122"/>
              </a:rPr>
              <a:t>严格意义上是属于整个欧美半导体行业的公司，而世界上最大的汽车芯片公司之一恩智浦可看做标准的荷兰半导体公司。</a:t>
            </a:r>
            <a:r>
              <a:rPr lang="en-US" altLang="zh-CN" sz="1200" dirty="0">
                <a:solidFill>
                  <a:srgbClr val="000000"/>
                </a:solidFill>
                <a:latin typeface="微软雅黑" panose="020B0503020204020204" pitchFamily="34" charset="-122"/>
                <a:ea typeface="微软雅黑" panose="020B0503020204020204" pitchFamily="34" charset="-122"/>
              </a:rPr>
              <a:t>    </a:t>
            </a:r>
          </a:p>
          <a:p>
            <a:pPr>
              <a:lnSpc>
                <a:spcPct val="125000"/>
              </a:lnSpc>
            </a:pPr>
            <a:r>
              <a:rPr lang="zh-CN" altLang="en-US" sz="1200" b="0" i="0" dirty="0">
                <a:solidFill>
                  <a:srgbClr val="000000"/>
                </a:solidFill>
                <a:effectLst/>
                <a:latin typeface="微软雅黑" panose="020B0503020204020204" pitchFamily="34" charset="-122"/>
                <a:ea typeface="微软雅黑" panose="020B0503020204020204" pitchFamily="34" charset="-122"/>
              </a:rPr>
              <a:t>       </a:t>
            </a:r>
            <a:endParaRPr lang="en-US" altLang="zh-CN" sz="1200" b="0" i="0" dirty="0">
              <a:solidFill>
                <a:srgbClr val="000000"/>
              </a:solidFill>
              <a:effectLst/>
              <a:latin typeface="微软雅黑" panose="020B0503020204020204" pitchFamily="34" charset="-122"/>
              <a:ea typeface="微软雅黑" panose="020B0503020204020204" pitchFamily="34" charset="-122"/>
            </a:endParaRPr>
          </a:p>
          <a:p>
            <a:pPr>
              <a:lnSpc>
                <a:spcPct val="125000"/>
              </a:lnSpc>
            </a:pPr>
            <a:r>
              <a:rPr lang="en-US" altLang="zh-CN" sz="1200" dirty="0">
                <a:solidFill>
                  <a:srgbClr val="000000"/>
                </a:solidFill>
                <a:latin typeface="微软雅黑" panose="020B0503020204020204" pitchFamily="34" charset="-122"/>
                <a:ea typeface="微软雅黑" panose="020B0503020204020204" pitchFamily="34" charset="-122"/>
              </a:rPr>
              <a:t>       NXP</a:t>
            </a:r>
            <a:r>
              <a:rPr lang="zh-CN" altLang="en-US" sz="1200" dirty="0">
                <a:solidFill>
                  <a:srgbClr val="000000"/>
                </a:solidFill>
                <a:latin typeface="微软雅黑" panose="020B0503020204020204" pitchFamily="34" charset="-122"/>
                <a:ea typeface="微软雅黑" panose="020B0503020204020204" pitchFamily="34" charset="-122"/>
              </a:rPr>
              <a:t>在欧洲只有在荷兰的</a:t>
            </a:r>
            <a:r>
              <a:rPr lang="zh-CN" altLang="en-US" sz="1200" dirty="0">
                <a:solidFill>
                  <a:srgbClr val="333F48"/>
                </a:solidFill>
                <a:latin typeface="微软雅黑" panose="020B0503020204020204" pitchFamily="34" charset="-122"/>
                <a:ea typeface="微软雅黑" panose="020B0503020204020204" pitchFamily="34" charset="-122"/>
              </a:rPr>
              <a:t>奈梅亨提供</a:t>
            </a:r>
            <a:r>
              <a:rPr lang="zh-CN" altLang="en-US" sz="1200" b="0" i="0" dirty="0">
                <a:solidFill>
                  <a:srgbClr val="333F48"/>
                </a:solidFill>
                <a:effectLst/>
                <a:latin typeface="微软雅黑" panose="020B0503020204020204" pitchFamily="34" charset="-122"/>
                <a:ea typeface="微软雅黑" panose="020B0503020204020204" pitchFamily="34" charset="-122"/>
              </a:rPr>
              <a:t>制造、研发、测试、技术支持和支持功能，但是在美国他们有四家晶圆厂，包括最新的氮化镓生产线。</a:t>
            </a:r>
            <a:endParaRPr lang="en-US" altLang="zh-CN" sz="1200" b="0" i="0" dirty="0">
              <a:solidFill>
                <a:srgbClr val="333F48"/>
              </a:solidFill>
              <a:effectLst/>
              <a:latin typeface="微软雅黑" panose="020B0503020204020204" pitchFamily="34" charset="-122"/>
              <a:ea typeface="微软雅黑" panose="020B0503020204020204" pitchFamily="34" charset="-122"/>
            </a:endParaRPr>
          </a:p>
          <a:p>
            <a:pPr>
              <a:lnSpc>
                <a:spcPct val="125000"/>
              </a:lnSpc>
            </a:pPr>
            <a:r>
              <a:rPr lang="en-US" altLang="zh-CN" sz="1200" dirty="0"/>
              <a:t>	</a:t>
            </a:r>
            <a:br>
              <a:rPr lang="zh-CN" altLang="en-US" sz="1200" dirty="0"/>
            </a:br>
            <a:r>
              <a:rPr lang="en-US" altLang="zh-CN" sz="1200" dirty="0"/>
              <a:t>        </a:t>
            </a:r>
            <a:r>
              <a:rPr lang="zh-CN" altLang="en-US" sz="1200" dirty="0">
                <a:latin typeface="微软雅黑" panose="020B0503020204020204" pitchFamily="34" charset="-122"/>
                <a:ea typeface="微软雅黑" panose="020B0503020204020204" pitchFamily="34" charset="-122"/>
              </a:rPr>
              <a:t>芯片制造是典型的高污染高能耗产业</a:t>
            </a:r>
            <a:endParaRPr lang="en-US" altLang="zh-CN" sz="1200" dirty="0">
              <a:solidFill>
                <a:srgbClr val="000000"/>
              </a:solidFill>
              <a:latin typeface="微软雅黑" panose="020B0503020204020204" pitchFamily="34" charset="-122"/>
              <a:ea typeface="微软雅黑" panose="020B0503020204020204" pitchFamily="34" charset="-122"/>
            </a:endParaRPr>
          </a:p>
        </p:txBody>
      </p:sp>
      <p:pic>
        <p:nvPicPr>
          <p:cNvPr id="5" name="图片 4" descr="中山大学logo"/>
          <p:cNvPicPr>
            <a:picLocks noChangeAspect="1"/>
          </p:cNvPicPr>
          <p:nvPr/>
        </p:nvPicPr>
        <p:blipFill>
          <a:blip r:embed="rId3"/>
          <a:stretch>
            <a:fillRect/>
          </a:stretch>
        </p:blipFill>
        <p:spPr>
          <a:xfrm>
            <a:off x="10894695" y="256540"/>
            <a:ext cx="953135" cy="953135"/>
          </a:xfrm>
          <a:prstGeom prst="rect">
            <a:avLst/>
          </a:prstGeom>
        </p:spPr>
      </p:pic>
      <p:sp>
        <p:nvSpPr>
          <p:cNvPr id="16" name="文本框 15">
            <a:extLst>
              <a:ext uri="{FF2B5EF4-FFF2-40B4-BE49-F238E27FC236}">
                <a16:creationId xmlns:a16="http://schemas.microsoft.com/office/drawing/2014/main" id="{C5BEA38F-9EE0-4F78-ADCD-5F139AF6BAC1}"/>
              </a:ext>
            </a:extLst>
          </p:cNvPr>
          <p:cNvSpPr txBox="1"/>
          <p:nvPr/>
        </p:nvSpPr>
        <p:spPr>
          <a:xfrm>
            <a:off x="783771" y="1423439"/>
            <a:ext cx="3307277" cy="369332"/>
          </a:xfrm>
          <a:prstGeom prst="rect">
            <a:avLst/>
          </a:prstGeom>
          <a:noFill/>
        </p:spPr>
        <p:txBody>
          <a:bodyPr wrap="square" rtlCol="0">
            <a:spAutoFit/>
          </a:bodyPr>
          <a:lstStyle/>
          <a:p>
            <a:r>
              <a:rPr lang="zh-CN" altLang="en-US" b="1" dirty="0">
                <a:solidFill>
                  <a:srgbClr val="000000"/>
                </a:solidFill>
                <a:latin typeface="微软雅黑" panose="020B0503020204020204" pitchFamily="34" charset="-122"/>
                <a:ea typeface="微软雅黑" panose="020B0503020204020204" pitchFamily="34" charset="-122"/>
              </a:rPr>
              <a:t>恩智浦（</a:t>
            </a:r>
            <a:r>
              <a:rPr lang="en-US" altLang="zh-CN" b="1" dirty="0">
                <a:solidFill>
                  <a:srgbClr val="000000"/>
                </a:solidFill>
                <a:latin typeface="微软雅黑" panose="020B0503020204020204" pitchFamily="34" charset="-122"/>
                <a:ea typeface="微软雅黑" panose="020B0503020204020204" pitchFamily="34" charset="-122"/>
              </a:rPr>
              <a:t>NXP</a:t>
            </a:r>
            <a:r>
              <a:rPr lang="zh-CN" altLang="en-US" b="1" dirty="0">
                <a:solidFill>
                  <a:srgbClr val="000000"/>
                </a:solidFill>
                <a:latin typeface="微软雅黑" panose="020B0503020204020204" pitchFamily="34" charset="-122"/>
                <a:ea typeface="微软雅黑" panose="020B0503020204020204" pitchFamily="34" charset="-122"/>
              </a:rPr>
              <a:t>）</a:t>
            </a:r>
            <a:r>
              <a:rPr lang="zh-CN" altLang="en-US" b="1" dirty="0">
                <a:latin typeface="微软雅黑" panose="020B0503020204020204" pitchFamily="34" charset="-122"/>
                <a:ea typeface="微软雅黑" panose="020B0503020204020204" pitchFamily="34" charset="-122"/>
              </a:rPr>
              <a:t> </a:t>
            </a:r>
            <a:endParaRPr lang="zh-CN" altLang="en-US"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 name="文本框 1">
            <a:extLst>
              <a:ext uri="{FF2B5EF4-FFF2-40B4-BE49-F238E27FC236}">
                <a16:creationId xmlns:a16="http://schemas.microsoft.com/office/drawing/2014/main" id="{70679F8B-5AF5-45F6-8632-DDFD7A28B270}"/>
              </a:ext>
            </a:extLst>
          </p:cNvPr>
          <p:cNvSpPr txBox="1"/>
          <p:nvPr/>
        </p:nvSpPr>
        <p:spPr>
          <a:xfrm>
            <a:off x="6776725" y="5512776"/>
            <a:ext cx="2146742" cy="230832"/>
          </a:xfrm>
          <a:prstGeom prst="rect">
            <a:avLst/>
          </a:prstGeom>
          <a:noFill/>
        </p:spPr>
        <p:txBody>
          <a:bodyPr wrap="none" rtlCol="0">
            <a:spAutoFit/>
          </a:bodyPr>
          <a:lstStyle/>
          <a:p>
            <a:r>
              <a:rPr lang="zh-CN" altLang="en-US" sz="900" dirty="0">
                <a:latin typeface="微软雅黑" panose="020B0503020204020204" pitchFamily="34" charset="-122"/>
                <a:ea typeface="微软雅黑" panose="020B0503020204020204" pitchFamily="34" charset="-122"/>
              </a:rPr>
              <a:t>恩智浦是世界最大的汽车芯片厂商之一</a:t>
            </a:r>
          </a:p>
        </p:txBody>
      </p:sp>
      <p:pic>
        <p:nvPicPr>
          <p:cNvPr id="14340" name="Picture 4" descr="恩智浦 的图像结果">
            <a:extLst>
              <a:ext uri="{FF2B5EF4-FFF2-40B4-BE49-F238E27FC236}">
                <a16:creationId xmlns:a16="http://schemas.microsoft.com/office/drawing/2014/main" id="{4DF6B83A-A7F4-4533-811C-9A6C489D47C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74817" y="2423719"/>
            <a:ext cx="5950559" cy="2968502"/>
          </a:xfrm>
          <a:prstGeom prst="rect">
            <a:avLst/>
          </a:prstGeom>
          <a:noFill/>
          <a:extLst>
            <a:ext uri="{909E8E84-426E-40DD-AFC4-6F175D3DCCD1}">
              <a14:hiddenFill xmlns:a14="http://schemas.microsoft.com/office/drawing/2010/main">
                <a:solidFill>
                  <a:srgbClr val="FFFFFF"/>
                </a:solidFill>
              </a14:hiddenFill>
            </a:ext>
          </a:extLst>
        </p:spPr>
      </p:pic>
      <p:sp>
        <p:nvSpPr>
          <p:cNvPr id="14" name="椭圆 13">
            <a:extLst>
              <a:ext uri="{FF2B5EF4-FFF2-40B4-BE49-F238E27FC236}">
                <a16:creationId xmlns:a16="http://schemas.microsoft.com/office/drawing/2014/main" id="{5E62D979-DAE2-427D-8943-4D3E5E20155A}"/>
              </a:ext>
            </a:extLst>
          </p:cNvPr>
          <p:cNvSpPr/>
          <p:nvPr/>
        </p:nvSpPr>
        <p:spPr>
          <a:xfrm>
            <a:off x="472793" y="299315"/>
            <a:ext cx="621956" cy="621958"/>
          </a:xfrm>
          <a:prstGeom prst="ellipse">
            <a:avLst/>
          </a:prstGeom>
          <a:solidFill>
            <a:srgbClr val="38866A"/>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00">
              <a:solidFill>
                <a:srgbClr val="013AAB"/>
              </a:solidFill>
              <a:effectLst>
                <a:outerShdw blurRad="50800" dist="38100" dir="2700000" algn="tl" rotWithShape="0">
                  <a:prstClr val="black">
                    <a:alpha val="40000"/>
                  </a:prstClr>
                </a:outerShdw>
              </a:effectLst>
              <a:latin typeface="方正清刻本悦宋简体" panose="02000000000000000000" pitchFamily="2" charset="-122"/>
              <a:ea typeface="方正清刻本悦宋简体" panose="02000000000000000000" pitchFamily="2" charset="-122"/>
            </a:endParaRPr>
          </a:p>
        </p:txBody>
      </p:sp>
      <p:sp>
        <p:nvSpPr>
          <p:cNvPr id="15" name="文本框 14">
            <a:extLst>
              <a:ext uri="{FF2B5EF4-FFF2-40B4-BE49-F238E27FC236}">
                <a16:creationId xmlns:a16="http://schemas.microsoft.com/office/drawing/2014/main" id="{7537701B-7ED8-4122-8039-CB48266DFA38}"/>
              </a:ext>
            </a:extLst>
          </p:cNvPr>
          <p:cNvSpPr txBox="1"/>
          <p:nvPr/>
        </p:nvSpPr>
        <p:spPr>
          <a:xfrm>
            <a:off x="396336" y="256351"/>
            <a:ext cx="774870" cy="707886"/>
          </a:xfrm>
          <a:prstGeom prst="rect">
            <a:avLst/>
          </a:prstGeom>
          <a:noFill/>
        </p:spPr>
        <p:txBody>
          <a:bodyPr wrap="square" rtlCol="0">
            <a:spAutoFit/>
          </a:bodyPr>
          <a:lstStyle>
            <a:defPPr>
              <a:defRPr lang="zh-CN"/>
            </a:defPPr>
            <a:lvl1pPr algn="ctr">
              <a:defRPr sz="6000" b="1">
                <a:blipFill dpi="0" rotWithShape="1">
                  <a:blip r:embed="rId5"/>
                  <a:srcRect/>
                  <a:stretch>
                    <a:fillRect/>
                  </a:stretch>
                </a:blipFill>
              </a:defRPr>
            </a:lvl1pPr>
          </a:lstStyle>
          <a:p>
            <a:r>
              <a:rPr lang="en-US" altLang="zh-CN" sz="4000" b="0" dirty="0">
                <a:solidFill>
                  <a:srgbClr val="FEFEFE"/>
                </a:solidFill>
                <a:latin typeface="方正清刻本悦宋简体" panose="02000000000000000000" pitchFamily="2" charset="-122"/>
                <a:ea typeface="方正清刻本悦宋简体" panose="02000000000000000000" pitchFamily="2" charset="-122"/>
                <a:cs typeface="Arial" panose="020B0604020202020204" pitchFamily="34" charset="0"/>
              </a:rPr>
              <a:t>4</a:t>
            </a:r>
            <a:endParaRPr lang="zh-CN" altLang="en-US" sz="4000" b="0" dirty="0">
              <a:solidFill>
                <a:srgbClr val="FEFEFE"/>
              </a:solidFill>
              <a:latin typeface="方正清刻本悦宋简体" panose="02000000000000000000" pitchFamily="2" charset="-122"/>
              <a:ea typeface="方正清刻本悦宋简体" panose="02000000000000000000" pitchFamily="2" charset="-122"/>
              <a:cs typeface="Arial" panose="020B0604020202020204" pitchFamily="34" charset="0"/>
            </a:endParaRPr>
          </a:p>
        </p:txBody>
      </p:sp>
      <p:sp>
        <p:nvSpPr>
          <p:cNvPr id="17" name="矩形 16">
            <a:extLst>
              <a:ext uri="{FF2B5EF4-FFF2-40B4-BE49-F238E27FC236}">
                <a16:creationId xmlns:a16="http://schemas.microsoft.com/office/drawing/2014/main" id="{B5F4C828-9773-4962-8C5C-5AFE059A79A1}"/>
              </a:ext>
            </a:extLst>
          </p:cNvPr>
          <p:cNvSpPr/>
          <p:nvPr/>
        </p:nvSpPr>
        <p:spPr>
          <a:xfrm>
            <a:off x="1171206" y="67834"/>
            <a:ext cx="3794494" cy="653897"/>
          </a:xfrm>
          <a:prstGeom prst="rect">
            <a:avLst/>
          </a:prstGeom>
        </p:spPr>
        <p:txBody>
          <a:bodyPr wrap="square">
            <a:spAutoFit/>
          </a:bodyPr>
          <a:lstStyle/>
          <a:p>
            <a:pPr>
              <a:lnSpc>
                <a:spcPct val="175000"/>
              </a:lnSpc>
            </a:pPr>
            <a:r>
              <a:rPr lang="zh-CN" altLang="en-US" sz="2400" dirty="0">
                <a:solidFill>
                  <a:srgbClr val="38866A"/>
                </a:solidFill>
                <a:latin typeface="方正清刻本悦宋简体" panose="02000000000000000000" pitchFamily="2" charset="-122"/>
                <a:ea typeface="方正清刻本悦宋简体" panose="02000000000000000000" pitchFamily="2" charset="-122"/>
              </a:rPr>
              <a:t>荷兰科技产业的未来</a:t>
            </a:r>
            <a:endParaRPr lang="en-US" altLang="zh-CN" sz="2400" dirty="0">
              <a:solidFill>
                <a:srgbClr val="38866A"/>
              </a:solidFill>
              <a:latin typeface="方正清刻本悦宋简体" panose="02000000000000000000" pitchFamily="2" charset="-122"/>
              <a:ea typeface="方正清刻本悦宋简体" panose="02000000000000000000" pitchFamily="2" charset="-122"/>
            </a:endParaRPr>
          </a:p>
        </p:txBody>
      </p:sp>
      <p:sp>
        <p:nvSpPr>
          <p:cNvPr id="18" name="文本框 17">
            <a:extLst>
              <a:ext uri="{FF2B5EF4-FFF2-40B4-BE49-F238E27FC236}">
                <a16:creationId xmlns:a16="http://schemas.microsoft.com/office/drawing/2014/main" id="{72AD585F-FC7C-49CF-87BD-5EA53BCBB0FC}"/>
              </a:ext>
            </a:extLst>
          </p:cNvPr>
          <p:cNvSpPr txBox="1"/>
          <p:nvPr/>
        </p:nvSpPr>
        <p:spPr>
          <a:xfrm>
            <a:off x="1113970" y="650164"/>
            <a:ext cx="5392337" cy="307777"/>
          </a:xfrm>
          <a:prstGeom prst="snip1Rect">
            <a:avLst>
              <a:gd name="adj" fmla="val 0"/>
            </a:avLst>
          </a:prstGeom>
          <a:noFill/>
          <a:ln w="28575">
            <a:noFill/>
          </a:ln>
        </p:spPr>
        <p:txBody>
          <a:bodyPr wrap="square" rtlCol="0">
            <a:spAutoFit/>
          </a:bodyPr>
          <a:lstStyle/>
          <a:p>
            <a:r>
              <a:rPr lang="en-US" altLang="zh-CN" sz="1400" dirty="0">
                <a:solidFill>
                  <a:srgbClr val="38866A"/>
                </a:solidFill>
                <a:latin typeface="方正清刻本悦宋简体" panose="02000000000000000000" pitchFamily="2" charset="-122"/>
                <a:ea typeface="方正清刻本悦宋简体" panose="02000000000000000000" pitchFamily="2" charset="-122"/>
                <a:cs typeface="Arial" panose="020B0604020202020204" pitchFamily="34" charset="0"/>
              </a:rPr>
              <a:t> </a:t>
            </a:r>
            <a:r>
              <a:rPr lang="en-US" altLang="zh-CN" sz="1400" b="0" dirty="0">
                <a:solidFill>
                  <a:srgbClr val="38866A"/>
                </a:solidFill>
                <a:latin typeface="方正清刻本悦宋简体" panose="02000000000000000000" pitchFamily="2" charset="-122"/>
                <a:ea typeface="方正清刻本悦宋简体" panose="02000000000000000000" pitchFamily="2" charset="-122"/>
                <a:cs typeface="Arial" panose="020B0604020202020204" pitchFamily="34" charset="0"/>
              </a:rPr>
              <a:t>The future of technological innovation in the Netherlands</a:t>
            </a:r>
          </a:p>
        </p:txBody>
      </p:sp>
    </p:spTree>
    <p:extLst>
      <p:ext uri="{BB962C8B-B14F-4D97-AF65-F5344CB8AC3E}">
        <p14:creationId xmlns:p14="http://schemas.microsoft.com/office/powerpoint/2010/main" val="30086424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077" y="0"/>
            <a:ext cx="12192000" cy="6858000"/>
          </a:xfrm>
          <a:prstGeom prst="rect">
            <a:avLst/>
          </a:prstGeom>
        </p:spPr>
      </p:pic>
      <p:sp>
        <p:nvSpPr>
          <p:cNvPr id="9" name="椭圆 8"/>
          <p:cNvSpPr/>
          <p:nvPr/>
        </p:nvSpPr>
        <p:spPr>
          <a:xfrm>
            <a:off x="472793" y="299315"/>
            <a:ext cx="621956" cy="621958"/>
          </a:xfrm>
          <a:prstGeom prst="ellipse">
            <a:avLst/>
          </a:prstGeom>
          <a:solidFill>
            <a:srgbClr val="38866A"/>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00">
              <a:solidFill>
                <a:srgbClr val="013AAB"/>
              </a:solidFill>
              <a:effectLst>
                <a:outerShdw blurRad="50800" dist="38100" dir="2700000" algn="tl" rotWithShape="0">
                  <a:prstClr val="black">
                    <a:alpha val="40000"/>
                  </a:prstClr>
                </a:outerShdw>
              </a:effectLst>
              <a:latin typeface="方正清刻本悦宋简体" panose="02000000000000000000" pitchFamily="2" charset="-122"/>
              <a:ea typeface="方正清刻本悦宋简体" panose="02000000000000000000" pitchFamily="2" charset="-122"/>
            </a:endParaRPr>
          </a:p>
        </p:txBody>
      </p:sp>
      <p:sp>
        <p:nvSpPr>
          <p:cNvPr id="10" name="文本框 9"/>
          <p:cNvSpPr txBox="1"/>
          <p:nvPr/>
        </p:nvSpPr>
        <p:spPr>
          <a:xfrm>
            <a:off x="396336" y="256351"/>
            <a:ext cx="717635" cy="707886"/>
          </a:xfrm>
          <a:prstGeom prst="rect">
            <a:avLst/>
          </a:prstGeom>
          <a:noFill/>
        </p:spPr>
        <p:txBody>
          <a:bodyPr wrap="square" rtlCol="0">
            <a:spAutoFit/>
          </a:bodyPr>
          <a:lstStyle>
            <a:defPPr>
              <a:defRPr lang="zh-CN"/>
            </a:defPPr>
            <a:lvl1pPr algn="ctr">
              <a:defRPr sz="6000" b="1">
                <a:blipFill dpi="0" rotWithShape="1">
                  <a:blip r:embed="rId3"/>
                  <a:srcRect/>
                  <a:stretch>
                    <a:fillRect/>
                  </a:stretch>
                </a:blipFill>
              </a:defRPr>
            </a:lvl1pPr>
          </a:lstStyle>
          <a:p>
            <a:r>
              <a:rPr lang="en-US" altLang="zh-CN" sz="4000" b="0" dirty="0">
                <a:solidFill>
                  <a:srgbClr val="FEFEFE"/>
                </a:solidFill>
                <a:latin typeface="方正清刻本悦宋简体" panose="02000000000000000000" pitchFamily="2" charset="-122"/>
                <a:ea typeface="方正清刻本悦宋简体" panose="02000000000000000000" pitchFamily="2" charset="-122"/>
                <a:cs typeface="Arial" panose="020B0604020202020204" pitchFamily="34" charset="0"/>
              </a:rPr>
              <a:t>1</a:t>
            </a:r>
            <a:endParaRPr lang="zh-CN" altLang="en-US" sz="4000" b="0" dirty="0">
              <a:solidFill>
                <a:srgbClr val="FEFEFE"/>
              </a:solidFill>
              <a:latin typeface="方正清刻本悦宋简体" panose="02000000000000000000" pitchFamily="2" charset="-122"/>
              <a:ea typeface="方正清刻本悦宋简体" panose="02000000000000000000" pitchFamily="2" charset="-122"/>
              <a:cs typeface="Arial" panose="020B0604020202020204" pitchFamily="34" charset="0"/>
            </a:endParaRPr>
          </a:p>
        </p:txBody>
      </p:sp>
      <p:sp>
        <p:nvSpPr>
          <p:cNvPr id="11" name="矩形 10"/>
          <p:cNvSpPr/>
          <p:nvPr/>
        </p:nvSpPr>
        <p:spPr>
          <a:xfrm>
            <a:off x="1171206" y="67834"/>
            <a:ext cx="3794494" cy="650306"/>
          </a:xfrm>
          <a:prstGeom prst="rect">
            <a:avLst/>
          </a:prstGeom>
        </p:spPr>
        <p:txBody>
          <a:bodyPr wrap="square">
            <a:spAutoFit/>
          </a:bodyPr>
          <a:lstStyle/>
          <a:p>
            <a:pPr>
              <a:lnSpc>
                <a:spcPct val="175000"/>
              </a:lnSpc>
            </a:pPr>
            <a:r>
              <a:rPr lang="zh-CN" altLang="en-US" sz="2400" dirty="0">
                <a:solidFill>
                  <a:srgbClr val="38866A"/>
                </a:solidFill>
                <a:latin typeface="方正清刻本悦宋简体" panose="02000000000000000000" pitchFamily="2" charset="-122"/>
                <a:ea typeface="方正清刻本悦宋简体" panose="02000000000000000000" pitchFamily="2" charset="-122"/>
              </a:rPr>
              <a:t>荷兰的形成与发展</a:t>
            </a:r>
          </a:p>
        </p:txBody>
      </p:sp>
      <p:sp>
        <p:nvSpPr>
          <p:cNvPr id="12" name="文本框 11"/>
          <p:cNvSpPr txBox="1"/>
          <p:nvPr/>
        </p:nvSpPr>
        <p:spPr>
          <a:xfrm>
            <a:off x="1113971" y="650164"/>
            <a:ext cx="5022106" cy="307777"/>
          </a:xfrm>
          <a:prstGeom prst="snip1Rect">
            <a:avLst>
              <a:gd name="adj" fmla="val 0"/>
            </a:avLst>
          </a:prstGeom>
          <a:noFill/>
          <a:ln w="28575">
            <a:noFill/>
          </a:ln>
        </p:spPr>
        <p:txBody>
          <a:bodyPr wrap="square" rtlCol="0">
            <a:spAutoFit/>
          </a:bodyPr>
          <a:lstStyle/>
          <a:p>
            <a:pPr algn="l"/>
            <a:r>
              <a:rPr lang="en-US" altLang="zh-CN" sz="1400" b="0" dirty="0">
                <a:solidFill>
                  <a:srgbClr val="38866A"/>
                </a:solidFill>
                <a:latin typeface="方正清刻本悦宋简体" panose="02000000000000000000" pitchFamily="2" charset="-122"/>
                <a:ea typeface="方正清刻本悦宋简体" panose="02000000000000000000" pitchFamily="2" charset="-122"/>
                <a:cs typeface="Arial" panose="020B0604020202020204" pitchFamily="34" charset="0"/>
              </a:rPr>
              <a:t>The formation and development of the Netherlands</a:t>
            </a:r>
            <a:endParaRPr lang="zh-CN" altLang="en-US" sz="1400" b="0" dirty="0">
              <a:solidFill>
                <a:srgbClr val="38866A"/>
              </a:solidFill>
              <a:latin typeface="方正清刻本悦宋简体" panose="02000000000000000000" pitchFamily="2" charset="-122"/>
              <a:ea typeface="方正清刻本悦宋简体" panose="02000000000000000000" pitchFamily="2" charset="-122"/>
              <a:cs typeface="Arial" panose="020B0604020202020204" pitchFamily="34" charset="0"/>
            </a:endParaRPr>
          </a:p>
        </p:txBody>
      </p:sp>
      <p:sp>
        <p:nvSpPr>
          <p:cNvPr id="25" name="Oval 41"/>
          <p:cNvSpPr/>
          <p:nvPr/>
        </p:nvSpPr>
        <p:spPr>
          <a:xfrm>
            <a:off x="1073645" y="2615734"/>
            <a:ext cx="382914" cy="382914"/>
          </a:xfrm>
          <a:prstGeom prst="ellipse">
            <a:avLst/>
          </a:prstGeom>
          <a:solidFill>
            <a:srgbClr val="38866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75000"/>
                  <a:lumOff val="25000"/>
                </a:schemeClr>
              </a:solidFill>
              <a:latin typeface="Lato" pitchFamily="34" charset="0"/>
            </a:endParaRPr>
          </a:p>
        </p:txBody>
      </p:sp>
      <p:sp>
        <p:nvSpPr>
          <p:cNvPr id="26" name="Freeform 6"/>
          <p:cNvSpPr/>
          <p:nvPr/>
        </p:nvSpPr>
        <p:spPr bwMode="auto">
          <a:xfrm>
            <a:off x="1177350" y="2733161"/>
            <a:ext cx="175504" cy="148059"/>
          </a:xfrm>
          <a:custGeom>
            <a:avLst/>
            <a:gdLst>
              <a:gd name="T0" fmla="*/ 0 w 243"/>
              <a:gd name="T1" fmla="*/ 137 h 205"/>
              <a:gd name="T2" fmla="*/ 59 w 243"/>
              <a:gd name="T3" fmla="*/ 205 h 205"/>
              <a:gd name="T4" fmla="*/ 241 w 243"/>
              <a:gd name="T5" fmla="*/ 12 h 205"/>
              <a:gd name="T6" fmla="*/ 243 w 243"/>
              <a:gd name="T7" fmla="*/ 0 h 205"/>
              <a:gd name="T8" fmla="*/ 66 w 243"/>
              <a:gd name="T9" fmla="*/ 137 h 205"/>
              <a:gd name="T10" fmla="*/ 0 w 243"/>
              <a:gd name="T11" fmla="*/ 80 h 205"/>
              <a:gd name="T12" fmla="*/ 0 w 243"/>
              <a:gd name="T13" fmla="*/ 137 h 205"/>
            </a:gdLst>
            <a:ahLst/>
            <a:cxnLst>
              <a:cxn ang="0">
                <a:pos x="T0" y="T1"/>
              </a:cxn>
              <a:cxn ang="0">
                <a:pos x="T2" y="T3"/>
              </a:cxn>
              <a:cxn ang="0">
                <a:pos x="T4" y="T5"/>
              </a:cxn>
              <a:cxn ang="0">
                <a:pos x="T6" y="T7"/>
              </a:cxn>
              <a:cxn ang="0">
                <a:pos x="T8" y="T9"/>
              </a:cxn>
              <a:cxn ang="0">
                <a:pos x="T10" y="T11"/>
              </a:cxn>
              <a:cxn ang="0">
                <a:pos x="T12" y="T13"/>
              </a:cxn>
            </a:cxnLst>
            <a:rect l="0" t="0" r="r" b="b"/>
            <a:pathLst>
              <a:path w="243" h="205">
                <a:moveTo>
                  <a:pt x="0" y="137"/>
                </a:moveTo>
                <a:lnTo>
                  <a:pt x="59" y="205"/>
                </a:lnTo>
                <a:lnTo>
                  <a:pt x="241" y="12"/>
                </a:lnTo>
                <a:lnTo>
                  <a:pt x="243" y="0"/>
                </a:lnTo>
                <a:lnTo>
                  <a:pt x="66" y="137"/>
                </a:lnTo>
                <a:lnTo>
                  <a:pt x="0" y="80"/>
                </a:lnTo>
                <a:lnTo>
                  <a:pt x="0" y="137"/>
                </a:lnTo>
                <a:close/>
              </a:path>
            </a:pathLst>
          </a:custGeom>
          <a:solidFill>
            <a:schemeClr val="bg1"/>
          </a:solidFill>
          <a:ln>
            <a:noFill/>
          </a:ln>
        </p:spPr>
        <p:txBody>
          <a:bodyPr vert="horz" wrap="square" lIns="91440" tIns="45720" rIns="91440" bIns="45720" numCol="1" anchor="t" anchorCtr="0" compatLnSpc="1"/>
          <a:lstStyle/>
          <a:p>
            <a:endParaRPr lang="en-US">
              <a:solidFill>
                <a:schemeClr val="tx1">
                  <a:lumMod val="75000"/>
                  <a:lumOff val="25000"/>
                </a:schemeClr>
              </a:solidFill>
            </a:endParaRPr>
          </a:p>
        </p:txBody>
      </p:sp>
      <p:sp>
        <p:nvSpPr>
          <p:cNvPr id="27" name="Oval 44"/>
          <p:cNvSpPr/>
          <p:nvPr/>
        </p:nvSpPr>
        <p:spPr>
          <a:xfrm>
            <a:off x="1073645" y="3478861"/>
            <a:ext cx="382914" cy="382914"/>
          </a:xfrm>
          <a:prstGeom prst="ellipse">
            <a:avLst/>
          </a:prstGeom>
          <a:solidFill>
            <a:srgbClr val="4BB38E"/>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75000"/>
                  <a:lumOff val="25000"/>
                </a:schemeClr>
              </a:solidFill>
              <a:latin typeface="Lato" pitchFamily="34" charset="0"/>
            </a:endParaRPr>
          </a:p>
        </p:txBody>
      </p:sp>
      <p:sp>
        <p:nvSpPr>
          <p:cNvPr id="28" name="Freeform 6"/>
          <p:cNvSpPr/>
          <p:nvPr/>
        </p:nvSpPr>
        <p:spPr bwMode="auto">
          <a:xfrm>
            <a:off x="1177350" y="3596288"/>
            <a:ext cx="175504" cy="148059"/>
          </a:xfrm>
          <a:custGeom>
            <a:avLst/>
            <a:gdLst>
              <a:gd name="T0" fmla="*/ 0 w 243"/>
              <a:gd name="T1" fmla="*/ 137 h 205"/>
              <a:gd name="T2" fmla="*/ 59 w 243"/>
              <a:gd name="T3" fmla="*/ 205 h 205"/>
              <a:gd name="T4" fmla="*/ 241 w 243"/>
              <a:gd name="T5" fmla="*/ 12 h 205"/>
              <a:gd name="T6" fmla="*/ 243 w 243"/>
              <a:gd name="T7" fmla="*/ 0 h 205"/>
              <a:gd name="T8" fmla="*/ 66 w 243"/>
              <a:gd name="T9" fmla="*/ 137 h 205"/>
              <a:gd name="T10" fmla="*/ 0 w 243"/>
              <a:gd name="T11" fmla="*/ 80 h 205"/>
              <a:gd name="T12" fmla="*/ 0 w 243"/>
              <a:gd name="T13" fmla="*/ 137 h 205"/>
            </a:gdLst>
            <a:ahLst/>
            <a:cxnLst>
              <a:cxn ang="0">
                <a:pos x="T0" y="T1"/>
              </a:cxn>
              <a:cxn ang="0">
                <a:pos x="T2" y="T3"/>
              </a:cxn>
              <a:cxn ang="0">
                <a:pos x="T4" y="T5"/>
              </a:cxn>
              <a:cxn ang="0">
                <a:pos x="T6" y="T7"/>
              </a:cxn>
              <a:cxn ang="0">
                <a:pos x="T8" y="T9"/>
              </a:cxn>
              <a:cxn ang="0">
                <a:pos x="T10" y="T11"/>
              </a:cxn>
              <a:cxn ang="0">
                <a:pos x="T12" y="T13"/>
              </a:cxn>
            </a:cxnLst>
            <a:rect l="0" t="0" r="r" b="b"/>
            <a:pathLst>
              <a:path w="243" h="205">
                <a:moveTo>
                  <a:pt x="0" y="137"/>
                </a:moveTo>
                <a:lnTo>
                  <a:pt x="59" y="205"/>
                </a:lnTo>
                <a:lnTo>
                  <a:pt x="241" y="12"/>
                </a:lnTo>
                <a:lnTo>
                  <a:pt x="243" y="0"/>
                </a:lnTo>
                <a:lnTo>
                  <a:pt x="66" y="137"/>
                </a:lnTo>
                <a:lnTo>
                  <a:pt x="0" y="80"/>
                </a:lnTo>
                <a:lnTo>
                  <a:pt x="0" y="137"/>
                </a:lnTo>
                <a:close/>
              </a:path>
            </a:pathLst>
          </a:custGeom>
          <a:solidFill>
            <a:schemeClr val="bg1"/>
          </a:solidFill>
          <a:ln>
            <a:noFill/>
          </a:ln>
        </p:spPr>
        <p:txBody>
          <a:bodyPr vert="horz" wrap="square" lIns="91440" tIns="45720" rIns="91440" bIns="45720" numCol="1" anchor="t" anchorCtr="0" compatLnSpc="1"/>
          <a:lstStyle/>
          <a:p>
            <a:endParaRPr lang="en-US">
              <a:solidFill>
                <a:schemeClr val="tx1">
                  <a:lumMod val="75000"/>
                  <a:lumOff val="25000"/>
                </a:schemeClr>
              </a:solidFill>
            </a:endParaRPr>
          </a:p>
        </p:txBody>
      </p:sp>
      <p:sp>
        <p:nvSpPr>
          <p:cNvPr id="29" name="Oval 47"/>
          <p:cNvSpPr/>
          <p:nvPr/>
        </p:nvSpPr>
        <p:spPr>
          <a:xfrm>
            <a:off x="1073645" y="4344458"/>
            <a:ext cx="382914" cy="382914"/>
          </a:xfrm>
          <a:prstGeom prst="ellipse">
            <a:avLst/>
          </a:prstGeom>
          <a:solidFill>
            <a:srgbClr val="38866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75000"/>
                  <a:lumOff val="25000"/>
                </a:schemeClr>
              </a:solidFill>
              <a:latin typeface="Lato" pitchFamily="34" charset="0"/>
            </a:endParaRPr>
          </a:p>
        </p:txBody>
      </p:sp>
      <p:sp>
        <p:nvSpPr>
          <p:cNvPr id="30" name="Freeform 6"/>
          <p:cNvSpPr/>
          <p:nvPr/>
        </p:nvSpPr>
        <p:spPr bwMode="auto">
          <a:xfrm>
            <a:off x="1177350" y="4461885"/>
            <a:ext cx="175504" cy="148059"/>
          </a:xfrm>
          <a:custGeom>
            <a:avLst/>
            <a:gdLst>
              <a:gd name="T0" fmla="*/ 0 w 243"/>
              <a:gd name="T1" fmla="*/ 137 h 205"/>
              <a:gd name="T2" fmla="*/ 59 w 243"/>
              <a:gd name="T3" fmla="*/ 205 h 205"/>
              <a:gd name="T4" fmla="*/ 241 w 243"/>
              <a:gd name="T5" fmla="*/ 12 h 205"/>
              <a:gd name="T6" fmla="*/ 243 w 243"/>
              <a:gd name="T7" fmla="*/ 0 h 205"/>
              <a:gd name="T8" fmla="*/ 66 w 243"/>
              <a:gd name="T9" fmla="*/ 137 h 205"/>
              <a:gd name="T10" fmla="*/ 0 w 243"/>
              <a:gd name="T11" fmla="*/ 80 h 205"/>
              <a:gd name="T12" fmla="*/ 0 w 243"/>
              <a:gd name="T13" fmla="*/ 137 h 205"/>
            </a:gdLst>
            <a:ahLst/>
            <a:cxnLst>
              <a:cxn ang="0">
                <a:pos x="T0" y="T1"/>
              </a:cxn>
              <a:cxn ang="0">
                <a:pos x="T2" y="T3"/>
              </a:cxn>
              <a:cxn ang="0">
                <a:pos x="T4" y="T5"/>
              </a:cxn>
              <a:cxn ang="0">
                <a:pos x="T6" y="T7"/>
              </a:cxn>
              <a:cxn ang="0">
                <a:pos x="T8" y="T9"/>
              </a:cxn>
              <a:cxn ang="0">
                <a:pos x="T10" y="T11"/>
              </a:cxn>
              <a:cxn ang="0">
                <a:pos x="T12" y="T13"/>
              </a:cxn>
            </a:cxnLst>
            <a:rect l="0" t="0" r="r" b="b"/>
            <a:pathLst>
              <a:path w="243" h="205">
                <a:moveTo>
                  <a:pt x="0" y="137"/>
                </a:moveTo>
                <a:lnTo>
                  <a:pt x="59" y="205"/>
                </a:lnTo>
                <a:lnTo>
                  <a:pt x="241" y="12"/>
                </a:lnTo>
                <a:lnTo>
                  <a:pt x="243" y="0"/>
                </a:lnTo>
                <a:lnTo>
                  <a:pt x="66" y="137"/>
                </a:lnTo>
                <a:lnTo>
                  <a:pt x="0" y="80"/>
                </a:lnTo>
                <a:lnTo>
                  <a:pt x="0" y="137"/>
                </a:lnTo>
                <a:close/>
              </a:path>
            </a:pathLst>
          </a:custGeom>
          <a:solidFill>
            <a:schemeClr val="bg1"/>
          </a:solidFill>
          <a:ln>
            <a:noFill/>
          </a:ln>
        </p:spPr>
        <p:txBody>
          <a:bodyPr vert="horz" wrap="square" lIns="91440" tIns="45720" rIns="91440" bIns="45720" numCol="1" anchor="t" anchorCtr="0" compatLnSpc="1"/>
          <a:lstStyle/>
          <a:p>
            <a:endParaRPr lang="en-US">
              <a:solidFill>
                <a:schemeClr val="tx1">
                  <a:lumMod val="75000"/>
                  <a:lumOff val="25000"/>
                </a:schemeClr>
              </a:solidFill>
            </a:endParaRPr>
          </a:p>
        </p:txBody>
      </p:sp>
      <p:sp>
        <p:nvSpPr>
          <p:cNvPr id="31" name="Oval 50"/>
          <p:cNvSpPr/>
          <p:nvPr/>
        </p:nvSpPr>
        <p:spPr>
          <a:xfrm>
            <a:off x="1073645" y="5207585"/>
            <a:ext cx="382914" cy="382914"/>
          </a:xfrm>
          <a:prstGeom prst="ellipse">
            <a:avLst/>
          </a:prstGeom>
          <a:solidFill>
            <a:srgbClr val="4BB38E"/>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75000"/>
                  <a:lumOff val="25000"/>
                </a:schemeClr>
              </a:solidFill>
              <a:latin typeface="Lato" pitchFamily="34" charset="0"/>
            </a:endParaRPr>
          </a:p>
        </p:txBody>
      </p:sp>
      <p:sp>
        <p:nvSpPr>
          <p:cNvPr id="32" name="Freeform 6"/>
          <p:cNvSpPr/>
          <p:nvPr/>
        </p:nvSpPr>
        <p:spPr bwMode="auto">
          <a:xfrm>
            <a:off x="1177350" y="5325012"/>
            <a:ext cx="175504" cy="148059"/>
          </a:xfrm>
          <a:custGeom>
            <a:avLst/>
            <a:gdLst>
              <a:gd name="T0" fmla="*/ 0 w 243"/>
              <a:gd name="T1" fmla="*/ 137 h 205"/>
              <a:gd name="T2" fmla="*/ 59 w 243"/>
              <a:gd name="T3" fmla="*/ 205 h 205"/>
              <a:gd name="T4" fmla="*/ 241 w 243"/>
              <a:gd name="T5" fmla="*/ 12 h 205"/>
              <a:gd name="T6" fmla="*/ 243 w 243"/>
              <a:gd name="T7" fmla="*/ 0 h 205"/>
              <a:gd name="T8" fmla="*/ 66 w 243"/>
              <a:gd name="T9" fmla="*/ 137 h 205"/>
              <a:gd name="T10" fmla="*/ 0 w 243"/>
              <a:gd name="T11" fmla="*/ 80 h 205"/>
              <a:gd name="T12" fmla="*/ 0 w 243"/>
              <a:gd name="T13" fmla="*/ 137 h 205"/>
            </a:gdLst>
            <a:ahLst/>
            <a:cxnLst>
              <a:cxn ang="0">
                <a:pos x="T0" y="T1"/>
              </a:cxn>
              <a:cxn ang="0">
                <a:pos x="T2" y="T3"/>
              </a:cxn>
              <a:cxn ang="0">
                <a:pos x="T4" y="T5"/>
              </a:cxn>
              <a:cxn ang="0">
                <a:pos x="T6" y="T7"/>
              </a:cxn>
              <a:cxn ang="0">
                <a:pos x="T8" y="T9"/>
              </a:cxn>
              <a:cxn ang="0">
                <a:pos x="T10" y="T11"/>
              </a:cxn>
              <a:cxn ang="0">
                <a:pos x="T12" y="T13"/>
              </a:cxn>
            </a:cxnLst>
            <a:rect l="0" t="0" r="r" b="b"/>
            <a:pathLst>
              <a:path w="243" h="205">
                <a:moveTo>
                  <a:pt x="0" y="137"/>
                </a:moveTo>
                <a:lnTo>
                  <a:pt x="59" y="205"/>
                </a:lnTo>
                <a:lnTo>
                  <a:pt x="241" y="12"/>
                </a:lnTo>
                <a:lnTo>
                  <a:pt x="243" y="0"/>
                </a:lnTo>
                <a:lnTo>
                  <a:pt x="66" y="137"/>
                </a:lnTo>
                <a:lnTo>
                  <a:pt x="0" y="80"/>
                </a:lnTo>
                <a:lnTo>
                  <a:pt x="0" y="137"/>
                </a:lnTo>
                <a:close/>
              </a:path>
            </a:pathLst>
          </a:custGeom>
          <a:solidFill>
            <a:schemeClr val="bg1"/>
          </a:solidFill>
          <a:ln>
            <a:noFill/>
          </a:ln>
        </p:spPr>
        <p:txBody>
          <a:bodyPr vert="horz" wrap="square" lIns="91440" tIns="45720" rIns="91440" bIns="45720" numCol="1" anchor="t" anchorCtr="0" compatLnSpc="1"/>
          <a:lstStyle/>
          <a:p>
            <a:endParaRPr lang="en-US">
              <a:solidFill>
                <a:schemeClr val="tx1">
                  <a:lumMod val="75000"/>
                  <a:lumOff val="25000"/>
                </a:schemeClr>
              </a:solidFill>
            </a:endParaRPr>
          </a:p>
        </p:txBody>
      </p:sp>
      <p:sp>
        <p:nvSpPr>
          <p:cNvPr id="33" name="文本框 32"/>
          <p:cNvSpPr txBox="1"/>
          <p:nvPr/>
        </p:nvSpPr>
        <p:spPr>
          <a:xfrm>
            <a:off x="1627595" y="2615734"/>
            <a:ext cx="3234415" cy="532903"/>
          </a:xfrm>
          <a:prstGeom prst="rect">
            <a:avLst/>
          </a:prstGeom>
          <a:noFill/>
        </p:spPr>
        <p:txBody>
          <a:bodyPr wrap="square" rtlCol="0">
            <a:spAutoFit/>
          </a:bodyPr>
          <a:lstStyle/>
          <a:p>
            <a:pPr algn="just">
              <a:lnSpc>
                <a:spcPct val="125000"/>
              </a:lnSpc>
            </a:pP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15</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世纪，尼德兰地区由勃艮第家族统治，促使该地区完成国家的统一</a:t>
            </a:r>
          </a:p>
        </p:txBody>
      </p:sp>
      <p:sp>
        <p:nvSpPr>
          <p:cNvPr id="34" name="文本框 33"/>
          <p:cNvSpPr txBox="1"/>
          <p:nvPr/>
        </p:nvSpPr>
        <p:spPr>
          <a:xfrm>
            <a:off x="1560006" y="3552041"/>
            <a:ext cx="3234415" cy="302070"/>
          </a:xfrm>
          <a:prstGeom prst="rect">
            <a:avLst/>
          </a:prstGeom>
          <a:noFill/>
        </p:spPr>
        <p:txBody>
          <a:bodyPr wrap="square" rtlCol="0">
            <a:spAutoFit/>
          </a:bodyPr>
          <a:lstStyle/>
          <a:p>
            <a:pPr algn="just">
              <a:lnSpc>
                <a:spcPct val="125000"/>
              </a:lnSpc>
            </a:pPr>
            <a:r>
              <a:rPr lang="en-US" altLang="zh-CN" sz="1200" b="0" i="0" dirty="0">
                <a:effectLst/>
                <a:latin typeface="微软雅黑" panose="020B0503020204020204" pitchFamily="34" charset="-122"/>
                <a:ea typeface="微软雅黑" panose="020B0503020204020204" pitchFamily="34" charset="-122"/>
              </a:rPr>
              <a:t>1477</a:t>
            </a:r>
            <a:r>
              <a:rPr lang="zh-CN" altLang="en-US" sz="1200" b="0" i="0" dirty="0">
                <a:effectLst/>
                <a:latin typeface="微软雅黑" panose="020B0503020204020204" pitchFamily="34" charset="-122"/>
                <a:ea typeface="微软雅黑" panose="020B0503020204020204" pitchFamily="34" charset="-122"/>
              </a:rPr>
              <a:t>年，荷兰归</a:t>
            </a:r>
            <a:r>
              <a:rPr lang="zh-CN" altLang="en-US" sz="1200" b="0" i="0" u="none" strike="noStrike" dirty="0">
                <a:effectLst/>
                <a:latin typeface="微软雅黑" panose="020B0503020204020204" pitchFamily="34" charset="-122"/>
                <a:ea typeface="微软雅黑" panose="020B0503020204020204" pitchFamily="34" charset="-122"/>
              </a:rPr>
              <a:t>哈布斯堡王朝</a:t>
            </a:r>
            <a:r>
              <a:rPr lang="zh-CN" altLang="en-US" sz="1200" b="0" i="0" dirty="0">
                <a:effectLst/>
                <a:latin typeface="微软雅黑" panose="020B0503020204020204" pitchFamily="34" charset="-122"/>
                <a:ea typeface="微软雅黑" panose="020B0503020204020204" pitchFamily="34" charset="-122"/>
              </a:rPr>
              <a:t>统治</a:t>
            </a:r>
            <a:r>
              <a:rPr lang="en-US" altLang="zh-CN" sz="1200" b="0" i="0" dirty="0">
                <a:effectLst/>
                <a:latin typeface="微软雅黑" panose="020B0503020204020204" pitchFamily="34" charset="-122"/>
                <a:ea typeface="微软雅黑" panose="020B0503020204020204" pitchFamily="34" charset="-122"/>
              </a:rPr>
              <a:t>.</a:t>
            </a:r>
            <a:endPar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5" name="文本框 34"/>
          <p:cNvSpPr txBox="1"/>
          <p:nvPr/>
        </p:nvSpPr>
        <p:spPr>
          <a:xfrm>
            <a:off x="1597439" y="4258915"/>
            <a:ext cx="3234415" cy="532903"/>
          </a:xfrm>
          <a:prstGeom prst="rect">
            <a:avLst/>
          </a:prstGeom>
          <a:noFill/>
        </p:spPr>
        <p:txBody>
          <a:bodyPr wrap="square" rtlCol="0">
            <a:spAutoFit/>
          </a:bodyPr>
          <a:lstStyle/>
          <a:p>
            <a:pPr algn="just">
              <a:lnSpc>
                <a:spcPct val="125000"/>
              </a:lnSpc>
            </a:pPr>
            <a:r>
              <a:rPr lang="en-US" altLang="zh-CN" sz="1200" b="0" i="0" dirty="0">
                <a:effectLst/>
                <a:latin typeface="微软雅黑" panose="020B0503020204020204" pitchFamily="34" charset="-122"/>
                <a:ea typeface="微软雅黑" panose="020B0503020204020204" pitchFamily="34" charset="-122"/>
              </a:rPr>
              <a:t>16</a:t>
            </a:r>
            <a:r>
              <a:rPr lang="zh-CN" altLang="en-US" sz="1200" b="0" i="0" dirty="0">
                <a:effectLst/>
                <a:latin typeface="微软雅黑" panose="020B0503020204020204" pitchFamily="34" charset="-122"/>
                <a:ea typeface="微软雅黑" panose="020B0503020204020204" pitchFamily="34" charset="-122"/>
              </a:rPr>
              <a:t>世纪</a:t>
            </a:r>
            <a:r>
              <a:rPr lang="zh-CN" altLang="en-US" sz="1200" b="0" i="0" u="none" strike="noStrike" dirty="0">
                <a:effectLst/>
                <a:latin typeface="微软雅黑" panose="020B0503020204020204" pitchFamily="34" charset="-122"/>
                <a:ea typeface="微软雅黑" panose="020B0503020204020204" pitchFamily="34" charset="-122"/>
              </a:rPr>
              <a:t>神圣罗马帝国</a:t>
            </a:r>
            <a:r>
              <a:rPr lang="zh-CN" altLang="en-US" sz="1200" u="none" strike="noStrike" dirty="0">
                <a:latin typeface="微软雅黑" panose="020B0503020204020204" pitchFamily="34" charset="-122"/>
                <a:ea typeface="微软雅黑" panose="020B0503020204020204" pitchFamily="34" charset="-122"/>
              </a:rPr>
              <a:t>皇帝查理五世</a:t>
            </a:r>
            <a:r>
              <a:rPr lang="zh-CN" altLang="en-US" sz="1200" b="0" i="0" dirty="0">
                <a:effectLst/>
                <a:latin typeface="微软雅黑" panose="020B0503020204020204" pitchFamily="34" charset="-122"/>
                <a:ea typeface="微软雅黑" panose="020B0503020204020204" pitchFamily="34" charset="-122"/>
              </a:rPr>
              <a:t>进一步征服荷兰东北部；</a:t>
            </a:r>
            <a:endParaRPr lang="zh-CN" altLang="en-US" sz="1200" dirty="0">
              <a:latin typeface="微软雅黑" panose="020B0503020204020204" pitchFamily="34" charset="-122"/>
              <a:ea typeface="微软雅黑" panose="020B0503020204020204" pitchFamily="34" charset="-122"/>
            </a:endParaRPr>
          </a:p>
        </p:txBody>
      </p:sp>
      <p:sp>
        <p:nvSpPr>
          <p:cNvPr id="36" name="文本框 35"/>
          <p:cNvSpPr txBox="1"/>
          <p:nvPr/>
        </p:nvSpPr>
        <p:spPr>
          <a:xfrm>
            <a:off x="1597439" y="5124512"/>
            <a:ext cx="3234415" cy="553998"/>
          </a:xfrm>
          <a:prstGeom prst="rect">
            <a:avLst/>
          </a:prstGeom>
          <a:noFill/>
        </p:spPr>
        <p:txBody>
          <a:bodyPr wrap="square" rtlCol="0">
            <a:spAutoFit/>
          </a:bodyPr>
          <a:lstStyle/>
          <a:p>
            <a:pPr algn="just">
              <a:lnSpc>
                <a:spcPct val="125000"/>
              </a:lnSpc>
            </a:pPr>
            <a:r>
              <a:rPr lang="en-US" altLang="zh-CN" sz="1200" b="0" i="0" dirty="0">
                <a:effectLst/>
                <a:latin typeface="微软雅黑" panose="020B0503020204020204" pitchFamily="34" charset="-122"/>
                <a:ea typeface="微软雅黑" panose="020B0503020204020204" pitchFamily="34" charset="-122"/>
              </a:rPr>
              <a:t>1556</a:t>
            </a:r>
            <a:r>
              <a:rPr lang="zh-CN" altLang="en-US" sz="1200" b="0" i="0" dirty="0">
                <a:effectLst/>
                <a:latin typeface="微软雅黑" panose="020B0503020204020204" pitchFamily="34" charset="-122"/>
                <a:ea typeface="微软雅黑" panose="020B0503020204020204" pitchFamily="34" charset="-122"/>
              </a:rPr>
              <a:t>年，查理五世逝世以后，荷兰又处在</a:t>
            </a:r>
            <a:r>
              <a:rPr lang="zh-CN" altLang="en-US" sz="1200" b="0" i="0" u="none" strike="noStrike" dirty="0">
                <a:effectLst/>
                <a:latin typeface="微软雅黑" panose="020B0503020204020204" pitchFamily="34" charset="-122"/>
                <a:ea typeface="微软雅黑" panose="020B0503020204020204" pitchFamily="34" charset="-122"/>
              </a:rPr>
              <a:t>西班牙</a:t>
            </a:r>
            <a:r>
              <a:rPr lang="zh-CN" altLang="en-US" sz="1200" b="0" i="0" dirty="0">
                <a:effectLst/>
                <a:latin typeface="微软雅黑" panose="020B0503020204020204" pitchFamily="34" charset="-122"/>
                <a:ea typeface="微软雅黑" panose="020B0503020204020204" pitchFamily="34" charset="-122"/>
              </a:rPr>
              <a:t>国王</a:t>
            </a:r>
            <a:r>
              <a:rPr lang="zh-CN" altLang="en-US" sz="1200" b="0" i="0" u="none" strike="noStrike" dirty="0">
                <a:effectLst/>
                <a:latin typeface="微软雅黑" panose="020B0503020204020204" pitchFamily="34" charset="-122"/>
                <a:ea typeface="微软雅黑" panose="020B0503020204020204" pitchFamily="34" charset="-122"/>
              </a:rPr>
              <a:t>腓力二世</a:t>
            </a:r>
            <a:r>
              <a:rPr lang="zh-CN" altLang="en-US" sz="1200" b="0" i="0" dirty="0">
                <a:effectLst/>
                <a:latin typeface="微软雅黑" panose="020B0503020204020204" pitchFamily="34" charset="-122"/>
                <a:ea typeface="微软雅黑" panose="020B0503020204020204" pitchFamily="34" charset="-122"/>
              </a:rPr>
              <a:t>统治之下</a:t>
            </a:r>
            <a:r>
              <a:rPr lang="zh-CN" altLang="en-US" sz="1200" b="0" i="0" dirty="0">
                <a:solidFill>
                  <a:srgbClr val="333333"/>
                </a:solidFill>
                <a:effectLst/>
                <a:latin typeface="微软雅黑" panose="020B0503020204020204" pitchFamily="34" charset="-122"/>
                <a:ea typeface="微软雅黑" panose="020B0503020204020204" pitchFamily="34" charset="-122"/>
              </a:rPr>
              <a:t>。 </a:t>
            </a:r>
            <a:endPar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5" name="图片 4" descr="中山大学logo"/>
          <p:cNvPicPr>
            <a:picLocks noChangeAspect="1"/>
          </p:cNvPicPr>
          <p:nvPr/>
        </p:nvPicPr>
        <p:blipFill>
          <a:blip r:embed="rId4"/>
          <a:stretch>
            <a:fillRect/>
          </a:stretch>
        </p:blipFill>
        <p:spPr>
          <a:xfrm>
            <a:off x="10894695" y="256540"/>
            <a:ext cx="953135" cy="953135"/>
          </a:xfrm>
          <a:prstGeom prst="rect">
            <a:avLst/>
          </a:prstGeom>
        </p:spPr>
      </p:pic>
      <p:sp>
        <p:nvSpPr>
          <p:cNvPr id="21" name="文本框 20">
            <a:extLst>
              <a:ext uri="{FF2B5EF4-FFF2-40B4-BE49-F238E27FC236}">
                <a16:creationId xmlns:a16="http://schemas.microsoft.com/office/drawing/2014/main" id="{82C7419E-DF85-4F4F-8D0A-5905486CE4B8}"/>
              </a:ext>
            </a:extLst>
          </p:cNvPr>
          <p:cNvSpPr txBox="1"/>
          <p:nvPr/>
        </p:nvSpPr>
        <p:spPr>
          <a:xfrm>
            <a:off x="1171206" y="1749173"/>
            <a:ext cx="1894636" cy="338554"/>
          </a:xfrm>
          <a:prstGeom prst="rect">
            <a:avLst/>
          </a:prstGeom>
          <a:noFill/>
        </p:spPr>
        <p:txBody>
          <a:bodyPr wrap="square" rtlCol="0">
            <a:spAutoFit/>
          </a:bodyPr>
          <a:lstStyle/>
          <a:p>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古代与中世纪时期</a:t>
            </a:r>
          </a:p>
        </p:txBody>
      </p:sp>
      <p:pic>
        <p:nvPicPr>
          <p:cNvPr id="6" name="图片 5">
            <a:extLst>
              <a:ext uri="{FF2B5EF4-FFF2-40B4-BE49-F238E27FC236}">
                <a16:creationId xmlns:a16="http://schemas.microsoft.com/office/drawing/2014/main" id="{C8A27E4C-4B7D-4A08-AADE-CA8106E02A96}"/>
              </a:ext>
            </a:extLst>
          </p:cNvPr>
          <p:cNvPicPr>
            <a:picLocks noChangeAspect="1"/>
          </p:cNvPicPr>
          <p:nvPr/>
        </p:nvPicPr>
        <p:blipFill>
          <a:blip r:embed="rId5"/>
          <a:stretch>
            <a:fillRect/>
          </a:stretch>
        </p:blipFill>
        <p:spPr>
          <a:xfrm>
            <a:off x="5178669" y="1667591"/>
            <a:ext cx="6669161" cy="3765469"/>
          </a:xfrm>
          <a:prstGeom prst="rect">
            <a:avLst/>
          </a:prstGeom>
        </p:spPr>
      </p:pic>
      <p:pic>
        <p:nvPicPr>
          <p:cNvPr id="8" name="图片 7">
            <a:extLst>
              <a:ext uri="{FF2B5EF4-FFF2-40B4-BE49-F238E27FC236}">
                <a16:creationId xmlns:a16="http://schemas.microsoft.com/office/drawing/2014/main" id="{F33E8835-8457-48DF-9A48-96D5D9CFB237}"/>
              </a:ext>
            </a:extLst>
          </p:cNvPr>
          <p:cNvPicPr>
            <a:picLocks noChangeAspect="1"/>
          </p:cNvPicPr>
          <p:nvPr/>
        </p:nvPicPr>
        <p:blipFill>
          <a:blip r:embed="rId6"/>
          <a:stretch>
            <a:fillRect/>
          </a:stretch>
        </p:blipFill>
        <p:spPr>
          <a:xfrm>
            <a:off x="5129345" y="2195343"/>
            <a:ext cx="6767808" cy="3783316"/>
          </a:xfrm>
          <a:prstGeom prst="rect">
            <a:avLst/>
          </a:prstGeom>
        </p:spPr>
      </p:pic>
      <p:pic>
        <p:nvPicPr>
          <p:cNvPr id="14" name="图片 13">
            <a:extLst>
              <a:ext uri="{FF2B5EF4-FFF2-40B4-BE49-F238E27FC236}">
                <a16:creationId xmlns:a16="http://schemas.microsoft.com/office/drawing/2014/main" id="{88CCE127-32D8-4FA9-A9C5-DB3CA920C415}"/>
              </a:ext>
            </a:extLst>
          </p:cNvPr>
          <p:cNvPicPr>
            <a:picLocks noChangeAspect="1"/>
          </p:cNvPicPr>
          <p:nvPr/>
        </p:nvPicPr>
        <p:blipFill>
          <a:blip r:embed="rId7"/>
          <a:stretch>
            <a:fillRect/>
          </a:stretch>
        </p:blipFill>
        <p:spPr>
          <a:xfrm>
            <a:off x="5115389" y="2447077"/>
            <a:ext cx="6781764" cy="3814046"/>
          </a:xfrm>
          <a:prstGeom prst="rect">
            <a:avLst/>
          </a:prstGeom>
        </p:spPr>
      </p:pic>
      <p:pic>
        <p:nvPicPr>
          <p:cNvPr id="18" name="图片 17">
            <a:extLst>
              <a:ext uri="{FF2B5EF4-FFF2-40B4-BE49-F238E27FC236}">
                <a16:creationId xmlns:a16="http://schemas.microsoft.com/office/drawing/2014/main" id="{EEA81E20-3C5E-46A9-B2FB-4DB7F51713B5}"/>
              </a:ext>
            </a:extLst>
          </p:cNvPr>
          <p:cNvPicPr>
            <a:picLocks noChangeAspect="1"/>
          </p:cNvPicPr>
          <p:nvPr/>
        </p:nvPicPr>
        <p:blipFill>
          <a:blip r:embed="rId8"/>
          <a:stretch>
            <a:fillRect/>
          </a:stretch>
        </p:blipFill>
        <p:spPr>
          <a:xfrm>
            <a:off x="5074217" y="2687602"/>
            <a:ext cx="6758067" cy="381880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7" name="组合 6"/>
          <p:cNvGrpSpPr/>
          <p:nvPr/>
        </p:nvGrpSpPr>
        <p:grpSpPr>
          <a:xfrm>
            <a:off x="7499930" y="1840180"/>
            <a:ext cx="3156338" cy="3263665"/>
            <a:chOff x="7161597" y="3000673"/>
            <a:chExt cx="3156338" cy="1653631"/>
          </a:xfrm>
        </p:grpSpPr>
        <p:sp>
          <p:nvSpPr>
            <p:cNvPr id="13" name="文本框 12"/>
            <p:cNvSpPr txBox="1"/>
            <p:nvPr/>
          </p:nvSpPr>
          <p:spPr>
            <a:xfrm>
              <a:off x="7161597" y="3435122"/>
              <a:ext cx="3156338" cy="386969"/>
            </a:xfrm>
            <a:prstGeom prst="rect">
              <a:avLst/>
            </a:prstGeom>
            <a:noFill/>
          </p:spPr>
          <p:txBody>
            <a:bodyPr wrap="square" rtlCol="0">
              <a:spAutoFit/>
            </a:bodyPr>
            <a:lstStyle/>
            <a:p>
              <a:pPr algn="just">
                <a:lnSpc>
                  <a:spcPct val="125000"/>
                </a:lnSpc>
              </a:pPr>
              <a:r>
                <a:rPr lang="en-US" altLang="zh-CN" sz="1200" b="0" i="0" dirty="0">
                  <a:effectLst/>
                  <a:latin typeface="微软雅黑" panose="020B0503020204020204" pitchFamily="34" charset="-122"/>
                  <a:ea typeface="微软雅黑" panose="020B0503020204020204" pitchFamily="34" charset="-122"/>
                </a:rPr>
                <a:t>       2013</a:t>
              </a:r>
              <a:r>
                <a:rPr lang="zh-CN" altLang="en-US" sz="1200" b="0" i="0" dirty="0">
                  <a:effectLst/>
                  <a:latin typeface="微软雅黑" panose="020B0503020204020204" pitchFamily="34" charset="-122"/>
                  <a:ea typeface="微软雅黑" panose="020B0503020204020204" pitchFamily="34" charset="-122"/>
                </a:rPr>
                <a:t>年</a:t>
              </a:r>
              <a:r>
                <a:rPr lang="en-US" altLang="zh-CN" sz="1200" b="0" i="0" dirty="0">
                  <a:effectLst/>
                  <a:latin typeface="微软雅黑" panose="020B0503020204020204" pitchFamily="34" charset="-122"/>
                  <a:ea typeface="微软雅黑" panose="020B0503020204020204" pitchFamily="34" charset="-122"/>
                </a:rPr>
                <a:t>8</a:t>
              </a:r>
              <a:r>
                <a:rPr lang="zh-CN" altLang="en-US" sz="1200" b="0" i="0" dirty="0">
                  <a:effectLst/>
                  <a:latin typeface="微软雅黑" panose="020B0503020204020204" pitchFamily="34" charset="-122"/>
                  <a:ea typeface="微软雅黑" panose="020B0503020204020204" pitchFamily="34" charset="-122"/>
                </a:rPr>
                <a:t>月，特斯拉在荷兰蒂尔堡开张了一家占地面积达</a:t>
              </a:r>
              <a:r>
                <a:rPr lang="en-US" altLang="zh-CN" sz="1200" b="0" i="0" dirty="0">
                  <a:effectLst/>
                  <a:latin typeface="微软雅黑" panose="020B0503020204020204" pitchFamily="34" charset="-122"/>
                  <a:ea typeface="微软雅黑" panose="020B0503020204020204" pitchFamily="34" charset="-122"/>
                </a:rPr>
                <a:t>18,900</a:t>
              </a:r>
              <a:r>
                <a:rPr lang="zh-CN" altLang="en-US" sz="1200" b="0" i="0" dirty="0">
                  <a:effectLst/>
                  <a:latin typeface="微软雅黑" panose="020B0503020204020204" pitchFamily="34" charset="-122"/>
                  <a:ea typeface="微软雅黑" panose="020B0503020204020204" pitchFamily="34" charset="-122"/>
                </a:rPr>
                <a:t>平方米的新工厂，</a:t>
              </a:r>
              <a:r>
                <a:rPr lang="en-US" altLang="zh-CN" sz="1200" b="0" i="0" dirty="0">
                  <a:effectLst/>
                  <a:latin typeface="微软雅黑" panose="020B0503020204020204" pitchFamily="34" charset="-122"/>
                  <a:ea typeface="微软雅黑" panose="020B0503020204020204" pitchFamily="34" charset="-122"/>
                </a:rPr>
                <a:t>2015</a:t>
              </a:r>
              <a:r>
                <a:rPr lang="zh-CN" altLang="en-US" sz="1200" b="0" i="0" dirty="0">
                  <a:effectLst/>
                  <a:latin typeface="微软雅黑" panose="020B0503020204020204" pitchFamily="34" charset="-122"/>
                  <a:ea typeface="微软雅黑" panose="020B0503020204020204" pitchFamily="34" charset="-122"/>
                </a:rPr>
                <a:t>年，该工厂完成扩建。</a:t>
              </a:r>
              <a:endParaRPr lang="zh-CN" altLang="en-US" sz="1200" dirty="0">
                <a:latin typeface="微软雅黑" panose="020B0503020204020204" pitchFamily="34" charset="-122"/>
                <a:ea typeface="微软雅黑" panose="020B0503020204020204" pitchFamily="34" charset="-122"/>
              </a:endParaRPr>
            </a:p>
          </p:txBody>
        </p:sp>
        <p:sp>
          <p:nvSpPr>
            <p:cNvPr id="14" name="文本框 13"/>
            <p:cNvSpPr txBox="1"/>
            <p:nvPr/>
          </p:nvSpPr>
          <p:spPr>
            <a:xfrm>
              <a:off x="7224791" y="3000673"/>
              <a:ext cx="1359748" cy="187133"/>
            </a:xfrm>
            <a:prstGeom prst="rect">
              <a:avLst/>
            </a:prstGeom>
            <a:noFill/>
          </p:spPr>
          <p:txBody>
            <a:bodyPr wrap="square" rtlCol="0">
              <a:spAutoFit/>
            </a:bodyPr>
            <a:lstStyle/>
            <a:p>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rPr>
                <a:t>特斯拉</a:t>
              </a:r>
            </a:p>
          </p:txBody>
        </p:sp>
        <p:sp>
          <p:nvSpPr>
            <p:cNvPr id="15" name="TextBox 38"/>
            <p:cNvSpPr txBox="1"/>
            <p:nvPr/>
          </p:nvSpPr>
          <p:spPr>
            <a:xfrm>
              <a:off x="7287984" y="4186472"/>
              <a:ext cx="3029951" cy="467832"/>
            </a:xfrm>
            <a:prstGeom prst="rect">
              <a:avLst/>
            </a:prstGeom>
            <a:noFill/>
          </p:spPr>
          <p:txBody>
            <a:bodyPr wrap="square" lIns="0" tIns="0" rIns="0" bIns="0" rtlCol="0">
              <a:spAutoFit/>
            </a:bodyPr>
            <a:lstStyle/>
            <a:p>
              <a:pPr algn="just"/>
              <a:r>
                <a:rPr lang="en-US" altLang="zh-CN" sz="1200" b="0" i="0" dirty="0">
                  <a:solidFill>
                    <a:srgbClr val="333333"/>
                  </a:solidFill>
                  <a:effectLst/>
                  <a:latin typeface="微软雅黑" panose="020B0503020204020204" pitchFamily="34" charset="-122"/>
                  <a:ea typeface="微软雅黑" panose="020B0503020204020204" pitchFamily="34" charset="-122"/>
                </a:rPr>
                <a:t>       2021</a:t>
              </a:r>
              <a:r>
                <a:rPr lang="zh-CN" altLang="en-US" sz="1200" b="0" i="0" dirty="0">
                  <a:solidFill>
                    <a:srgbClr val="333333"/>
                  </a:solidFill>
                  <a:effectLst/>
                  <a:latin typeface="微软雅黑" panose="020B0503020204020204" pitchFamily="34" charset="-122"/>
                  <a:ea typeface="微软雅黑" panose="020B0503020204020204" pitchFamily="34" charset="-122"/>
                </a:rPr>
                <a:t>年，特斯拉的</a:t>
              </a:r>
              <a:r>
                <a:rPr lang="en-US" altLang="zh-CN" sz="1200" b="0" i="0" dirty="0">
                  <a:solidFill>
                    <a:srgbClr val="333333"/>
                  </a:solidFill>
                  <a:effectLst/>
                  <a:latin typeface="微软雅黑" panose="020B0503020204020204" pitchFamily="34" charset="-122"/>
                  <a:ea typeface="微软雅黑" panose="020B0503020204020204" pitchFamily="34" charset="-122"/>
                </a:rPr>
                <a:t>Model S</a:t>
              </a:r>
              <a:r>
                <a:rPr lang="zh-CN" altLang="en-US" sz="1200" b="0" i="0" dirty="0">
                  <a:solidFill>
                    <a:srgbClr val="333333"/>
                  </a:solidFill>
                  <a:effectLst/>
                  <a:latin typeface="微软雅黑" panose="020B0503020204020204" pitchFamily="34" charset="-122"/>
                  <a:ea typeface="微软雅黑" panose="020B0503020204020204" pitchFamily="34" charset="-122"/>
                </a:rPr>
                <a:t>和</a:t>
              </a:r>
              <a:r>
                <a:rPr lang="en-US" altLang="zh-CN" sz="1200" b="0" i="0" dirty="0">
                  <a:solidFill>
                    <a:srgbClr val="333333"/>
                  </a:solidFill>
                  <a:effectLst/>
                  <a:latin typeface="微软雅黑" panose="020B0503020204020204" pitchFamily="34" charset="-122"/>
                  <a:ea typeface="微软雅黑" panose="020B0503020204020204" pitchFamily="34" charset="-122"/>
                </a:rPr>
                <a:t>Model X</a:t>
              </a:r>
              <a:r>
                <a:rPr lang="zh-CN" altLang="en-US" sz="1200" b="0" i="0" dirty="0">
                  <a:solidFill>
                    <a:srgbClr val="333333"/>
                  </a:solidFill>
                  <a:effectLst/>
                  <a:latin typeface="微软雅黑" panose="020B0503020204020204" pitchFamily="34" charset="-122"/>
                  <a:ea typeface="微软雅黑" panose="020B0503020204020204" pitchFamily="34" charset="-122"/>
                </a:rPr>
                <a:t>更新将关闭该公司在荷兰蒂尔堡的生产工厂。特斯拉今年早些时候对汽车进行了更新升级之后，对蒂尔堡工厂的评定等级是劣等的，因为该工厂“不再可能”制造两款新型汽车</a:t>
              </a:r>
              <a:endParaRPr lang="en-US" sz="1200"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grpSp>
      <p:pic>
        <p:nvPicPr>
          <p:cNvPr id="5" name="图片 4" descr="中山大学logo"/>
          <p:cNvPicPr>
            <a:picLocks noChangeAspect="1"/>
          </p:cNvPicPr>
          <p:nvPr/>
        </p:nvPicPr>
        <p:blipFill>
          <a:blip r:embed="rId3"/>
          <a:stretch>
            <a:fillRect/>
          </a:stretch>
        </p:blipFill>
        <p:spPr>
          <a:xfrm>
            <a:off x="10894695" y="256540"/>
            <a:ext cx="953135" cy="953135"/>
          </a:xfrm>
          <a:prstGeom prst="rect">
            <a:avLst/>
          </a:prstGeom>
        </p:spPr>
      </p:pic>
      <p:pic>
        <p:nvPicPr>
          <p:cNvPr id="16386" name="Picture 2" descr="特斯拉工厂 的图像结果">
            <a:extLst>
              <a:ext uri="{FF2B5EF4-FFF2-40B4-BE49-F238E27FC236}">
                <a16:creationId xmlns:a16="http://schemas.microsoft.com/office/drawing/2014/main" id="{757DEDE3-F767-4B73-BA20-266E6C612D4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1200" y="2226944"/>
            <a:ext cx="6192397" cy="3039647"/>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a:extLst>
              <a:ext uri="{FF2B5EF4-FFF2-40B4-BE49-F238E27FC236}">
                <a16:creationId xmlns:a16="http://schemas.microsoft.com/office/drawing/2014/main" id="{75EAACB2-AE97-450E-97E7-AE26BC58E13E}"/>
              </a:ext>
            </a:extLst>
          </p:cNvPr>
          <p:cNvSpPr txBox="1"/>
          <p:nvPr/>
        </p:nvSpPr>
        <p:spPr>
          <a:xfrm>
            <a:off x="2637692" y="5424854"/>
            <a:ext cx="1454244" cy="230832"/>
          </a:xfrm>
          <a:prstGeom prst="rect">
            <a:avLst/>
          </a:prstGeom>
          <a:noFill/>
        </p:spPr>
        <p:txBody>
          <a:bodyPr wrap="none" rtlCol="0">
            <a:spAutoFit/>
          </a:bodyPr>
          <a:lstStyle/>
          <a:p>
            <a:r>
              <a:rPr lang="zh-CN" altLang="en-US" sz="900" dirty="0">
                <a:latin typeface="微软雅黑" panose="020B0503020204020204" pitchFamily="34" charset="-122"/>
                <a:ea typeface="微软雅黑" panose="020B0503020204020204" pitchFamily="34" charset="-122"/>
              </a:rPr>
              <a:t>特斯拉的工厂说明了选择</a:t>
            </a:r>
          </a:p>
        </p:txBody>
      </p:sp>
      <p:sp>
        <p:nvSpPr>
          <p:cNvPr id="16" name="椭圆 15">
            <a:extLst>
              <a:ext uri="{FF2B5EF4-FFF2-40B4-BE49-F238E27FC236}">
                <a16:creationId xmlns:a16="http://schemas.microsoft.com/office/drawing/2014/main" id="{02B5C099-6C85-4EED-B13B-9BE13E49CAB1}"/>
              </a:ext>
            </a:extLst>
          </p:cNvPr>
          <p:cNvSpPr/>
          <p:nvPr/>
        </p:nvSpPr>
        <p:spPr>
          <a:xfrm>
            <a:off x="472793" y="299315"/>
            <a:ext cx="621956" cy="621958"/>
          </a:xfrm>
          <a:prstGeom prst="ellipse">
            <a:avLst/>
          </a:prstGeom>
          <a:solidFill>
            <a:srgbClr val="38866A"/>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00">
              <a:solidFill>
                <a:srgbClr val="013AAB"/>
              </a:solidFill>
              <a:effectLst>
                <a:outerShdw blurRad="50800" dist="38100" dir="2700000" algn="tl" rotWithShape="0">
                  <a:prstClr val="black">
                    <a:alpha val="40000"/>
                  </a:prstClr>
                </a:outerShdw>
              </a:effectLst>
              <a:latin typeface="方正清刻本悦宋简体" panose="02000000000000000000" pitchFamily="2" charset="-122"/>
              <a:ea typeface="方正清刻本悦宋简体" panose="02000000000000000000" pitchFamily="2" charset="-122"/>
            </a:endParaRPr>
          </a:p>
        </p:txBody>
      </p:sp>
      <p:sp>
        <p:nvSpPr>
          <p:cNvPr id="17" name="文本框 16">
            <a:extLst>
              <a:ext uri="{FF2B5EF4-FFF2-40B4-BE49-F238E27FC236}">
                <a16:creationId xmlns:a16="http://schemas.microsoft.com/office/drawing/2014/main" id="{595C3184-8E44-4562-9132-F37A7600949E}"/>
              </a:ext>
            </a:extLst>
          </p:cNvPr>
          <p:cNvSpPr txBox="1"/>
          <p:nvPr/>
        </p:nvSpPr>
        <p:spPr>
          <a:xfrm>
            <a:off x="396336" y="256351"/>
            <a:ext cx="774870" cy="707886"/>
          </a:xfrm>
          <a:prstGeom prst="rect">
            <a:avLst/>
          </a:prstGeom>
          <a:noFill/>
        </p:spPr>
        <p:txBody>
          <a:bodyPr wrap="square" rtlCol="0">
            <a:spAutoFit/>
          </a:bodyPr>
          <a:lstStyle>
            <a:defPPr>
              <a:defRPr lang="zh-CN"/>
            </a:defPPr>
            <a:lvl1pPr algn="ctr">
              <a:defRPr sz="6000" b="1">
                <a:blipFill dpi="0" rotWithShape="1">
                  <a:blip r:embed="rId5"/>
                  <a:srcRect/>
                  <a:stretch>
                    <a:fillRect/>
                  </a:stretch>
                </a:blipFill>
              </a:defRPr>
            </a:lvl1pPr>
          </a:lstStyle>
          <a:p>
            <a:r>
              <a:rPr lang="en-US" altLang="zh-CN" sz="4000" b="0" dirty="0">
                <a:solidFill>
                  <a:srgbClr val="FEFEFE"/>
                </a:solidFill>
                <a:latin typeface="方正清刻本悦宋简体" panose="02000000000000000000" pitchFamily="2" charset="-122"/>
                <a:ea typeface="方正清刻本悦宋简体" panose="02000000000000000000" pitchFamily="2" charset="-122"/>
                <a:cs typeface="Arial" panose="020B0604020202020204" pitchFamily="34" charset="0"/>
              </a:rPr>
              <a:t>4</a:t>
            </a:r>
            <a:endParaRPr lang="zh-CN" altLang="en-US" sz="4000" b="0" dirty="0">
              <a:solidFill>
                <a:srgbClr val="FEFEFE"/>
              </a:solidFill>
              <a:latin typeface="方正清刻本悦宋简体" panose="02000000000000000000" pitchFamily="2" charset="-122"/>
              <a:ea typeface="方正清刻本悦宋简体" panose="02000000000000000000" pitchFamily="2" charset="-122"/>
              <a:cs typeface="Arial" panose="020B0604020202020204" pitchFamily="34" charset="0"/>
            </a:endParaRPr>
          </a:p>
        </p:txBody>
      </p:sp>
      <p:sp>
        <p:nvSpPr>
          <p:cNvPr id="18" name="矩形 17">
            <a:extLst>
              <a:ext uri="{FF2B5EF4-FFF2-40B4-BE49-F238E27FC236}">
                <a16:creationId xmlns:a16="http://schemas.microsoft.com/office/drawing/2014/main" id="{FD98FDF2-B90B-4D71-B0BA-2ED8C9633D13}"/>
              </a:ext>
            </a:extLst>
          </p:cNvPr>
          <p:cNvSpPr/>
          <p:nvPr/>
        </p:nvSpPr>
        <p:spPr>
          <a:xfrm>
            <a:off x="1171206" y="67834"/>
            <a:ext cx="3794494" cy="653897"/>
          </a:xfrm>
          <a:prstGeom prst="rect">
            <a:avLst/>
          </a:prstGeom>
        </p:spPr>
        <p:txBody>
          <a:bodyPr wrap="square">
            <a:spAutoFit/>
          </a:bodyPr>
          <a:lstStyle/>
          <a:p>
            <a:pPr>
              <a:lnSpc>
                <a:spcPct val="175000"/>
              </a:lnSpc>
            </a:pPr>
            <a:r>
              <a:rPr lang="zh-CN" altLang="en-US" sz="2400" dirty="0">
                <a:solidFill>
                  <a:srgbClr val="38866A"/>
                </a:solidFill>
                <a:latin typeface="方正清刻本悦宋简体" panose="02000000000000000000" pitchFamily="2" charset="-122"/>
                <a:ea typeface="方正清刻本悦宋简体" panose="02000000000000000000" pitchFamily="2" charset="-122"/>
              </a:rPr>
              <a:t>荷兰科技产业的未来</a:t>
            </a:r>
            <a:endParaRPr lang="en-US" altLang="zh-CN" sz="2400" dirty="0">
              <a:solidFill>
                <a:srgbClr val="38866A"/>
              </a:solidFill>
              <a:latin typeface="方正清刻本悦宋简体" panose="02000000000000000000" pitchFamily="2" charset="-122"/>
              <a:ea typeface="方正清刻本悦宋简体" panose="02000000000000000000" pitchFamily="2" charset="-122"/>
            </a:endParaRPr>
          </a:p>
        </p:txBody>
      </p:sp>
      <p:sp>
        <p:nvSpPr>
          <p:cNvPr id="19" name="文本框 18">
            <a:extLst>
              <a:ext uri="{FF2B5EF4-FFF2-40B4-BE49-F238E27FC236}">
                <a16:creationId xmlns:a16="http://schemas.microsoft.com/office/drawing/2014/main" id="{DB9B14BE-088A-4193-BDE4-45EF51FA4285}"/>
              </a:ext>
            </a:extLst>
          </p:cNvPr>
          <p:cNvSpPr txBox="1"/>
          <p:nvPr/>
        </p:nvSpPr>
        <p:spPr>
          <a:xfrm>
            <a:off x="1113970" y="650164"/>
            <a:ext cx="5392337" cy="307777"/>
          </a:xfrm>
          <a:prstGeom prst="snip1Rect">
            <a:avLst>
              <a:gd name="adj" fmla="val 0"/>
            </a:avLst>
          </a:prstGeom>
          <a:noFill/>
          <a:ln w="28575">
            <a:noFill/>
          </a:ln>
        </p:spPr>
        <p:txBody>
          <a:bodyPr wrap="square" rtlCol="0">
            <a:spAutoFit/>
          </a:bodyPr>
          <a:lstStyle/>
          <a:p>
            <a:r>
              <a:rPr lang="en-US" altLang="zh-CN" sz="1400" dirty="0">
                <a:solidFill>
                  <a:srgbClr val="38866A"/>
                </a:solidFill>
                <a:latin typeface="方正清刻本悦宋简体" panose="02000000000000000000" pitchFamily="2" charset="-122"/>
                <a:ea typeface="方正清刻本悦宋简体" panose="02000000000000000000" pitchFamily="2" charset="-122"/>
                <a:cs typeface="Arial" panose="020B0604020202020204" pitchFamily="34" charset="0"/>
              </a:rPr>
              <a:t> </a:t>
            </a:r>
            <a:r>
              <a:rPr lang="en-US" altLang="zh-CN" sz="1400" b="0" dirty="0">
                <a:solidFill>
                  <a:srgbClr val="38866A"/>
                </a:solidFill>
                <a:latin typeface="方正清刻本悦宋简体" panose="02000000000000000000" pitchFamily="2" charset="-122"/>
                <a:ea typeface="方正清刻本悦宋简体" panose="02000000000000000000" pitchFamily="2" charset="-122"/>
                <a:cs typeface="Arial" panose="020B0604020202020204" pitchFamily="34" charset="0"/>
              </a:rPr>
              <a:t>The future of technological innovation in the Netherlands</a:t>
            </a:r>
          </a:p>
        </p:txBody>
      </p:sp>
    </p:spTree>
    <p:extLst>
      <p:ext uri="{BB962C8B-B14F-4D97-AF65-F5344CB8AC3E}">
        <p14:creationId xmlns:p14="http://schemas.microsoft.com/office/powerpoint/2010/main" val="137397756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Rectangle 4"/>
          <p:cNvSpPr/>
          <p:nvPr/>
        </p:nvSpPr>
        <p:spPr>
          <a:xfrm>
            <a:off x="1402847" y="2493468"/>
            <a:ext cx="4647091" cy="1423263"/>
          </a:xfrm>
          <a:prstGeom prst="rect">
            <a:avLst/>
          </a:prstGeom>
          <a:solidFill>
            <a:srgbClr val="38866A"/>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33"/>
          <p:cNvSpPr/>
          <p:nvPr/>
        </p:nvSpPr>
        <p:spPr>
          <a:xfrm>
            <a:off x="6049938" y="2496543"/>
            <a:ext cx="4647091" cy="1423263"/>
          </a:xfrm>
          <a:prstGeom prst="rect">
            <a:avLst/>
          </a:prstGeom>
          <a:solidFill>
            <a:srgbClr val="4BB38E"/>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Rectangle 34"/>
          <p:cNvSpPr/>
          <p:nvPr/>
        </p:nvSpPr>
        <p:spPr>
          <a:xfrm>
            <a:off x="1402847" y="3916731"/>
            <a:ext cx="4647091" cy="1423263"/>
          </a:xfrm>
          <a:prstGeom prst="rect">
            <a:avLst/>
          </a:prstGeom>
          <a:solidFill>
            <a:srgbClr val="4BB38E"/>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35"/>
          <p:cNvSpPr/>
          <p:nvPr/>
        </p:nvSpPr>
        <p:spPr>
          <a:xfrm>
            <a:off x="6049938" y="3916731"/>
            <a:ext cx="4647091" cy="1423263"/>
          </a:xfrm>
          <a:prstGeom prst="rect">
            <a:avLst/>
          </a:prstGeom>
          <a:solidFill>
            <a:srgbClr val="38866A"/>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6"/>
          <p:cNvSpPr/>
          <p:nvPr/>
        </p:nvSpPr>
        <p:spPr>
          <a:xfrm>
            <a:off x="4626487" y="2492507"/>
            <a:ext cx="2847859" cy="2847488"/>
          </a:xfrm>
          <a:prstGeom prst="ellipse">
            <a:avLst/>
          </a:prstGeom>
          <a:solidFill>
            <a:schemeClr val="bg1">
              <a:alpha val="59000"/>
            </a:schemeClr>
          </a:solidFill>
          <a:ln w="38100" cmpd="sng">
            <a:noFill/>
          </a:ln>
          <a:effectLst/>
        </p:spPr>
        <p:style>
          <a:lnRef idx="1">
            <a:schemeClr val="accent1"/>
          </a:lnRef>
          <a:fillRef idx="3">
            <a:schemeClr val="accent1"/>
          </a:fillRef>
          <a:effectRef idx="2">
            <a:schemeClr val="accent1"/>
          </a:effectRef>
          <a:fontRef idx="minor">
            <a:schemeClr val="lt1"/>
          </a:fontRef>
        </p:style>
        <p:txBody>
          <a:bodyPr lIns="243852" tIns="121926" rIns="243852" bIns="121926" rtlCol="0" anchor="ctr"/>
          <a:lstStyle/>
          <a:p>
            <a:pPr algn="ctr"/>
            <a:endParaRPr lang="en-US"/>
          </a:p>
        </p:txBody>
      </p:sp>
      <p:cxnSp>
        <p:nvCxnSpPr>
          <p:cNvPr id="17" name="Straight Connector 3"/>
          <p:cNvCxnSpPr>
            <a:stCxn id="16" idx="4"/>
            <a:endCxn id="16" idx="0"/>
          </p:cNvCxnSpPr>
          <p:nvPr/>
        </p:nvCxnSpPr>
        <p:spPr>
          <a:xfrm flipV="1">
            <a:off x="6050418" y="2492507"/>
            <a:ext cx="0" cy="2847488"/>
          </a:xfrm>
          <a:prstGeom prst="line">
            <a:avLst/>
          </a:prstGeom>
          <a:ln w="38100" cmpd="sng">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47"/>
          <p:cNvCxnSpPr/>
          <p:nvPr/>
        </p:nvCxnSpPr>
        <p:spPr>
          <a:xfrm>
            <a:off x="4626487" y="3916731"/>
            <a:ext cx="2847859" cy="0"/>
          </a:xfrm>
          <a:prstGeom prst="line">
            <a:avLst/>
          </a:prstGeom>
          <a:ln w="38100"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9" name="Freeform 260"/>
          <p:cNvSpPr>
            <a:spLocks noChangeArrowheads="1"/>
          </p:cNvSpPr>
          <p:nvPr/>
        </p:nvSpPr>
        <p:spPr bwMode="auto">
          <a:xfrm>
            <a:off x="5299086" y="3016227"/>
            <a:ext cx="447928" cy="597159"/>
          </a:xfrm>
          <a:custGeom>
            <a:avLst/>
            <a:gdLst>
              <a:gd name="T0" fmla="*/ 594 w 595"/>
              <a:gd name="T1" fmla="*/ 242 h 795"/>
              <a:gd name="T2" fmla="*/ 577 w 595"/>
              <a:gd name="T3" fmla="*/ 259 h 795"/>
              <a:gd name="T4" fmla="*/ 218 w 595"/>
              <a:gd name="T5" fmla="*/ 409 h 795"/>
              <a:gd name="T6" fmla="*/ 209 w 595"/>
              <a:gd name="T7" fmla="*/ 409 h 795"/>
              <a:gd name="T8" fmla="*/ 201 w 595"/>
              <a:gd name="T9" fmla="*/ 401 h 795"/>
              <a:gd name="T10" fmla="*/ 193 w 595"/>
              <a:gd name="T11" fmla="*/ 384 h 795"/>
              <a:gd name="T12" fmla="*/ 193 w 595"/>
              <a:gd name="T13" fmla="*/ 117 h 795"/>
              <a:gd name="T14" fmla="*/ 201 w 595"/>
              <a:gd name="T15" fmla="*/ 100 h 795"/>
              <a:gd name="T16" fmla="*/ 218 w 595"/>
              <a:gd name="T17" fmla="*/ 100 h 795"/>
              <a:gd name="T18" fmla="*/ 577 w 595"/>
              <a:gd name="T19" fmla="*/ 217 h 795"/>
              <a:gd name="T20" fmla="*/ 594 w 595"/>
              <a:gd name="T21" fmla="*/ 242 h 795"/>
              <a:gd name="T22" fmla="*/ 251 w 595"/>
              <a:gd name="T23" fmla="*/ 719 h 795"/>
              <a:gd name="T24" fmla="*/ 126 w 595"/>
              <a:gd name="T25" fmla="*/ 794 h 795"/>
              <a:gd name="T26" fmla="*/ 0 w 595"/>
              <a:gd name="T27" fmla="*/ 719 h 795"/>
              <a:gd name="T28" fmla="*/ 92 w 595"/>
              <a:gd name="T29" fmla="*/ 652 h 795"/>
              <a:gd name="T30" fmla="*/ 92 w 595"/>
              <a:gd name="T31" fmla="*/ 92 h 795"/>
              <a:gd name="T32" fmla="*/ 101 w 595"/>
              <a:gd name="T33" fmla="*/ 83 h 795"/>
              <a:gd name="T34" fmla="*/ 75 w 595"/>
              <a:gd name="T35" fmla="*/ 42 h 795"/>
              <a:gd name="T36" fmla="*/ 126 w 595"/>
              <a:gd name="T37" fmla="*/ 0 h 795"/>
              <a:gd name="T38" fmla="*/ 142 w 595"/>
              <a:gd name="T39" fmla="*/ 0 h 795"/>
              <a:gd name="T40" fmla="*/ 193 w 595"/>
              <a:gd name="T41" fmla="*/ 42 h 795"/>
              <a:gd name="T42" fmla="*/ 159 w 595"/>
              <a:gd name="T43" fmla="*/ 92 h 795"/>
              <a:gd name="T44" fmla="*/ 159 w 595"/>
              <a:gd name="T45" fmla="*/ 652 h 795"/>
              <a:gd name="T46" fmla="*/ 251 w 595"/>
              <a:gd name="T47" fmla="*/ 719 h 795"/>
              <a:gd name="T48" fmla="*/ 226 w 595"/>
              <a:gd name="T49" fmla="*/ 719 h 795"/>
              <a:gd name="T50" fmla="*/ 159 w 595"/>
              <a:gd name="T51" fmla="*/ 677 h 795"/>
              <a:gd name="T52" fmla="*/ 159 w 595"/>
              <a:gd name="T53" fmla="*/ 719 h 795"/>
              <a:gd name="T54" fmla="*/ 126 w 595"/>
              <a:gd name="T55" fmla="*/ 752 h 795"/>
              <a:gd name="T56" fmla="*/ 92 w 595"/>
              <a:gd name="T57" fmla="*/ 719 h 795"/>
              <a:gd name="T58" fmla="*/ 92 w 595"/>
              <a:gd name="T59" fmla="*/ 677 h 795"/>
              <a:gd name="T60" fmla="*/ 25 w 595"/>
              <a:gd name="T61" fmla="*/ 719 h 795"/>
              <a:gd name="T62" fmla="*/ 126 w 595"/>
              <a:gd name="T63" fmla="*/ 777 h 795"/>
              <a:gd name="T64" fmla="*/ 226 w 595"/>
              <a:gd name="T65" fmla="*/ 719 h 795"/>
              <a:gd name="T66" fmla="*/ 226 w 595"/>
              <a:gd name="T67" fmla="*/ 719 h 795"/>
              <a:gd name="T68" fmla="*/ 226 w 595"/>
              <a:gd name="T69" fmla="*/ 719 h 7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95" h="795">
                <a:moveTo>
                  <a:pt x="594" y="242"/>
                </a:moveTo>
                <a:cubicBezTo>
                  <a:pt x="594" y="251"/>
                  <a:pt x="586" y="259"/>
                  <a:pt x="577" y="259"/>
                </a:cubicBezTo>
                <a:cubicBezTo>
                  <a:pt x="218" y="409"/>
                  <a:pt x="218" y="409"/>
                  <a:pt x="218" y="409"/>
                </a:cubicBezTo>
                <a:lnTo>
                  <a:pt x="209" y="409"/>
                </a:lnTo>
                <a:cubicBezTo>
                  <a:pt x="209" y="409"/>
                  <a:pt x="201" y="409"/>
                  <a:pt x="201" y="401"/>
                </a:cubicBezTo>
                <a:cubicBezTo>
                  <a:pt x="193" y="401"/>
                  <a:pt x="193" y="393"/>
                  <a:pt x="193" y="384"/>
                </a:cubicBezTo>
                <a:cubicBezTo>
                  <a:pt x="193" y="117"/>
                  <a:pt x="193" y="117"/>
                  <a:pt x="193" y="117"/>
                </a:cubicBezTo>
                <a:cubicBezTo>
                  <a:pt x="193" y="108"/>
                  <a:pt x="193" y="108"/>
                  <a:pt x="201" y="100"/>
                </a:cubicBezTo>
                <a:cubicBezTo>
                  <a:pt x="201" y="100"/>
                  <a:pt x="209" y="100"/>
                  <a:pt x="218" y="100"/>
                </a:cubicBezTo>
                <a:cubicBezTo>
                  <a:pt x="577" y="217"/>
                  <a:pt x="577" y="217"/>
                  <a:pt x="577" y="217"/>
                </a:cubicBezTo>
                <a:cubicBezTo>
                  <a:pt x="586" y="225"/>
                  <a:pt x="594" y="234"/>
                  <a:pt x="594" y="242"/>
                </a:cubicBezTo>
                <a:close/>
                <a:moveTo>
                  <a:pt x="251" y="719"/>
                </a:moveTo>
                <a:cubicBezTo>
                  <a:pt x="251" y="760"/>
                  <a:pt x="193" y="794"/>
                  <a:pt x="126" y="794"/>
                </a:cubicBezTo>
                <a:cubicBezTo>
                  <a:pt x="59" y="794"/>
                  <a:pt x="0" y="760"/>
                  <a:pt x="0" y="719"/>
                </a:cubicBezTo>
                <a:cubicBezTo>
                  <a:pt x="0" y="685"/>
                  <a:pt x="42" y="660"/>
                  <a:pt x="92" y="652"/>
                </a:cubicBezTo>
                <a:cubicBezTo>
                  <a:pt x="92" y="92"/>
                  <a:pt x="92" y="92"/>
                  <a:pt x="92" y="92"/>
                </a:cubicBezTo>
                <a:lnTo>
                  <a:pt x="101" y="83"/>
                </a:lnTo>
                <a:cubicBezTo>
                  <a:pt x="84" y="75"/>
                  <a:pt x="75" y="67"/>
                  <a:pt x="75" y="42"/>
                </a:cubicBezTo>
                <a:cubicBezTo>
                  <a:pt x="75" y="16"/>
                  <a:pt x="92" y="0"/>
                  <a:pt x="126" y="0"/>
                </a:cubicBezTo>
                <a:cubicBezTo>
                  <a:pt x="142" y="0"/>
                  <a:pt x="142" y="0"/>
                  <a:pt x="142" y="0"/>
                </a:cubicBezTo>
                <a:cubicBezTo>
                  <a:pt x="168" y="0"/>
                  <a:pt x="193" y="16"/>
                  <a:pt x="193" y="42"/>
                </a:cubicBezTo>
                <a:cubicBezTo>
                  <a:pt x="193" y="67"/>
                  <a:pt x="176" y="83"/>
                  <a:pt x="159" y="92"/>
                </a:cubicBezTo>
                <a:cubicBezTo>
                  <a:pt x="159" y="652"/>
                  <a:pt x="159" y="652"/>
                  <a:pt x="159" y="652"/>
                </a:cubicBezTo>
                <a:cubicBezTo>
                  <a:pt x="209" y="660"/>
                  <a:pt x="251" y="685"/>
                  <a:pt x="251" y="719"/>
                </a:cubicBezTo>
                <a:close/>
                <a:moveTo>
                  <a:pt x="226" y="719"/>
                </a:moveTo>
                <a:cubicBezTo>
                  <a:pt x="226" y="702"/>
                  <a:pt x="201" y="677"/>
                  <a:pt x="159" y="677"/>
                </a:cubicBezTo>
                <a:cubicBezTo>
                  <a:pt x="159" y="719"/>
                  <a:pt x="159" y="719"/>
                  <a:pt x="159" y="719"/>
                </a:cubicBezTo>
                <a:cubicBezTo>
                  <a:pt x="159" y="736"/>
                  <a:pt x="142" y="752"/>
                  <a:pt x="126" y="752"/>
                </a:cubicBezTo>
                <a:cubicBezTo>
                  <a:pt x="109" y="752"/>
                  <a:pt x="92" y="736"/>
                  <a:pt x="92" y="719"/>
                </a:cubicBezTo>
                <a:cubicBezTo>
                  <a:pt x="92" y="677"/>
                  <a:pt x="92" y="677"/>
                  <a:pt x="92" y="677"/>
                </a:cubicBezTo>
                <a:cubicBezTo>
                  <a:pt x="59" y="677"/>
                  <a:pt x="25" y="702"/>
                  <a:pt x="25" y="719"/>
                </a:cubicBezTo>
                <a:cubicBezTo>
                  <a:pt x="25" y="752"/>
                  <a:pt x="75" y="777"/>
                  <a:pt x="126" y="777"/>
                </a:cubicBezTo>
                <a:cubicBezTo>
                  <a:pt x="184" y="777"/>
                  <a:pt x="226" y="752"/>
                  <a:pt x="226" y="719"/>
                </a:cubicBezTo>
                <a:close/>
                <a:moveTo>
                  <a:pt x="226" y="719"/>
                </a:moveTo>
                <a:lnTo>
                  <a:pt x="226" y="719"/>
                </a:lnTo>
                <a:close/>
              </a:path>
            </a:pathLst>
          </a:custGeom>
          <a:solidFill>
            <a:srgbClr val="38866A"/>
          </a:solidFill>
          <a:ln>
            <a:noFill/>
          </a:ln>
          <a:effectLst/>
        </p:spPr>
        <p:txBody>
          <a:bodyPr wrap="none" anchor="ctr"/>
          <a:lstStyle/>
          <a:p>
            <a:pPr>
              <a:defRPr/>
            </a:pPr>
            <a:endParaRPr lang="en-US"/>
          </a:p>
        </p:txBody>
      </p:sp>
      <p:grpSp>
        <p:nvGrpSpPr>
          <p:cNvPr id="20" name="Group 70"/>
          <p:cNvGrpSpPr/>
          <p:nvPr/>
        </p:nvGrpSpPr>
        <p:grpSpPr>
          <a:xfrm>
            <a:off x="6401330" y="4200227"/>
            <a:ext cx="502369" cy="535589"/>
            <a:chOff x="1588" y="1588"/>
            <a:chExt cx="984250" cy="1049337"/>
          </a:xfrm>
          <a:solidFill>
            <a:srgbClr val="38866A"/>
          </a:solidFill>
        </p:grpSpPr>
        <p:sp>
          <p:nvSpPr>
            <p:cNvPr id="28" name="Freeform 23"/>
            <p:cNvSpPr>
              <a:spLocks noEditPoints="1"/>
            </p:cNvSpPr>
            <p:nvPr/>
          </p:nvSpPr>
          <p:spPr bwMode="auto">
            <a:xfrm>
              <a:off x="592138" y="395288"/>
              <a:ext cx="393700" cy="655637"/>
            </a:xfrm>
            <a:custGeom>
              <a:avLst/>
              <a:gdLst>
                <a:gd name="T0" fmla="*/ 52 w 104"/>
                <a:gd name="T1" fmla="*/ 0 h 173"/>
                <a:gd name="T2" fmla="*/ 0 w 104"/>
                <a:gd name="T3" fmla="*/ 52 h 173"/>
                <a:gd name="T4" fmla="*/ 17 w 104"/>
                <a:gd name="T5" fmla="*/ 90 h 173"/>
                <a:gd name="T6" fmla="*/ 17 w 104"/>
                <a:gd name="T7" fmla="*/ 173 h 173"/>
                <a:gd name="T8" fmla="*/ 52 w 104"/>
                <a:gd name="T9" fmla="*/ 139 h 173"/>
                <a:gd name="T10" fmla="*/ 87 w 104"/>
                <a:gd name="T11" fmla="*/ 173 h 173"/>
                <a:gd name="T12" fmla="*/ 87 w 104"/>
                <a:gd name="T13" fmla="*/ 90 h 173"/>
                <a:gd name="T14" fmla="*/ 104 w 104"/>
                <a:gd name="T15" fmla="*/ 52 h 173"/>
                <a:gd name="T16" fmla="*/ 52 w 104"/>
                <a:gd name="T17" fmla="*/ 0 h 173"/>
                <a:gd name="T18" fmla="*/ 52 w 104"/>
                <a:gd name="T19" fmla="*/ 87 h 173"/>
                <a:gd name="T20" fmla="*/ 17 w 104"/>
                <a:gd name="T21" fmla="*/ 52 h 173"/>
                <a:gd name="T22" fmla="*/ 52 w 104"/>
                <a:gd name="T23" fmla="*/ 17 h 173"/>
                <a:gd name="T24" fmla="*/ 87 w 104"/>
                <a:gd name="T25" fmla="*/ 52 h 173"/>
                <a:gd name="T26" fmla="*/ 52 w 104"/>
                <a:gd name="T27" fmla="*/ 87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4" h="173">
                  <a:moveTo>
                    <a:pt x="52" y="0"/>
                  </a:moveTo>
                  <a:cubicBezTo>
                    <a:pt x="23" y="0"/>
                    <a:pt x="0" y="23"/>
                    <a:pt x="0" y="52"/>
                  </a:cubicBezTo>
                  <a:cubicBezTo>
                    <a:pt x="0" y="67"/>
                    <a:pt x="7" y="81"/>
                    <a:pt x="17" y="90"/>
                  </a:cubicBezTo>
                  <a:cubicBezTo>
                    <a:pt x="17" y="173"/>
                    <a:pt x="17" y="173"/>
                    <a:pt x="17" y="173"/>
                  </a:cubicBezTo>
                  <a:cubicBezTo>
                    <a:pt x="52" y="139"/>
                    <a:pt x="52" y="139"/>
                    <a:pt x="52" y="139"/>
                  </a:cubicBezTo>
                  <a:cubicBezTo>
                    <a:pt x="87" y="173"/>
                    <a:pt x="87" y="173"/>
                    <a:pt x="87" y="173"/>
                  </a:cubicBezTo>
                  <a:cubicBezTo>
                    <a:pt x="87" y="90"/>
                    <a:pt x="87" y="90"/>
                    <a:pt x="87" y="90"/>
                  </a:cubicBezTo>
                  <a:cubicBezTo>
                    <a:pt x="97" y="81"/>
                    <a:pt x="104" y="67"/>
                    <a:pt x="104" y="52"/>
                  </a:cubicBezTo>
                  <a:cubicBezTo>
                    <a:pt x="104" y="23"/>
                    <a:pt x="81" y="0"/>
                    <a:pt x="52" y="0"/>
                  </a:cubicBezTo>
                  <a:close/>
                  <a:moveTo>
                    <a:pt x="52" y="87"/>
                  </a:moveTo>
                  <a:cubicBezTo>
                    <a:pt x="33" y="87"/>
                    <a:pt x="17" y="71"/>
                    <a:pt x="17" y="52"/>
                  </a:cubicBezTo>
                  <a:cubicBezTo>
                    <a:pt x="17" y="33"/>
                    <a:pt x="33" y="17"/>
                    <a:pt x="52" y="17"/>
                  </a:cubicBezTo>
                  <a:cubicBezTo>
                    <a:pt x="71" y="17"/>
                    <a:pt x="87" y="33"/>
                    <a:pt x="87" y="52"/>
                  </a:cubicBezTo>
                  <a:cubicBezTo>
                    <a:pt x="87" y="71"/>
                    <a:pt x="71" y="87"/>
                    <a:pt x="52" y="87"/>
                  </a:cubicBezTo>
                  <a:close/>
                </a:path>
              </a:pathLst>
            </a:custGeom>
            <a:grpFill/>
            <a:ln>
              <a:noFill/>
            </a:ln>
          </p:spPr>
          <p:txBody>
            <a:bodyPr vert="horz" wrap="square" lIns="91440" tIns="45720" rIns="91440" bIns="45720" numCol="1" anchor="t" anchorCtr="0" compatLnSpc="1"/>
            <a:lstStyle/>
            <a:p>
              <a:endParaRPr lang="id-ID" b="1"/>
            </a:p>
          </p:txBody>
        </p:sp>
        <p:sp>
          <p:nvSpPr>
            <p:cNvPr id="29" name="Freeform 24"/>
            <p:cNvSpPr/>
            <p:nvPr/>
          </p:nvSpPr>
          <p:spPr bwMode="auto">
            <a:xfrm>
              <a:off x="1588" y="1588"/>
              <a:ext cx="852488" cy="1049337"/>
            </a:xfrm>
            <a:custGeom>
              <a:avLst/>
              <a:gdLst>
                <a:gd name="T0" fmla="*/ 277 w 537"/>
                <a:gd name="T1" fmla="*/ 580 h 661"/>
                <a:gd name="T2" fmla="*/ 83 w 537"/>
                <a:gd name="T3" fmla="*/ 580 h 661"/>
                <a:gd name="T4" fmla="*/ 83 w 537"/>
                <a:gd name="T5" fmla="*/ 84 h 661"/>
                <a:gd name="T6" fmla="*/ 312 w 537"/>
                <a:gd name="T7" fmla="*/ 84 h 661"/>
                <a:gd name="T8" fmla="*/ 437 w 537"/>
                <a:gd name="T9" fmla="*/ 208 h 661"/>
                <a:gd name="T10" fmla="*/ 537 w 537"/>
                <a:gd name="T11" fmla="*/ 208 h 661"/>
                <a:gd name="T12" fmla="*/ 537 w 537"/>
                <a:gd name="T13" fmla="*/ 189 h 661"/>
                <a:gd name="T14" fmla="*/ 348 w 537"/>
                <a:gd name="T15" fmla="*/ 0 h 661"/>
                <a:gd name="T16" fmla="*/ 0 w 537"/>
                <a:gd name="T17" fmla="*/ 0 h 661"/>
                <a:gd name="T18" fmla="*/ 0 w 537"/>
                <a:gd name="T19" fmla="*/ 661 h 661"/>
                <a:gd name="T20" fmla="*/ 355 w 537"/>
                <a:gd name="T21" fmla="*/ 661 h 661"/>
                <a:gd name="T22" fmla="*/ 279 w 537"/>
                <a:gd name="T23" fmla="*/ 580 h 661"/>
                <a:gd name="T24" fmla="*/ 277 w 537"/>
                <a:gd name="T25" fmla="*/ 580 h 6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37" h="661">
                  <a:moveTo>
                    <a:pt x="277" y="580"/>
                  </a:moveTo>
                  <a:lnTo>
                    <a:pt x="83" y="580"/>
                  </a:lnTo>
                  <a:lnTo>
                    <a:pt x="83" y="84"/>
                  </a:lnTo>
                  <a:lnTo>
                    <a:pt x="312" y="84"/>
                  </a:lnTo>
                  <a:lnTo>
                    <a:pt x="437" y="208"/>
                  </a:lnTo>
                  <a:lnTo>
                    <a:pt x="537" y="208"/>
                  </a:lnTo>
                  <a:lnTo>
                    <a:pt x="537" y="189"/>
                  </a:lnTo>
                  <a:lnTo>
                    <a:pt x="348" y="0"/>
                  </a:lnTo>
                  <a:lnTo>
                    <a:pt x="0" y="0"/>
                  </a:lnTo>
                  <a:lnTo>
                    <a:pt x="0" y="661"/>
                  </a:lnTo>
                  <a:lnTo>
                    <a:pt x="355" y="661"/>
                  </a:lnTo>
                  <a:lnTo>
                    <a:pt x="279" y="580"/>
                  </a:lnTo>
                  <a:lnTo>
                    <a:pt x="277" y="580"/>
                  </a:lnTo>
                  <a:close/>
                </a:path>
              </a:pathLst>
            </a:custGeom>
            <a:grpFill/>
            <a:ln>
              <a:noFill/>
            </a:ln>
          </p:spPr>
          <p:txBody>
            <a:bodyPr vert="horz" wrap="square" lIns="91440" tIns="45720" rIns="91440" bIns="45720" numCol="1" anchor="t" anchorCtr="0" compatLnSpc="1"/>
            <a:lstStyle/>
            <a:p>
              <a:endParaRPr lang="id-ID" b="1"/>
            </a:p>
          </p:txBody>
        </p:sp>
        <p:sp>
          <p:nvSpPr>
            <p:cNvPr id="30" name="Rectangle 25"/>
            <p:cNvSpPr>
              <a:spLocks noChangeArrowheads="1"/>
            </p:cNvSpPr>
            <p:nvPr/>
          </p:nvSpPr>
          <p:spPr bwMode="auto">
            <a:xfrm>
              <a:off x="198438" y="331788"/>
              <a:ext cx="330200" cy="63500"/>
            </a:xfrm>
            <a:prstGeom prst="rect">
              <a:avLst/>
            </a:prstGeom>
            <a:grpFill/>
            <a:ln>
              <a:noFill/>
            </a:ln>
          </p:spPr>
          <p:txBody>
            <a:bodyPr vert="horz" wrap="square" lIns="91440" tIns="45720" rIns="91440" bIns="45720" numCol="1" anchor="t" anchorCtr="0" compatLnSpc="1"/>
            <a:lstStyle/>
            <a:p>
              <a:endParaRPr lang="id-ID" b="1"/>
            </a:p>
          </p:txBody>
        </p:sp>
        <p:sp>
          <p:nvSpPr>
            <p:cNvPr id="31" name="Rectangle 26"/>
            <p:cNvSpPr>
              <a:spLocks noChangeArrowheads="1"/>
            </p:cNvSpPr>
            <p:nvPr/>
          </p:nvSpPr>
          <p:spPr bwMode="auto">
            <a:xfrm>
              <a:off x="198438" y="460375"/>
              <a:ext cx="330200" cy="68262"/>
            </a:xfrm>
            <a:prstGeom prst="rect">
              <a:avLst/>
            </a:prstGeom>
            <a:grpFill/>
            <a:ln>
              <a:noFill/>
            </a:ln>
          </p:spPr>
          <p:txBody>
            <a:bodyPr vert="horz" wrap="square" lIns="91440" tIns="45720" rIns="91440" bIns="45720" numCol="1" anchor="t" anchorCtr="0" compatLnSpc="1"/>
            <a:lstStyle/>
            <a:p>
              <a:endParaRPr lang="id-ID" b="1"/>
            </a:p>
          </p:txBody>
        </p:sp>
        <p:sp>
          <p:nvSpPr>
            <p:cNvPr id="32" name="Rectangle 27"/>
            <p:cNvSpPr>
              <a:spLocks noChangeArrowheads="1"/>
            </p:cNvSpPr>
            <p:nvPr/>
          </p:nvSpPr>
          <p:spPr bwMode="auto">
            <a:xfrm>
              <a:off x="198438" y="592138"/>
              <a:ext cx="330200" cy="65087"/>
            </a:xfrm>
            <a:prstGeom prst="rect">
              <a:avLst/>
            </a:prstGeom>
            <a:grpFill/>
            <a:ln>
              <a:noFill/>
            </a:ln>
          </p:spPr>
          <p:txBody>
            <a:bodyPr vert="horz" wrap="square" lIns="91440" tIns="45720" rIns="91440" bIns="45720" numCol="1" anchor="t" anchorCtr="0" compatLnSpc="1"/>
            <a:lstStyle/>
            <a:p>
              <a:endParaRPr lang="id-ID" b="1"/>
            </a:p>
          </p:txBody>
        </p:sp>
      </p:grpSp>
      <p:grpSp>
        <p:nvGrpSpPr>
          <p:cNvPr id="21" name="Group 76"/>
          <p:cNvGrpSpPr/>
          <p:nvPr/>
        </p:nvGrpSpPr>
        <p:grpSpPr>
          <a:xfrm>
            <a:off x="6323212" y="3116667"/>
            <a:ext cx="536022" cy="536021"/>
            <a:chOff x="6350" y="4763"/>
            <a:chExt cx="3371851" cy="3371850"/>
          </a:xfrm>
          <a:solidFill>
            <a:srgbClr val="4BB38E"/>
          </a:solidFill>
        </p:grpSpPr>
        <p:sp>
          <p:nvSpPr>
            <p:cNvPr id="23" name="Freeform 5"/>
            <p:cNvSpPr>
              <a:spLocks noEditPoints="1"/>
            </p:cNvSpPr>
            <p:nvPr/>
          </p:nvSpPr>
          <p:spPr bwMode="auto">
            <a:xfrm>
              <a:off x="989013" y="4763"/>
              <a:ext cx="2389188" cy="2393950"/>
            </a:xfrm>
            <a:custGeom>
              <a:avLst/>
              <a:gdLst>
                <a:gd name="T0" fmla="*/ 444 w 635"/>
                <a:gd name="T1" fmla="*/ 64 h 636"/>
                <a:gd name="T2" fmla="*/ 259 w 635"/>
                <a:gd name="T3" fmla="*/ 178 h 636"/>
                <a:gd name="T4" fmla="*/ 21 w 635"/>
                <a:gd name="T5" fmla="*/ 416 h 636"/>
                <a:gd name="T6" fmla="*/ 21 w 635"/>
                <a:gd name="T7" fmla="*/ 495 h 636"/>
                <a:gd name="T8" fmla="*/ 140 w 635"/>
                <a:gd name="T9" fmla="*/ 614 h 636"/>
                <a:gd name="T10" fmla="*/ 219 w 635"/>
                <a:gd name="T11" fmla="*/ 614 h 636"/>
                <a:gd name="T12" fmla="*/ 457 w 635"/>
                <a:gd name="T13" fmla="*/ 376 h 636"/>
                <a:gd name="T14" fmla="*/ 571 w 635"/>
                <a:gd name="T15" fmla="*/ 191 h 636"/>
                <a:gd name="T16" fmla="*/ 635 w 635"/>
                <a:gd name="T17" fmla="*/ 0 h 636"/>
                <a:gd name="T18" fmla="*/ 444 w 635"/>
                <a:gd name="T19" fmla="*/ 64 h 636"/>
                <a:gd name="T20" fmla="*/ 279 w 635"/>
                <a:gd name="T21" fmla="*/ 475 h 636"/>
                <a:gd name="T22" fmla="*/ 160 w 635"/>
                <a:gd name="T23" fmla="*/ 475 h 636"/>
                <a:gd name="T24" fmla="*/ 160 w 635"/>
                <a:gd name="T25" fmla="*/ 356 h 636"/>
                <a:gd name="T26" fmla="*/ 279 w 635"/>
                <a:gd name="T27" fmla="*/ 356 h 636"/>
                <a:gd name="T28" fmla="*/ 279 w 635"/>
                <a:gd name="T29" fmla="*/ 475 h 636"/>
                <a:gd name="T30" fmla="*/ 437 w 635"/>
                <a:gd name="T31" fmla="*/ 317 h 636"/>
                <a:gd name="T32" fmla="*/ 318 w 635"/>
                <a:gd name="T33" fmla="*/ 317 h 636"/>
                <a:gd name="T34" fmla="*/ 318 w 635"/>
                <a:gd name="T35" fmla="*/ 198 h 636"/>
                <a:gd name="T36" fmla="*/ 437 w 635"/>
                <a:gd name="T37" fmla="*/ 198 h 636"/>
                <a:gd name="T38" fmla="*/ 437 w 635"/>
                <a:gd name="T39" fmla="*/ 317 h 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35" h="636">
                  <a:moveTo>
                    <a:pt x="444" y="64"/>
                  </a:moveTo>
                  <a:cubicBezTo>
                    <a:pt x="386" y="83"/>
                    <a:pt x="302" y="135"/>
                    <a:pt x="259" y="178"/>
                  </a:cubicBezTo>
                  <a:cubicBezTo>
                    <a:pt x="21" y="416"/>
                    <a:pt x="21" y="416"/>
                    <a:pt x="21" y="416"/>
                  </a:cubicBezTo>
                  <a:cubicBezTo>
                    <a:pt x="0" y="438"/>
                    <a:pt x="0" y="473"/>
                    <a:pt x="21" y="495"/>
                  </a:cubicBezTo>
                  <a:cubicBezTo>
                    <a:pt x="140" y="614"/>
                    <a:pt x="140" y="614"/>
                    <a:pt x="140" y="614"/>
                  </a:cubicBezTo>
                  <a:cubicBezTo>
                    <a:pt x="162" y="636"/>
                    <a:pt x="198" y="636"/>
                    <a:pt x="219" y="614"/>
                  </a:cubicBezTo>
                  <a:cubicBezTo>
                    <a:pt x="457" y="376"/>
                    <a:pt x="457" y="376"/>
                    <a:pt x="457" y="376"/>
                  </a:cubicBezTo>
                  <a:cubicBezTo>
                    <a:pt x="500" y="333"/>
                    <a:pt x="552" y="249"/>
                    <a:pt x="571" y="191"/>
                  </a:cubicBezTo>
                  <a:cubicBezTo>
                    <a:pt x="635" y="0"/>
                    <a:pt x="635" y="0"/>
                    <a:pt x="635" y="0"/>
                  </a:cubicBezTo>
                  <a:lnTo>
                    <a:pt x="444" y="64"/>
                  </a:lnTo>
                  <a:close/>
                  <a:moveTo>
                    <a:pt x="279" y="475"/>
                  </a:moveTo>
                  <a:cubicBezTo>
                    <a:pt x="246" y="508"/>
                    <a:pt x="193" y="508"/>
                    <a:pt x="160" y="475"/>
                  </a:cubicBezTo>
                  <a:cubicBezTo>
                    <a:pt x="127" y="442"/>
                    <a:pt x="127" y="389"/>
                    <a:pt x="160" y="356"/>
                  </a:cubicBezTo>
                  <a:cubicBezTo>
                    <a:pt x="193" y="324"/>
                    <a:pt x="246" y="324"/>
                    <a:pt x="279" y="356"/>
                  </a:cubicBezTo>
                  <a:cubicBezTo>
                    <a:pt x="311" y="389"/>
                    <a:pt x="311" y="442"/>
                    <a:pt x="279" y="475"/>
                  </a:cubicBezTo>
                  <a:close/>
                  <a:moveTo>
                    <a:pt x="437" y="317"/>
                  </a:moveTo>
                  <a:cubicBezTo>
                    <a:pt x="404" y="350"/>
                    <a:pt x="351" y="350"/>
                    <a:pt x="318" y="317"/>
                  </a:cubicBezTo>
                  <a:cubicBezTo>
                    <a:pt x="285" y="284"/>
                    <a:pt x="285" y="231"/>
                    <a:pt x="318" y="198"/>
                  </a:cubicBezTo>
                  <a:cubicBezTo>
                    <a:pt x="351" y="165"/>
                    <a:pt x="404" y="165"/>
                    <a:pt x="437" y="198"/>
                  </a:cubicBezTo>
                  <a:cubicBezTo>
                    <a:pt x="470" y="231"/>
                    <a:pt x="470" y="284"/>
                    <a:pt x="437" y="317"/>
                  </a:cubicBezTo>
                  <a:close/>
                </a:path>
              </a:pathLst>
            </a:custGeom>
            <a:grpFill/>
            <a:ln>
              <a:noFill/>
            </a:ln>
          </p:spPr>
          <p:txBody>
            <a:bodyPr vert="horz" wrap="square" lIns="91440" tIns="45720" rIns="91440" bIns="45720" numCol="1" anchor="t" anchorCtr="0" compatLnSpc="1"/>
            <a:lstStyle/>
            <a:p>
              <a:endParaRPr lang="id-ID"/>
            </a:p>
          </p:txBody>
        </p:sp>
        <p:sp>
          <p:nvSpPr>
            <p:cNvPr id="24" name="Freeform 78"/>
            <p:cNvSpPr/>
            <p:nvPr/>
          </p:nvSpPr>
          <p:spPr bwMode="auto">
            <a:xfrm>
              <a:off x="93663" y="960438"/>
              <a:ext cx="1125538" cy="990600"/>
            </a:xfrm>
            <a:custGeom>
              <a:avLst/>
              <a:gdLst>
                <a:gd name="T0" fmla="*/ 101 w 299"/>
                <a:gd name="T1" fmla="*/ 241 h 263"/>
                <a:gd name="T2" fmla="*/ 299 w 299"/>
                <a:gd name="T3" fmla="*/ 43 h 263"/>
                <a:gd name="T4" fmla="*/ 141 w 299"/>
                <a:gd name="T5" fmla="*/ 43 h 263"/>
                <a:gd name="T6" fmla="*/ 22 w 299"/>
                <a:gd name="T7" fmla="*/ 162 h 263"/>
                <a:gd name="T8" fmla="*/ 22 w 299"/>
                <a:gd name="T9" fmla="*/ 241 h 263"/>
                <a:gd name="T10" fmla="*/ 101 w 299"/>
                <a:gd name="T11" fmla="*/ 241 h 263"/>
              </a:gdLst>
              <a:ahLst/>
              <a:cxnLst>
                <a:cxn ang="0">
                  <a:pos x="T0" y="T1"/>
                </a:cxn>
                <a:cxn ang="0">
                  <a:pos x="T2" y="T3"/>
                </a:cxn>
                <a:cxn ang="0">
                  <a:pos x="T4" y="T5"/>
                </a:cxn>
                <a:cxn ang="0">
                  <a:pos x="T6" y="T7"/>
                </a:cxn>
                <a:cxn ang="0">
                  <a:pos x="T8" y="T9"/>
                </a:cxn>
                <a:cxn ang="0">
                  <a:pos x="T10" y="T11"/>
                </a:cxn>
              </a:cxnLst>
              <a:rect l="0" t="0" r="r" b="b"/>
              <a:pathLst>
                <a:path w="299" h="263">
                  <a:moveTo>
                    <a:pt x="101" y="241"/>
                  </a:moveTo>
                  <a:cubicBezTo>
                    <a:pt x="299" y="43"/>
                    <a:pt x="299" y="43"/>
                    <a:pt x="299" y="43"/>
                  </a:cubicBezTo>
                  <a:cubicBezTo>
                    <a:pt x="255" y="0"/>
                    <a:pt x="184" y="0"/>
                    <a:pt x="141" y="43"/>
                  </a:cubicBezTo>
                  <a:cubicBezTo>
                    <a:pt x="22" y="162"/>
                    <a:pt x="22" y="162"/>
                    <a:pt x="22" y="162"/>
                  </a:cubicBezTo>
                  <a:cubicBezTo>
                    <a:pt x="0" y="184"/>
                    <a:pt x="0" y="219"/>
                    <a:pt x="22" y="241"/>
                  </a:cubicBezTo>
                  <a:cubicBezTo>
                    <a:pt x="43" y="263"/>
                    <a:pt x="79" y="263"/>
                    <a:pt x="101" y="241"/>
                  </a:cubicBezTo>
                  <a:close/>
                </a:path>
              </a:pathLst>
            </a:custGeom>
            <a:grpFill/>
            <a:ln>
              <a:noFill/>
            </a:ln>
          </p:spPr>
          <p:txBody>
            <a:bodyPr vert="horz" wrap="square" lIns="91440" tIns="45720" rIns="91440" bIns="45720" numCol="1" anchor="t" anchorCtr="0" compatLnSpc="1"/>
            <a:lstStyle/>
            <a:p>
              <a:endParaRPr lang="id-ID"/>
            </a:p>
          </p:txBody>
        </p:sp>
        <p:sp>
          <p:nvSpPr>
            <p:cNvPr id="25" name="Freeform 79"/>
            <p:cNvSpPr/>
            <p:nvPr/>
          </p:nvSpPr>
          <p:spPr bwMode="auto">
            <a:xfrm>
              <a:off x="1433513" y="2165351"/>
              <a:ext cx="992188" cy="1123950"/>
            </a:xfrm>
            <a:custGeom>
              <a:avLst/>
              <a:gdLst>
                <a:gd name="T0" fmla="*/ 22 w 264"/>
                <a:gd name="T1" fmla="*/ 198 h 299"/>
                <a:gd name="T2" fmla="*/ 22 w 264"/>
                <a:gd name="T3" fmla="*/ 277 h 299"/>
                <a:gd name="T4" fmla="*/ 101 w 264"/>
                <a:gd name="T5" fmla="*/ 277 h 299"/>
                <a:gd name="T6" fmla="*/ 220 w 264"/>
                <a:gd name="T7" fmla="*/ 159 h 299"/>
                <a:gd name="T8" fmla="*/ 220 w 264"/>
                <a:gd name="T9" fmla="*/ 0 h 299"/>
                <a:gd name="T10" fmla="*/ 22 w 264"/>
                <a:gd name="T11" fmla="*/ 198 h 299"/>
              </a:gdLst>
              <a:ahLst/>
              <a:cxnLst>
                <a:cxn ang="0">
                  <a:pos x="T0" y="T1"/>
                </a:cxn>
                <a:cxn ang="0">
                  <a:pos x="T2" y="T3"/>
                </a:cxn>
                <a:cxn ang="0">
                  <a:pos x="T4" y="T5"/>
                </a:cxn>
                <a:cxn ang="0">
                  <a:pos x="T6" y="T7"/>
                </a:cxn>
                <a:cxn ang="0">
                  <a:pos x="T8" y="T9"/>
                </a:cxn>
                <a:cxn ang="0">
                  <a:pos x="T10" y="T11"/>
                </a:cxn>
              </a:cxnLst>
              <a:rect l="0" t="0" r="r" b="b"/>
              <a:pathLst>
                <a:path w="264" h="299">
                  <a:moveTo>
                    <a:pt x="22" y="198"/>
                  </a:moveTo>
                  <a:cubicBezTo>
                    <a:pt x="0" y="220"/>
                    <a:pt x="0" y="256"/>
                    <a:pt x="22" y="277"/>
                  </a:cubicBezTo>
                  <a:cubicBezTo>
                    <a:pt x="44" y="299"/>
                    <a:pt x="80" y="299"/>
                    <a:pt x="101" y="277"/>
                  </a:cubicBezTo>
                  <a:cubicBezTo>
                    <a:pt x="220" y="159"/>
                    <a:pt x="220" y="159"/>
                    <a:pt x="220" y="159"/>
                  </a:cubicBezTo>
                  <a:cubicBezTo>
                    <a:pt x="264" y="115"/>
                    <a:pt x="264" y="44"/>
                    <a:pt x="220" y="0"/>
                  </a:cubicBezTo>
                  <a:lnTo>
                    <a:pt x="22" y="198"/>
                  </a:lnTo>
                  <a:close/>
                </a:path>
              </a:pathLst>
            </a:custGeom>
            <a:grpFill/>
            <a:ln>
              <a:noFill/>
            </a:ln>
          </p:spPr>
          <p:txBody>
            <a:bodyPr vert="horz" wrap="square" lIns="91440" tIns="45720" rIns="91440" bIns="45720" numCol="1" anchor="t" anchorCtr="0" compatLnSpc="1"/>
            <a:lstStyle/>
            <a:p>
              <a:endParaRPr lang="id-ID"/>
            </a:p>
          </p:txBody>
        </p:sp>
        <p:sp>
          <p:nvSpPr>
            <p:cNvPr id="26" name="Freeform 80"/>
            <p:cNvSpPr/>
            <p:nvPr/>
          </p:nvSpPr>
          <p:spPr bwMode="auto">
            <a:xfrm>
              <a:off x="804863" y="2017713"/>
              <a:ext cx="560388" cy="561975"/>
            </a:xfrm>
            <a:custGeom>
              <a:avLst/>
              <a:gdLst>
                <a:gd name="T0" fmla="*/ 11 w 149"/>
                <a:gd name="T1" fmla="*/ 19 h 149"/>
                <a:gd name="T2" fmla="*/ 11 w 149"/>
                <a:gd name="T3" fmla="*/ 59 h 149"/>
                <a:gd name="T4" fmla="*/ 90 w 149"/>
                <a:gd name="T5" fmla="*/ 138 h 149"/>
                <a:gd name="T6" fmla="*/ 130 w 149"/>
                <a:gd name="T7" fmla="*/ 138 h 149"/>
                <a:gd name="T8" fmla="*/ 149 w 149"/>
                <a:gd name="T9" fmla="*/ 118 h 149"/>
                <a:gd name="T10" fmla="*/ 31 w 149"/>
                <a:gd name="T11" fmla="*/ 0 h 149"/>
                <a:gd name="T12" fmla="*/ 11 w 149"/>
                <a:gd name="T13" fmla="*/ 19 h 149"/>
              </a:gdLst>
              <a:ahLst/>
              <a:cxnLst>
                <a:cxn ang="0">
                  <a:pos x="T0" y="T1"/>
                </a:cxn>
                <a:cxn ang="0">
                  <a:pos x="T2" y="T3"/>
                </a:cxn>
                <a:cxn ang="0">
                  <a:pos x="T4" y="T5"/>
                </a:cxn>
                <a:cxn ang="0">
                  <a:pos x="T6" y="T7"/>
                </a:cxn>
                <a:cxn ang="0">
                  <a:pos x="T8" y="T9"/>
                </a:cxn>
                <a:cxn ang="0">
                  <a:pos x="T10" y="T11"/>
                </a:cxn>
                <a:cxn ang="0">
                  <a:pos x="T12" y="T13"/>
                </a:cxn>
              </a:cxnLst>
              <a:rect l="0" t="0" r="r" b="b"/>
              <a:pathLst>
                <a:path w="149" h="149">
                  <a:moveTo>
                    <a:pt x="11" y="19"/>
                  </a:moveTo>
                  <a:cubicBezTo>
                    <a:pt x="0" y="30"/>
                    <a:pt x="0" y="48"/>
                    <a:pt x="11" y="59"/>
                  </a:cubicBezTo>
                  <a:cubicBezTo>
                    <a:pt x="90" y="138"/>
                    <a:pt x="90" y="138"/>
                    <a:pt x="90" y="138"/>
                  </a:cubicBezTo>
                  <a:cubicBezTo>
                    <a:pt x="101" y="149"/>
                    <a:pt x="119" y="149"/>
                    <a:pt x="130" y="138"/>
                  </a:cubicBezTo>
                  <a:cubicBezTo>
                    <a:pt x="149" y="118"/>
                    <a:pt x="149" y="118"/>
                    <a:pt x="149" y="118"/>
                  </a:cubicBezTo>
                  <a:cubicBezTo>
                    <a:pt x="31" y="0"/>
                    <a:pt x="31" y="0"/>
                    <a:pt x="31" y="0"/>
                  </a:cubicBezTo>
                  <a:lnTo>
                    <a:pt x="11" y="19"/>
                  </a:lnTo>
                  <a:close/>
                </a:path>
              </a:pathLst>
            </a:custGeom>
            <a:grpFill/>
            <a:ln>
              <a:noFill/>
            </a:ln>
          </p:spPr>
          <p:txBody>
            <a:bodyPr vert="horz" wrap="square" lIns="91440" tIns="45720" rIns="91440" bIns="45720" numCol="1" anchor="t" anchorCtr="0" compatLnSpc="1"/>
            <a:lstStyle/>
            <a:p>
              <a:endParaRPr lang="id-ID"/>
            </a:p>
          </p:txBody>
        </p:sp>
        <p:sp>
          <p:nvSpPr>
            <p:cNvPr id="27" name="Freeform 81"/>
            <p:cNvSpPr/>
            <p:nvPr/>
          </p:nvSpPr>
          <p:spPr bwMode="auto">
            <a:xfrm>
              <a:off x="6350" y="2322513"/>
              <a:ext cx="1054100" cy="1054100"/>
            </a:xfrm>
            <a:custGeom>
              <a:avLst/>
              <a:gdLst>
                <a:gd name="T0" fmla="*/ 0 w 280"/>
                <a:gd name="T1" fmla="*/ 280 h 280"/>
                <a:gd name="T2" fmla="*/ 224 w 280"/>
                <a:gd name="T3" fmla="*/ 56 h 280"/>
                <a:gd name="T4" fmla="*/ 0 w 280"/>
                <a:gd name="T5" fmla="*/ 280 h 280"/>
              </a:gdLst>
              <a:ahLst/>
              <a:cxnLst>
                <a:cxn ang="0">
                  <a:pos x="T0" y="T1"/>
                </a:cxn>
                <a:cxn ang="0">
                  <a:pos x="T2" y="T3"/>
                </a:cxn>
                <a:cxn ang="0">
                  <a:pos x="T4" y="T5"/>
                </a:cxn>
              </a:cxnLst>
              <a:rect l="0" t="0" r="r" b="b"/>
              <a:pathLst>
                <a:path w="280" h="280">
                  <a:moveTo>
                    <a:pt x="0" y="280"/>
                  </a:moveTo>
                  <a:cubicBezTo>
                    <a:pt x="112" y="224"/>
                    <a:pt x="280" y="112"/>
                    <a:pt x="224" y="56"/>
                  </a:cubicBezTo>
                  <a:cubicBezTo>
                    <a:pt x="168" y="0"/>
                    <a:pt x="56" y="168"/>
                    <a:pt x="0" y="280"/>
                  </a:cubicBezTo>
                  <a:close/>
                </a:path>
              </a:pathLst>
            </a:custGeom>
            <a:grpFill/>
            <a:ln>
              <a:noFill/>
            </a:ln>
          </p:spPr>
          <p:txBody>
            <a:bodyPr vert="horz" wrap="square" lIns="91440" tIns="45720" rIns="91440" bIns="45720" numCol="1" anchor="t" anchorCtr="0" compatLnSpc="1"/>
            <a:lstStyle/>
            <a:p>
              <a:endParaRPr lang="id-ID"/>
            </a:p>
          </p:txBody>
        </p:sp>
      </p:grpSp>
      <p:sp>
        <p:nvSpPr>
          <p:cNvPr id="22" name="Freeform 170"/>
          <p:cNvSpPr>
            <a:spLocks noChangeArrowheads="1"/>
          </p:cNvSpPr>
          <p:nvPr/>
        </p:nvSpPr>
        <p:spPr bwMode="auto">
          <a:xfrm>
            <a:off x="5186171" y="4164696"/>
            <a:ext cx="479086" cy="565217"/>
          </a:xfrm>
          <a:custGeom>
            <a:avLst/>
            <a:gdLst>
              <a:gd name="T0" fmla="*/ 283 w 391"/>
              <a:gd name="T1" fmla="*/ 178 h 463"/>
              <a:gd name="T2" fmla="*/ 283 w 391"/>
              <a:gd name="T3" fmla="*/ 178 h 463"/>
              <a:gd name="T4" fmla="*/ 319 w 391"/>
              <a:gd name="T5" fmla="*/ 18 h 463"/>
              <a:gd name="T6" fmla="*/ 204 w 391"/>
              <a:gd name="T7" fmla="*/ 134 h 463"/>
              <a:gd name="T8" fmla="*/ 98 w 391"/>
              <a:gd name="T9" fmla="*/ 231 h 463"/>
              <a:gd name="T10" fmla="*/ 98 w 391"/>
              <a:gd name="T11" fmla="*/ 400 h 463"/>
              <a:gd name="T12" fmla="*/ 310 w 391"/>
              <a:gd name="T13" fmla="*/ 462 h 463"/>
              <a:gd name="T14" fmla="*/ 390 w 391"/>
              <a:gd name="T15" fmla="*/ 222 h 463"/>
              <a:gd name="T16" fmla="*/ 283 w 391"/>
              <a:gd name="T17" fmla="*/ 178 h 463"/>
              <a:gd name="T18" fmla="*/ 71 w 391"/>
              <a:gd name="T19" fmla="*/ 178 h 463"/>
              <a:gd name="T20" fmla="*/ 71 w 391"/>
              <a:gd name="T21" fmla="*/ 178 h 463"/>
              <a:gd name="T22" fmla="*/ 0 w 391"/>
              <a:gd name="T23" fmla="*/ 257 h 463"/>
              <a:gd name="T24" fmla="*/ 0 w 391"/>
              <a:gd name="T25" fmla="*/ 372 h 463"/>
              <a:gd name="T26" fmla="*/ 71 w 391"/>
              <a:gd name="T27" fmla="*/ 453 h 463"/>
              <a:gd name="T28" fmla="*/ 44 w 391"/>
              <a:gd name="T29" fmla="*/ 400 h 463"/>
              <a:gd name="T30" fmla="*/ 44 w 391"/>
              <a:gd name="T31" fmla="*/ 240 h 463"/>
              <a:gd name="T32" fmla="*/ 71 w 391"/>
              <a:gd name="T33" fmla="*/ 178 h 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1" h="463">
                <a:moveTo>
                  <a:pt x="283" y="178"/>
                </a:moveTo>
                <a:lnTo>
                  <a:pt x="283" y="178"/>
                </a:lnTo>
                <a:cubicBezTo>
                  <a:pt x="283" y="169"/>
                  <a:pt x="373" y="89"/>
                  <a:pt x="319" y="18"/>
                </a:cubicBezTo>
                <a:cubicBezTo>
                  <a:pt x="310" y="0"/>
                  <a:pt x="266" y="98"/>
                  <a:pt x="204" y="134"/>
                </a:cubicBezTo>
                <a:cubicBezTo>
                  <a:pt x="169" y="160"/>
                  <a:pt x="98" y="204"/>
                  <a:pt x="98" y="231"/>
                </a:cubicBezTo>
                <a:cubicBezTo>
                  <a:pt x="98" y="400"/>
                  <a:pt x="98" y="400"/>
                  <a:pt x="98" y="400"/>
                </a:cubicBezTo>
                <a:cubicBezTo>
                  <a:pt x="98" y="435"/>
                  <a:pt x="213" y="462"/>
                  <a:pt x="310" y="462"/>
                </a:cubicBezTo>
                <a:cubicBezTo>
                  <a:pt x="345" y="462"/>
                  <a:pt x="390" y="249"/>
                  <a:pt x="390" y="222"/>
                </a:cubicBezTo>
                <a:cubicBezTo>
                  <a:pt x="390" y="187"/>
                  <a:pt x="292" y="187"/>
                  <a:pt x="283" y="178"/>
                </a:cubicBezTo>
                <a:close/>
                <a:moveTo>
                  <a:pt x="71" y="178"/>
                </a:moveTo>
                <a:lnTo>
                  <a:pt x="71" y="178"/>
                </a:lnTo>
                <a:cubicBezTo>
                  <a:pt x="54" y="178"/>
                  <a:pt x="0" y="187"/>
                  <a:pt x="0" y="257"/>
                </a:cubicBezTo>
                <a:cubicBezTo>
                  <a:pt x="0" y="372"/>
                  <a:pt x="0" y="372"/>
                  <a:pt x="0" y="372"/>
                </a:cubicBezTo>
                <a:cubicBezTo>
                  <a:pt x="0" y="444"/>
                  <a:pt x="54" y="453"/>
                  <a:pt x="71" y="453"/>
                </a:cubicBezTo>
                <a:cubicBezTo>
                  <a:pt x="89" y="453"/>
                  <a:pt x="44" y="435"/>
                  <a:pt x="44" y="400"/>
                </a:cubicBezTo>
                <a:cubicBezTo>
                  <a:pt x="44" y="240"/>
                  <a:pt x="44" y="240"/>
                  <a:pt x="44" y="240"/>
                </a:cubicBezTo>
                <a:cubicBezTo>
                  <a:pt x="44" y="196"/>
                  <a:pt x="89" y="178"/>
                  <a:pt x="71" y="178"/>
                </a:cubicBezTo>
                <a:close/>
              </a:path>
            </a:pathLst>
          </a:custGeom>
          <a:solidFill>
            <a:srgbClr val="4BB38E"/>
          </a:solidFill>
          <a:ln>
            <a:noFill/>
          </a:ln>
          <a:effectLst/>
        </p:spPr>
        <p:txBody>
          <a:bodyPr wrap="none" anchor="ctr"/>
          <a:lstStyle/>
          <a:p>
            <a:endParaRPr lang="en-US" b="1"/>
          </a:p>
        </p:txBody>
      </p:sp>
      <p:sp>
        <p:nvSpPr>
          <p:cNvPr id="33" name="文本框 32"/>
          <p:cNvSpPr txBox="1"/>
          <p:nvPr/>
        </p:nvSpPr>
        <p:spPr>
          <a:xfrm>
            <a:off x="1966911" y="4428507"/>
            <a:ext cx="2230570" cy="763735"/>
          </a:xfrm>
          <a:prstGeom prst="rect">
            <a:avLst/>
          </a:prstGeom>
          <a:noFill/>
        </p:spPr>
        <p:txBody>
          <a:bodyPr wrap="square" rtlCol="0">
            <a:spAutoFit/>
          </a:bodyPr>
          <a:lstStyle/>
          <a:p>
            <a:pPr algn="ctr">
              <a:lnSpc>
                <a:spcPct val="125000"/>
              </a:lnSpc>
            </a:pPr>
            <a:r>
              <a:rPr lang="zh-CN" altLang="en-US" sz="1200" dirty="0">
                <a:solidFill>
                  <a:schemeClr val="bg1"/>
                </a:solidFill>
                <a:latin typeface="微软雅黑" panose="020B0503020204020204" pitchFamily="34" charset="-122"/>
                <a:ea typeface="微软雅黑" panose="020B0503020204020204" pitchFamily="34" charset="-122"/>
              </a:rPr>
              <a:t>不算制造业，就业人数才</a:t>
            </a:r>
            <a:r>
              <a:rPr lang="en-US" altLang="zh-CN" sz="1200" b="0" i="0" dirty="0">
                <a:solidFill>
                  <a:schemeClr val="bg1"/>
                </a:solidFill>
                <a:effectLst/>
                <a:latin typeface="微软雅黑" panose="020B0503020204020204" pitchFamily="34" charset="-122"/>
                <a:ea typeface="微软雅黑" panose="020B0503020204020204" pitchFamily="34" charset="-122"/>
              </a:rPr>
              <a:t>956</a:t>
            </a:r>
            <a:r>
              <a:rPr lang="zh-CN" altLang="en-US" sz="1200" b="0" i="0" dirty="0">
                <a:solidFill>
                  <a:schemeClr val="bg1"/>
                </a:solidFill>
                <a:effectLst/>
                <a:latin typeface="微软雅黑" panose="020B0503020204020204" pitchFamily="34" charset="-122"/>
                <a:ea typeface="微软雅黑" panose="020B0503020204020204" pitchFamily="34" charset="-122"/>
              </a:rPr>
              <a:t>万，全职工作者才</a:t>
            </a:r>
            <a:r>
              <a:rPr lang="en-US" altLang="zh-CN" sz="1200" b="0" i="0" dirty="0">
                <a:solidFill>
                  <a:schemeClr val="bg1"/>
                </a:solidFill>
                <a:effectLst/>
                <a:latin typeface="微软雅黑" panose="020B0503020204020204" pitchFamily="34" charset="-122"/>
                <a:ea typeface="微软雅黑" panose="020B0503020204020204" pitchFamily="34" charset="-122"/>
              </a:rPr>
              <a:t>524</a:t>
            </a:r>
            <a:r>
              <a:rPr lang="zh-CN" altLang="en-US" sz="1200" b="0" i="0" dirty="0">
                <a:solidFill>
                  <a:schemeClr val="bg1"/>
                </a:solidFill>
                <a:effectLst/>
                <a:latin typeface="微软雅黑" panose="020B0503020204020204" pitchFamily="34" charset="-122"/>
                <a:ea typeface="微软雅黑" panose="020B0503020204020204" pitchFamily="34" charset="-122"/>
              </a:rPr>
              <a:t>万，还要“赡养”难民。</a:t>
            </a:r>
            <a:endParaRPr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34" name="文本框 33"/>
          <p:cNvSpPr txBox="1"/>
          <p:nvPr/>
        </p:nvSpPr>
        <p:spPr>
          <a:xfrm>
            <a:off x="1966911" y="4163094"/>
            <a:ext cx="2230569" cy="338554"/>
          </a:xfrm>
          <a:prstGeom prst="rect">
            <a:avLst/>
          </a:prstGeom>
          <a:noFill/>
        </p:spPr>
        <p:txBody>
          <a:bodyPr wrap="square" rtlCol="0">
            <a:spAutoFit/>
          </a:bodyPr>
          <a:lstStyle/>
          <a:p>
            <a:pPr algn="ctr"/>
            <a:r>
              <a:rPr lang="zh-CN" altLang="en-US" sz="1600" b="1" dirty="0">
                <a:solidFill>
                  <a:schemeClr val="bg1"/>
                </a:solidFill>
                <a:latin typeface="微软雅黑" panose="020B0503020204020204" pitchFamily="34" charset="-122"/>
                <a:ea typeface="微软雅黑" panose="020B0503020204020204" pitchFamily="34" charset="-122"/>
              </a:rPr>
              <a:t>人力资源</a:t>
            </a:r>
          </a:p>
        </p:txBody>
      </p:sp>
      <p:sp>
        <p:nvSpPr>
          <p:cNvPr id="35" name="文本框 34"/>
          <p:cNvSpPr txBox="1"/>
          <p:nvPr/>
        </p:nvSpPr>
        <p:spPr>
          <a:xfrm>
            <a:off x="1966911" y="3043526"/>
            <a:ext cx="2230570" cy="763607"/>
          </a:xfrm>
          <a:prstGeom prst="rect">
            <a:avLst/>
          </a:prstGeom>
          <a:noFill/>
        </p:spPr>
        <p:txBody>
          <a:bodyPr wrap="square" rtlCol="0">
            <a:spAutoFit/>
          </a:bodyPr>
          <a:lstStyle/>
          <a:p>
            <a:pPr algn="ctr">
              <a:lnSpc>
                <a:spcPct val="125000"/>
              </a:lnSpc>
            </a:pPr>
            <a:r>
              <a:rPr lang="zh-CN" altLang="en-US" sz="1200" b="0" i="0" dirty="0">
                <a:solidFill>
                  <a:schemeClr val="bg1"/>
                </a:solidFill>
                <a:effectLst/>
                <a:latin typeface="微软雅黑" panose="020B0503020204020204" pitchFamily="34" charset="-122"/>
                <a:ea typeface="微软雅黑" panose="020B0503020204020204" pitchFamily="34" charset="-122"/>
              </a:rPr>
              <a:t>截至</a:t>
            </a:r>
            <a:r>
              <a:rPr lang="en-US" altLang="zh-CN" sz="1200" b="0" i="0" dirty="0">
                <a:solidFill>
                  <a:schemeClr val="bg1"/>
                </a:solidFill>
                <a:effectLst/>
                <a:latin typeface="微软雅黑" panose="020B0503020204020204" pitchFamily="34" charset="-122"/>
                <a:ea typeface="微软雅黑" panose="020B0503020204020204" pitchFamily="34" charset="-122"/>
              </a:rPr>
              <a:t>2020</a:t>
            </a:r>
            <a:r>
              <a:rPr lang="zh-CN" altLang="en-US" sz="1200" b="0" i="0" dirty="0">
                <a:solidFill>
                  <a:schemeClr val="bg1"/>
                </a:solidFill>
                <a:effectLst/>
                <a:latin typeface="微软雅黑" panose="020B0503020204020204" pitchFamily="34" charset="-122"/>
                <a:ea typeface="微软雅黑" panose="020B0503020204020204" pitchFamily="34" charset="-122"/>
              </a:rPr>
              <a:t>年，荷兰</a:t>
            </a:r>
            <a:r>
              <a:rPr lang="en-US" altLang="zh-CN" sz="1200" b="0" i="0" dirty="0">
                <a:solidFill>
                  <a:schemeClr val="bg1"/>
                </a:solidFill>
                <a:effectLst/>
                <a:latin typeface="微软雅黑" panose="020B0503020204020204" pitchFamily="34" charset="-122"/>
                <a:ea typeface="微软雅黑" panose="020B0503020204020204" pitchFamily="34" charset="-122"/>
              </a:rPr>
              <a:t>64.2%</a:t>
            </a:r>
            <a:r>
              <a:rPr lang="zh-CN" altLang="en-US" sz="1200" b="0" i="0" dirty="0">
                <a:solidFill>
                  <a:schemeClr val="bg1"/>
                </a:solidFill>
                <a:effectLst/>
                <a:latin typeface="微软雅黑" panose="020B0503020204020204" pitchFamily="34" charset="-122"/>
                <a:ea typeface="微软雅黑" panose="020B0503020204020204" pitchFamily="34" charset="-122"/>
              </a:rPr>
              <a:t>的发电量来自天然气发电，工业用电</a:t>
            </a:r>
            <a:r>
              <a:rPr lang="zh-TW" altLang="en-US" sz="1200" b="0" i="0" dirty="0">
                <a:solidFill>
                  <a:schemeClr val="bg1"/>
                </a:solidFill>
                <a:effectLst/>
                <a:latin typeface="微软雅黑" panose="020B0503020204020204" pitchFamily="34" charset="-122"/>
                <a:ea typeface="微软雅黑" panose="020B0503020204020204" pitchFamily="34" charset="-122"/>
              </a:rPr>
              <a:t>每千瓦時</a:t>
            </a:r>
            <a:r>
              <a:rPr lang="en-US" altLang="zh-TW" sz="1200" b="0" i="0" dirty="0">
                <a:solidFill>
                  <a:schemeClr val="bg1"/>
                </a:solidFill>
                <a:effectLst/>
                <a:latin typeface="微软雅黑" panose="020B0503020204020204" pitchFamily="34" charset="-122"/>
                <a:ea typeface="微软雅黑" panose="020B0503020204020204" pitchFamily="34" charset="-122"/>
              </a:rPr>
              <a:t>0.308</a:t>
            </a:r>
            <a:r>
              <a:rPr lang="zh-TW" altLang="en-US" sz="1200" b="0" i="0" dirty="0">
                <a:solidFill>
                  <a:schemeClr val="bg1"/>
                </a:solidFill>
                <a:effectLst/>
                <a:latin typeface="微软雅黑" panose="020B0503020204020204" pitchFamily="34" charset="-122"/>
                <a:ea typeface="微软雅黑" panose="020B0503020204020204" pitchFamily="34" charset="-122"/>
              </a:rPr>
              <a:t>美元</a:t>
            </a:r>
            <a:endParaRPr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36" name="文本框 35"/>
          <p:cNvSpPr txBox="1"/>
          <p:nvPr/>
        </p:nvSpPr>
        <p:spPr>
          <a:xfrm>
            <a:off x="1966911" y="2778113"/>
            <a:ext cx="2230569" cy="338554"/>
          </a:xfrm>
          <a:prstGeom prst="rect">
            <a:avLst/>
          </a:prstGeom>
          <a:noFill/>
        </p:spPr>
        <p:txBody>
          <a:bodyPr wrap="square" rtlCol="0">
            <a:spAutoFit/>
          </a:bodyPr>
          <a:lstStyle/>
          <a:p>
            <a:pPr algn="ctr"/>
            <a:r>
              <a:rPr lang="zh-CN" altLang="en-US" sz="1600" b="1" dirty="0">
                <a:solidFill>
                  <a:schemeClr val="bg1"/>
                </a:solidFill>
                <a:latin typeface="微软雅黑" panose="020B0503020204020204" pitchFamily="34" charset="-122"/>
                <a:ea typeface="微软雅黑" panose="020B0503020204020204" pitchFamily="34" charset="-122"/>
              </a:rPr>
              <a:t>能源</a:t>
            </a:r>
          </a:p>
        </p:txBody>
      </p:sp>
      <p:sp>
        <p:nvSpPr>
          <p:cNvPr id="37" name="文本框 36"/>
          <p:cNvSpPr txBox="1"/>
          <p:nvPr/>
        </p:nvSpPr>
        <p:spPr>
          <a:xfrm>
            <a:off x="7903353" y="4428507"/>
            <a:ext cx="2230570" cy="532903"/>
          </a:xfrm>
          <a:prstGeom prst="rect">
            <a:avLst/>
          </a:prstGeom>
          <a:noFill/>
        </p:spPr>
        <p:txBody>
          <a:bodyPr wrap="square" rtlCol="0">
            <a:spAutoFit/>
          </a:bodyPr>
          <a:lstStyle/>
          <a:p>
            <a:pPr algn="ctr">
              <a:lnSpc>
                <a:spcPct val="125000"/>
              </a:lnSpc>
            </a:pPr>
            <a:r>
              <a:rPr lang="zh-CN" altLang="en-US" sz="1200" dirty="0">
                <a:solidFill>
                  <a:schemeClr val="bg1"/>
                </a:solidFill>
                <a:latin typeface="微软雅黑" panose="020B0503020204020204" pitchFamily="34" charset="-122"/>
                <a:ea typeface="微软雅黑" panose="020B0503020204020204" pitchFamily="34" charset="-122"/>
              </a:rPr>
              <a:t>受俄乌冲突影响，通胀已经达到了</a:t>
            </a:r>
            <a:r>
              <a:rPr lang="en-US" altLang="zh-CN" sz="1200" dirty="0">
                <a:solidFill>
                  <a:schemeClr val="bg1"/>
                </a:solidFill>
                <a:latin typeface="微软雅黑" panose="020B0503020204020204" pitchFamily="34" charset="-122"/>
                <a:ea typeface="微软雅黑" panose="020B0503020204020204" pitchFamily="34" charset="-122"/>
              </a:rPr>
              <a:t>14.3%</a:t>
            </a:r>
            <a:r>
              <a:rPr lang="zh-CN" altLang="en-US" sz="1200" dirty="0">
                <a:solidFill>
                  <a:schemeClr val="bg1"/>
                </a:solidFill>
                <a:latin typeface="微软雅黑" panose="020B0503020204020204" pitchFamily="34" charset="-122"/>
                <a:ea typeface="微软雅黑" panose="020B0503020204020204" pitchFamily="34" charset="-122"/>
              </a:rPr>
              <a:t>。</a:t>
            </a:r>
          </a:p>
        </p:txBody>
      </p:sp>
      <p:sp>
        <p:nvSpPr>
          <p:cNvPr id="38" name="文本框 37"/>
          <p:cNvSpPr txBox="1"/>
          <p:nvPr/>
        </p:nvSpPr>
        <p:spPr>
          <a:xfrm>
            <a:off x="7903353" y="4163094"/>
            <a:ext cx="2230569" cy="338554"/>
          </a:xfrm>
          <a:prstGeom prst="rect">
            <a:avLst/>
          </a:prstGeom>
          <a:noFill/>
        </p:spPr>
        <p:txBody>
          <a:bodyPr wrap="square" rtlCol="0">
            <a:spAutoFit/>
          </a:bodyPr>
          <a:lstStyle/>
          <a:p>
            <a:pPr algn="ctr"/>
            <a:r>
              <a:rPr lang="zh-CN" altLang="en-US" sz="1600" b="1" dirty="0">
                <a:solidFill>
                  <a:schemeClr val="bg1"/>
                </a:solidFill>
                <a:latin typeface="微软雅黑" panose="020B0503020204020204" pitchFamily="34" charset="-122"/>
                <a:ea typeface="微软雅黑" panose="020B0503020204020204" pitchFamily="34" charset="-122"/>
              </a:rPr>
              <a:t>通胀</a:t>
            </a:r>
          </a:p>
        </p:txBody>
      </p:sp>
      <p:sp>
        <p:nvSpPr>
          <p:cNvPr id="39" name="文本框 38"/>
          <p:cNvSpPr txBox="1"/>
          <p:nvPr/>
        </p:nvSpPr>
        <p:spPr>
          <a:xfrm>
            <a:off x="7903353" y="3043526"/>
            <a:ext cx="2230570" cy="532903"/>
          </a:xfrm>
          <a:prstGeom prst="rect">
            <a:avLst/>
          </a:prstGeom>
          <a:noFill/>
        </p:spPr>
        <p:txBody>
          <a:bodyPr wrap="square" rtlCol="0">
            <a:spAutoFit/>
          </a:bodyPr>
          <a:lstStyle/>
          <a:p>
            <a:pPr algn="ctr">
              <a:lnSpc>
                <a:spcPct val="125000"/>
              </a:lnSpc>
            </a:pPr>
            <a:r>
              <a:rPr lang="zh-CN" altLang="en-US" sz="1200" dirty="0">
                <a:solidFill>
                  <a:schemeClr val="bg1"/>
                </a:solidFill>
                <a:latin typeface="微软雅黑" panose="020B0503020204020204" pitchFamily="34" charset="-122"/>
                <a:ea typeface="微软雅黑" panose="020B0503020204020204" pitchFamily="34" charset="-122"/>
              </a:rPr>
              <a:t>制造业工资比工业强国德国和法国还要高</a:t>
            </a:r>
          </a:p>
        </p:txBody>
      </p:sp>
      <p:sp>
        <p:nvSpPr>
          <p:cNvPr id="40" name="文本框 39"/>
          <p:cNvSpPr txBox="1"/>
          <p:nvPr/>
        </p:nvSpPr>
        <p:spPr>
          <a:xfrm>
            <a:off x="7903353" y="2778113"/>
            <a:ext cx="2230569" cy="338554"/>
          </a:xfrm>
          <a:prstGeom prst="rect">
            <a:avLst/>
          </a:prstGeom>
          <a:noFill/>
        </p:spPr>
        <p:txBody>
          <a:bodyPr wrap="square" rtlCol="0">
            <a:spAutoFit/>
          </a:bodyPr>
          <a:lstStyle/>
          <a:p>
            <a:pPr algn="ctr"/>
            <a:r>
              <a:rPr lang="zh-CN" altLang="en-US" sz="1600" b="1" dirty="0">
                <a:solidFill>
                  <a:schemeClr val="bg1"/>
                </a:solidFill>
                <a:latin typeface="微软雅黑" panose="020B0503020204020204" pitchFamily="34" charset="-122"/>
                <a:ea typeface="微软雅黑" panose="020B0503020204020204" pitchFamily="34" charset="-122"/>
              </a:rPr>
              <a:t>工资</a:t>
            </a:r>
          </a:p>
        </p:txBody>
      </p:sp>
      <p:pic>
        <p:nvPicPr>
          <p:cNvPr id="5" name="图片 4" descr="中山大学logo"/>
          <p:cNvPicPr>
            <a:picLocks noChangeAspect="1"/>
          </p:cNvPicPr>
          <p:nvPr/>
        </p:nvPicPr>
        <p:blipFill>
          <a:blip r:embed="rId3"/>
          <a:stretch>
            <a:fillRect/>
          </a:stretch>
        </p:blipFill>
        <p:spPr>
          <a:xfrm>
            <a:off x="10894695" y="256540"/>
            <a:ext cx="953135" cy="953135"/>
          </a:xfrm>
          <a:prstGeom prst="rect">
            <a:avLst/>
          </a:prstGeom>
        </p:spPr>
      </p:pic>
      <p:sp>
        <p:nvSpPr>
          <p:cNvPr id="41" name="椭圆 40">
            <a:extLst>
              <a:ext uri="{FF2B5EF4-FFF2-40B4-BE49-F238E27FC236}">
                <a16:creationId xmlns:a16="http://schemas.microsoft.com/office/drawing/2014/main" id="{2A4F90EE-0677-496E-A137-42192737F939}"/>
              </a:ext>
            </a:extLst>
          </p:cNvPr>
          <p:cNvSpPr/>
          <p:nvPr/>
        </p:nvSpPr>
        <p:spPr>
          <a:xfrm>
            <a:off x="472793" y="299315"/>
            <a:ext cx="621956" cy="621958"/>
          </a:xfrm>
          <a:prstGeom prst="ellipse">
            <a:avLst/>
          </a:prstGeom>
          <a:solidFill>
            <a:srgbClr val="38866A"/>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00">
              <a:solidFill>
                <a:srgbClr val="013AAB"/>
              </a:solidFill>
              <a:effectLst>
                <a:outerShdw blurRad="50800" dist="38100" dir="2700000" algn="tl" rotWithShape="0">
                  <a:prstClr val="black">
                    <a:alpha val="40000"/>
                  </a:prstClr>
                </a:outerShdw>
              </a:effectLst>
              <a:latin typeface="方正清刻本悦宋简体" panose="02000000000000000000" pitchFamily="2" charset="-122"/>
              <a:ea typeface="方正清刻本悦宋简体" panose="02000000000000000000" pitchFamily="2" charset="-122"/>
            </a:endParaRPr>
          </a:p>
        </p:txBody>
      </p:sp>
      <p:sp>
        <p:nvSpPr>
          <p:cNvPr id="42" name="文本框 41">
            <a:extLst>
              <a:ext uri="{FF2B5EF4-FFF2-40B4-BE49-F238E27FC236}">
                <a16:creationId xmlns:a16="http://schemas.microsoft.com/office/drawing/2014/main" id="{1E57336C-244D-4294-965F-7584F1740F98}"/>
              </a:ext>
            </a:extLst>
          </p:cNvPr>
          <p:cNvSpPr txBox="1"/>
          <p:nvPr/>
        </p:nvSpPr>
        <p:spPr>
          <a:xfrm>
            <a:off x="396336" y="256351"/>
            <a:ext cx="774870" cy="707886"/>
          </a:xfrm>
          <a:prstGeom prst="rect">
            <a:avLst/>
          </a:prstGeom>
          <a:noFill/>
        </p:spPr>
        <p:txBody>
          <a:bodyPr wrap="square" rtlCol="0">
            <a:spAutoFit/>
          </a:bodyPr>
          <a:lstStyle>
            <a:defPPr>
              <a:defRPr lang="zh-CN"/>
            </a:defPPr>
            <a:lvl1pPr algn="ctr">
              <a:defRPr sz="6000" b="1">
                <a:blipFill dpi="0" rotWithShape="1">
                  <a:blip r:embed="rId4"/>
                  <a:srcRect/>
                  <a:stretch>
                    <a:fillRect/>
                  </a:stretch>
                </a:blipFill>
              </a:defRPr>
            </a:lvl1pPr>
          </a:lstStyle>
          <a:p>
            <a:r>
              <a:rPr lang="en-US" altLang="zh-CN" sz="4000" b="0" dirty="0">
                <a:solidFill>
                  <a:srgbClr val="FEFEFE"/>
                </a:solidFill>
                <a:latin typeface="方正清刻本悦宋简体" panose="02000000000000000000" pitchFamily="2" charset="-122"/>
                <a:ea typeface="方正清刻本悦宋简体" panose="02000000000000000000" pitchFamily="2" charset="-122"/>
                <a:cs typeface="Arial" panose="020B0604020202020204" pitchFamily="34" charset="0"/>
              </a:rPr>
              <a:t>4</a:t>
            </a:r>
            <a:endParaRPr lang="zh-CN" altLang="en-US" sz="4000" b="0" dirty="0">
              <a:solidFill>
                <a:srgbClr val="FEFEFE"/>
              </a:solidFill>
              <a:latin typeface="方正清刻本悦宋简体" panose="02000000000000000000" pitchFamily="2" charset="-122"/>
              <a:ea typeface="方正清刻本悦宋简体" panose="02000000000000000000" pitchFamily="2" charset="-122"/>
              <a:cs typeface="Arial" panose="020B0604020202020204" pitchFamily="34" charset="0"/>
            </a:endParaRPr>
          </a:p>
        </p:txBody>
      </p:sp>
      <p:sp>
        <p:nvSpPr>
          <p:cNvPr id="43" name="矩形 42">
            <a:extLst>
              <a:ext uri="{FF2B5EF4-FFF2-40B4-BE49-F238E27FC236}">
                <a16:creationId xmlns:a16="http://schemas.microsoft.com/office/drawing/2014/main" id="{0BD53EDF-B30F-455B-9AF7-F2BF4A9DD780}"/>
              </a:ext>
            </a:extLst>
          </p:cNvPr>
          <p:cNvSpPr/>
          <p:nvPr/>
        </p:nvSpPr>
        <p:spPr>
          <a:xfrm>
            <a:off x="1171206" y="67834"/>
            <a:ext cx="3794494" cy="653897"/>
          </a:xfrm>
          <a:prstGeom prst="rect">
            <a:avLst/>
          </a:prstGeom>
        </p:spPr>
        <p:txBody>
          <a:bodyPr wrap="square">
            <a:spAutoFit/>
          </a:bodyPr>
          <a:lstStyle/>
          <a:p>
            <a:pPr>
              <a:lnSpc>
                <a:spcPct val="175000"/>
              </a:lnSpc>
            </a:pPr>
            <a:r>
              <a:rPr lang="zh-CN" altLang="en-US" sz="2400" dirty="0">
                <a:solidFill>
                  <a:srgbClr val="38866A"/>
                </a:solidFill>
                <a:latin typeface="方正清刻本悦宋简体" panose="02000000000000000000" pitchFamily="2" charset="-122"/>
                <a:ea typeface="方正清刻本悦宋简体" panose="02000000000000000000" pitchFamily="2" charset="-122"/>
              </a:rPr>
              <a:t>荷兰科技产业的未来</a:t>
            </a:r>
            <a:endParaRPr lang="en-US" altLang="zh-CN" sz="2400" dirty="0">
              <a:solidFill>
                <a:srgbClr val="38866A"/>
              </a:solidFill>
              <a:latin typeface="方正清刻本悦宋简体" panose="02000000000000000000" pitchFamily="2" charset="-122"/>
              <a:ea typeface="方正清刻本悦宋简体" panose="02000000000000000000" pitchFamily="2" charset="-122"/>
            </a:endParaRPr>
          </a:p>
        </p:txBody>
      </p:sp>
      <p:sp>
        <p:nvSpPr>
          <p:cNvPr id="44" name="文本框 43">
            <a:extLst>
              <a:ext uri="{FF2B5EF4-FFF2-40B4-BE49-F238E27FC236}">
                <a16:creationId xmlns:a16="http://schemas.microsoft.com/office/drawing/2014/main" id="{599A99DB-7AF0-4A9F-BEC5-B0E67BCDB554}"/>
              </a:ext>
            </a:extLst>
          </p:cNvPr>
          <p:cNvSpPr txBox="1"/>
          <p:nvPr/>
        </p:nvSpPr>
        <p:spPr>
          <a:xfrm>
            <a:off x="1113970" y="650164"/>
            <a:ext cx="5392337" cy="307777"/>
          </a:xfrm>
          <a:prstGeom prst="snip1Rect">
            <a:avLst>
              <a:gd name="adj" fmla="val 0"/>
            </a:avLst>
          </a:prstGeom>
          <a:noFill/>
          <a:ln w="28575">
            <a:noFill/>
          </a:ln>
        </p:spPr>
        <p:txBody>
          <a:bodyPr wrap="square" rtlCol="0">
            <a:spAutoFit/>
          </a:bodyPr>
          <a:lstStyle/>
          <a:p>
            <a:r>
              <a:rPr lang="en-US" altLang="zh-CN" sz="1400" dirty="0">
                <a:solidFill>
                  <a:srgbClr val="38866A"/>
                </a:solidFill>
                <a:latin typeface="方正清刻本悦宋简体" panose="02000000000000000000" pitchFamily="2" charset="-122"/>
                <a:ea typeface="方正清刻本悦宋简体" panose="02000000000000000000" pitchFamily="2" charset="-122"/>
                <a:cs typeface="Arial" panose="020B0604020202020204" pitchFamily="34" charset="0"/>
              </a:rPr>
              <a:t> </a:t>
            </a:r>
            <a:r>
              <a:rPr lang="en-US" altLang="zh-CN" sz="1400" b="0" dirty="0">
                <a:solidFill>
                  <a:srgbClr val="38866A"/>
                </a:solidFill>
                <a:latin typeface="方正清刻本悦宋简体" panose="02000000000000000000" pitchFamily="2" charset="-122"/>
                <a:ea typeface="方正清刻本悦宋简体" panose="02000000000000000000" pitchFamily="2" charset="-122"/>
                <a:cs typeface="Arial" panose="020B0604020202020204" pitchFamily="34" charset="0"/>
              </a:rPr>
              <a:t>The future of technological innovation in the Netherlands</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图片 4" descr="中山大学logo"/>
          <p:cNvPicPr>
            <a:picLocks noChangeAspect="1"/>
          </p:cNvPicPr>
          <p:nvPr/>
        </p:nvPicPr>
        <p:blipFill>
          <a:blip r:embed="rId3"/>
          <a:stretch>
            <a:fillRect/>
          </a:stretch>
        </p:blipFill>
        <p:spPr>
          <a:xfrm>
            <a:off x="10894695" y="256540"/>
            <a:ext cx="953135" cy="953135"/>
          </a:xfrm>
          <a:prstGeom prst="rect">
            <a:avLst/>
          </a:prstGeom>
        </p:spPr>
      </p:pic>
      <p:pic>
        <p:nvPicPr>
          <p:cNvPr id="4" name="图片 3">
            <a:extLst>
              <a:ext uri="{FF2B5EF4-FFF2-40B4-BE49-F238E27FC236}">
                <a16:creationId xmlns:a16="http://schemas.microsoft.com/office/drawing/2014/main" id="{C0FD73B6-0436-4C2D-80FB-A4DEF9D28442}"/>
              </a:ext>
            </a:extLst>
          </p:cNvPr>
          <p:cNvPicPr>
            <a:picLocks noChangeAspect="1"/>
          </p:cNvPicPr>
          <p:nvPr/>
        </p:nvPicPr>
        <p:blipFill>
          <a:blip r:embed="rId4"/>
          <a:stretch>
            <a:fillRect/>
          </a:stretch>
        </p:blipFill>
        <p:spPr>
          <a:xfrm>
            <a:off x="2138739" y="1815558"/>
            <a:ext cx="8244136" cy="3658809"/>
          </a:xfrm>
          <a:prstGeom prst="rect">
            <a:avLst/>
          </a:prstGeom>
        </p:spPr>
      </p:pic>
      <p:sp>
        <p:nvSpPr>
          <p:cNvPr id="6" name="文本框 5">
            <a:extLst>
              <a:ext uri="{FF2B5EF4-FFF2-40B4-BE49-F238E27FC236}">
                <a16:creationId xmlns:a16="http://schemas.microsoft.com/office/drawing/2014/main" id="{0F607F7C-8728-45FE-A7FA-95BA3E89867E}"/>
              </a:ext>
            </a:extLst>
          </p:cNvPr>
          <p:cNvSpPr txBox="1"/>
          <p:nvPr/>
        </p:nvSpPr>
        <p:spPr>
          <a:xfrm>
            <a:off x="5937641" y="5570315"/>
            <a:ext cx="646331" cy="276999"/>
          </a:xfrm>
          <a:prstGeom prst="rect">
            <a:avLst/>
          </a:prstGeom>
          <a:noFill/>
        </p:spPr>
        <p:txBody>
          <a:bodyPr wrap="none" rtlCol="0">
            <a:spAutoFit/>
          </a:bodyPr>
          <a:lstStyle/>
          <a:p>
            <a:r>
              <a:rPr lang="zh-CN" altLang="en-US" sz="1200" dirty="0">
                <a:latin typeface="微软雅黑" panose="020B0503020204020204" pitchFamily="34" charset="-122"/>
                <a:ea typeface="微软雅黑" panose="020B0503020204020204" pitchFamily="34" charset="-122"/>
              </a:rPr>
              <a:t>高通胀</a:t>
            </a:r>
          </a:p>
        </p:txBody>
      </p:sp>
      <p:sp>
        <p:nvSpPr>
          <p:cNvPr id="16" name="椭圆 15">
            <a:extLst>
              <a:ext uri="{FF2B5EF4-FFF2-40B4-BE49-F238E27FC236}">
                <a16:creationId xmlns:a16="http://schemas.microsoft.com/office/drawing/2014/main" id="{EB1B72B9-4BA2-4D6A-8A80-EEBD50D69FD7}"/>
              </a:ext>
            </a:extLst>
          </p:cNvPr>
          <p:cNvSpPr/>
          <p:nvPr/>
        </p:nvSpPr>
        <p:spPr>
          <a:xfrm>
            <a:off x="472793" y="299315"/>
            <a:ext cx="621956" cy="621958"/>
          </a:xfrm>
          <a:prstGeom prst="ellipse">
            <a:avLst/>
          </a:prstGeom>
          <a:solidFill>
            <a:srgbClr val="38866A"/>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00">
              <a:solidFill>
                <a:srgbClr val="013AAB"/>
              </a:solidFill>
              <a:effectLst>
                <a:outerShdw blurRad="50800" dist="38100" dir="2700000" algn="tl" rotWithShape="0">
                  <a:prstClr val="black">
                    <a:alpha val="40000"/>
                  </a:prstClr>
                </a:outerShdw>
              </a:effectLst>
              <a:latin typeface="方正清刻本悦宋简体" panose="02000000000000000000" pitchFamily="2" charset="-122"/>
              <a:ea typeface="方正清刻本悦宋简体" panose="02000000000000000000" pitchFamily="2" charset="-122"/>
            </a:endParaRPr>
          </a:p>
        </p:txBody>
      </p:sp>
      <p:sp>
        <p:nvSpPr>
          <p:cNvPr id="17" name="文本框 16">
            <a:extLst>
              <a:ext uri="{FF2B5EF4-FFF2-40B4-BE49-F238E27FC236}">
                <a16:creationId xmlns:a16="http://schemas.microsoft.com/office/drawing/2014/main" id="{1EDB2FCC-4716-499C-8CF5-9A36972B57F3}"/>
              </a:ext>
            </a:extLst>
          </p:cNvPr>
          <p:cNvSpPr txBox="1"/>
          <p:nvPr/>
        </p:nvSpPr>
        <p:spPr>
          <a:xfrm>
            <a:off x="396336" y="256351"/>
            <a:ext cx="774870" cy="707886"/>
          </a:xfrm>
          <a:prstGeom prst="rect">
            <a:avLst/>
          </a:prstGeom>
          <a:noFill/>
        </p:spPr>
        <p:txBody>
          <a:bodyPr wrap="square" rtlCol="0">
            <a:spAutoFit/>
          </a:bodyPr>
          <a:lstStyle>
            <a:defPPr>
              <a:defRPr lang="zh-CN"/>
            </a:defPPr>
            <a:lvl1pPr algn="ctr">
              <a:defRPr sz="6000" b="1">
                <a:blipFill dpi="0" rotWithShape="1">
                  <a:blip r:embed="rId5"/>
                  <a:srcRect/>
                  <a:stretch>
                    <a:fillRect/>
                  </a:stretch>
                </a:blipFill>
              </a:defRPr>
            </a:lvl1pPr>
          </a:lstStyle>
          <a:p>
            <a:r>
              <a:rPr lang="en-US" altLang="zh-CN" sz="4000" b="0" dirty="0">
                <a:solidFill>
                  <a:srgbClr val="FEFEFE"/>
                </a:solidFill>
                <a:latin typeface="方正清刻本悦宋简体" panose="02000000000000000000" pitchFamily="2" charset="-122"/>
                <a:ea typeface="方正清刻本悦宋简体" panose="02000000000000000000" pitchFamily="2" charset="-122"/>
                <a:cs typeface="Arial" panose="020B0604020202020204" pitchFamily="34" charset="0"/>
              </a:rPr>
              <a:t>4</a:t>
            </a:r>
            <a:endParaRPr lang="zh-CN" altLang="en-US" sz="4000" b="0" dirty="0">
              <a:solidFill>
                <a:srgbClr val="FEFEFE"/>
              </a:solidFill>
              <a:latin typeface="方正清刻本悦宋简体" panose="02000000000000000000" pitchFamily="2" charset="-122"/>
              <a:ea typeface="方正清刻本悦宋简体" panose="02000000000000000000" pitchFamily="2" charset="-122"/>
              <a:cs typeface="Arial" panose="020B0604020202020204" pitchFamily="34" charset="0"/>
            </a:endParaRPr>
          </a:p>
        </p:txBody>
      </p:sp>
      <p:sp>
        <p:nvSpPr>
          <p:cNvPr id="18" name="矩形 17">
            <a:extLst>
              <a:ext uri="{FF2B5EF4-FFF2-40B4-BE49-F238E27FC236}">
                <a16:creationId xmlns:a16="http://schemas.microsoft.com/office/drawing/2014/main" id="{4AD007C6-49B3-4AFE-86BD-FE5B8A41F9F1}"/>
              </a:ext>
            </a:extLst>
          </p:cNvPr>
          <p:cNvSpPr/>
          <p:nvPr/>
        </p:nvSpPr>
        <p:spPr>
          <a:xfrm>
            <a:off x="1171206" y="67834"/>
            <a:ext cx="3794494" cy="653897"/>
          </a:xfrm>
          <a:prstGeom prst="rect">
            <a:avLst/>
          </a:prstGeom>
        </p:spPr>
        <p:txBody>
          <a:bodyPr wrap="square">
            <a:spAutoFit/>
          </a:bodyPr>
          <a:lstStyle/>
          <a:p>
            <a:pPr>
              <a:lnSpc>
                <a:spcPct val="175000"/>
              </a:lnSpc>
            </a:pPr>
            <a:r>
              <a:rPr lang="zh-CN" altLang="en-US" sz="2400" dirty="0">
                <a:solidFill>
                  <a:srgbClr val="38866A"/>
                </a:solidFill>
                <a:latin typeface="方正清刻本悦宋简体" panose="02000000000000000000" pitchFamily="2" charset="-122"/>
                <a:ea typeface="方正清刻本悦宋简体" panose="02000000000000000000" pitchFamily="2" charset="-122"/>
              </a:rPr>
              <a:t>荷兰科技产业的未来</a:t>
            </a:r>
            <a:endParaRPr lang="en-US" altLang="zh-CN" sz="2400" dirty="0">
              <a:solidFill>
                <a:srgbClr val="38866A"/>
              </a:solidFill>
              <a:latin typeface="方正清刻本悦宋简体" panose="02000000000000000000" pitchFamily="2" charset="-122"/>
              <a:ea typeface="方正清刻本悦宋简体" panose="02000000000000000000" pitchFamily="2" charset="-122"/>
            </a:endParaRPr>
          </a:p>
        </p:txBody>
      </p:sp>
      <p:sp>
        <p:nvSpPr>
          <p:cNvPr id="19" name="文本框 18">
            <a:extLst>
              <a:ext uri="{FF2B5EF4-FFF2-40B4-BE49-F238E27FC236}">
                <a16:creationId xmlns:a16="http://schemas.microsoft.com/office/drawing/2014/main" id="{32790FB8-5630-4756-9032-61304AF89535}"/>
              </a:ext>
            </a:extLst>
          </p:cNvPr>
          <p:cNvSpPr txBox="1"/>
          <p:nvPr/>
        </p:nvSpPr>
        <p:spPr>
          <a:xfrm>
            <a:off x="1113970" y="650164"/>
            <a:ext cx="5392337" cy="307777"/>
          </a:xfrm>
          <a:prstGeom prst="snip1Rect">
            <a:avLst>
              <a:gd name="adj" fmla="val 0"/>
            </a:avLst>
          </a:prstGeom>
          <a:noFill/>
          <a:ln w="28575">
            <a:noFill/>
          </a:ln>
        </p:spPr>
        <p:txBody>
          <a:bodyPr wrap="square" rtlCol="0">
            <a:spAutoFit/>
          </a:bodyPr>
          <a:lstStyle/>
          <a:p>
            <a:r>
              <a:rPr lang="en-US" altLang="zh-CN" sz="1400" dirty="0">
                <a:solidFill>
                  <a:srgbClr val="38866A"/>
                </a:solidFill>
                <a:latin typeface="方正清刻本悦宋简体" panose="02000000000000000000" pitchFamily="2" charset="-122"/>
                <a:ea typeface="方正清刻本悦宋简体" panose="02000000000000000000" pitchFamily="2" charset="-122"/>
                <a:cs typeface="Arial" panose="020B0604020202020204" pitchFamily="34" charset="0"/>
              </a:rPr>
              <a:t> </a:t>
            </a:r>
            <a:r>
              <a:rPr lang="en-US" altLang="zh-CN" sz="1400" b="0" dirty="0">
                <a:solidFill>
                  <a:srgbClr val="38866A"/>
                </a:solidFill>
                <a:latin typeface="方正清刻本悦宋简体" panose="02000000000000000000" pitchFamily="2" charset="-122"/>
                <a:ea typeface="方正清刻本悦宋简体" panose="02000000000000000000" pitchFamily="2" charset="-122"/>
                <a:cs typeface="Arial" panose="020B0604020202020204" pitchFamily="34" charset="0"/>
              </a:rPr>
              <a:t>The future of technological innovation in the Netherlands</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7" name="组合 6"/>
          <p:cNvGrpSpPr/>
          <p:nvPr/>
        </p:nvGrpSpPr>
        <p:grpSpPr>
          <a:xfrm>
            <a:off x="2728595" y="2404494"/>
            <a:ext cx="6601479" cy="4453506"/>
            <a:chOff x="1681162" y="362598"/>
            <a:chExt cx="9144000" cy="6168748"/>
          </a:xfrm>
          <a:solidFill>
            <a:srgbClr val="006FBC"/>
          </a:solidFill>
        </p:grpSpPr>
        <p:grpSp>
          <p:nvGrpSpPr>
            <p:cNvPr id="8" name="Group 27"/>
            <p:cNvGrpSpPr/>
            <p:nvPr/>
          </p:nvGrpSpPr>
          <p:grpSpPr>
            <a:xfrm>
              <a:off x="4725702" y="362598"/>
              <a:ext cx="2730885" cy="5011089"/>
              <a:chOff x="4725702" y="362598"/>
              <a:chExt cx="2730885" cy="5011089"/>
            </a:xfrm>
            <a:grpFill/>
          </p:grpSpPr>
          <p:sp>
            <p:nvSpPr>
              <p:cNvPr id="36" name="圆角矩形 25"/>
              <p:cNvSpPr/>
              <p:nvPr/>
            </p:nvSpPr>
            <p:spPr>
              <a:xfrm rot="21227758">
                <a:off x="6529501" y="1826103"/>
                <a:ext cx="231270" cy="3547584"/>
              </a:xfrm>
              <a:prstGeom prst="roundRect">
                <a:avLst>
                  <a:gd name="adj" fmla="val 50000"/>
                </a:avLst>
              </a:prstGeom>
              <a:solidFill>
                <a:srgbClr val="4BB38E"/>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a:defRPr/>
                </a:pPr>
                <a:endParaRPr lang="en-US" kern="0">
                  <a:solidFill>
                    <a:sysClr val="windowText" lastClr="000000"/>
                  </a:solidFill>
                  <a:latin typeface="Calibri" panose="020F0502020204030204"/>
                </a:endParaRPr>
              </a:p>
            </p:txBody>
          </p:sp>
          <p:sp>
            <p:nvSpPr>
              <p:cNvPr id="37" name="圆角矩形 33"/>
              <p:cNvSpPr/>
              <p:nvPr/>
            </p:nvSpPr>
            <p:spPr>
              <a:xfrm rot="21355189">
                <a:off x="4725702" y="362598"/>
                <a:ext cx="2730885" cy="952634"/>
              </a:xfrm>
              <a:prstGeom prst="roundRect">
                <a:avLst/>
              </a:prstGeom>
              <a:solidFill>
                <a:srgbClr val="4BB38E"/>
              </a:solidFill>
              <a:ln w="9525" cap="flat" cmpd="sng" algn="ctr">
                <a:solidFill>
                  <a:sysClr val="window" lastClr="FFFFFF"/>
                </a:solidFill>
                <a:prstDash val="solid"/>
              </a:ln>
              <a:effectLst>
                <a:outerShdw blurRad="254000" dist="38100" dir="5400000" algn="t"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a:defRPr/>
                </a:pPr>
                <a:endParaRPr lang="en-US" kern="0">
                  <a:solidFill>
                    <a:sysClr val="windowText" lastClr="000000"/>
                  </a:solidFill>
                  <a:latin typeface="Calibri" panose="020F0502020204030204"/>
                </a:endParaRPr>
              </a:p>
            </p:txBody>
          </p:sp>
          <p:sp>
            <p:nvSpPr>
              <p:cNvPr id="38" name="TextBox 19"/>
              <p:cNvSpPr txBox="1"/>
              <p:nvPr/>
            </p:nvSpPr>
            <p:spPr>
              <a:xfrm rot="21382029">
                <a:off x="5145682" y="512739"/>
                <a:ext cx="2076547" cy="618867"/>
              </a:xfrm>
              <a:prstGeom prst="rect">
                <a:avLst/>
              </a:prstGeom>
              <a:noFill/>
            </p:spPr>
            <p:txBody>
              <a:bodyPr wrap="square" rtlCol="0">
                <a:spAutoFit/>
              </a:bodyPr>
              <a:lstStyle/>
              <a:p>
                <a:pPr algn="ctr">
                  <a:lnSpc>
                    <a:spcPct val="80000"/>
                  </a:lnSpc>
                  <a:defRPr/>
                </a:pPr>
                <a:r>
                  <a:rPr lang="zh-CN" altLang="en-US" sz="2800" b="1" kern="0" dirty="0">
                    <a:solidFill>
                      <a:sysClr val="window" lastClr="FFFFFF"/>
                    </a:solidFill>
                    <a:effectLst>
                      <a:outerShdw blurRad="50800" dist="38100" dir="5400000" algn="t" rotWithShape="0">
                        <a:prstClr val="black">
                          <a:alpha val="40000"/>
                        </a:prstClr>
                      </a:outerShdw>
                    </a:effectLst>
                    <a:ea typeface="微软雅黑" panose="020B0503020204020204" pitchFamily="34" charset="-122"/>
                  </a:rPr>
                  <a:t>能源</a:t>
                </a:r>
              </a:p>
            </p:txBody>
          </p:sp>
        </p:grpSp>
        <p:grpSp>
          <p:nvGrpSpPr>
            <p:cNvPr id="13" name="Group 26"/>
            <p:cNvGrpSpPr/>
            <p:nvPr/>
          </p:nvGrpSpPr>
          <p:grpSpPr>
            <a:xfrm>
              <a:off x="3656240" y="1356735"/>
              <a:ext cx="2730885" cy="4038327"/>
              <a:chOff x="3656241" y="1356736"/>
              <a:chExt cx="2730885" cy="4038328"/>
            </a:xfrm>
            <a:grpFill/>
          </p:grpSpPr>
          <p:sp>
            <p:nvSpPr>
              <p:cNvPr id="33" name="圆角矩形 24"/>
              <p:cNvSpPr/>
              <p:nvPr/>
            </p:nvSpPr>
            <p:spPr>
              <a:xfrm rot="20935880">
                <a:off x="5318348" y="1693304"/>
                <a:ext cx="213511" cy="3701760"/>
              </a:xfrm>
              <a:prstGeom prst="roundRect">
                <a:avLst>
                  <a:gd name="adj" fmla="val 50000"/>
                </a:avLst>
              </a:prstGeom>
              <a:solidFill>
                <a:srgbClr val="38866A"/>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a:defRPr/>
                </a:pPr>
                <a:endParaRPr lang="en-US" kern="0">
                  <a:solidFill>
                    <a:sysClr val="windowText" lastClr="000000"/>
                  </a:solidFill>
                  <a:latin typeface="Calibri" panose="020F0502020204030204"/>
                </a:endParaRPr>
              </a:p>
            </p:txBody>
          </p:sp>
          <p:sp>
            <p:nvSpPr>
              <p:cNvPr id="34" name="圆角矩形 34"/>
              <p:cNvSpPr/>
              <p:nvPr/>
            </p:nvSpPr>
            <p:spPr>
              <a:xfrm rot="20913114">
                <a:off x="3656241" y="1356736"/>
                <a:ext cx="2730885" cy="952634"/>
              </a:xfrm>
              <a:prstGeom prst="roundRect">
                <a:avLst/>
              </a:prstGeom>
              <a:solidFill>
                <a:srgbClr val="38866A"/>
              </a:solidFill>
              <a:ln w="9525" cap="flat" cmpd="sng" algn="ctr">
                <a:solidFill>
                  <a:sysClr val="window" lastClr="FFFFFF"/>
                </a:solidFill>
                <a:prstDash val="solid"/>
              </a:ln>
              <a:effectLst>
                <a:outerShdw blurRad="254000" dist="38100" dir="5400000" algn="t"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a:defRPr/>
                </a:pPr>
                <a:endParaRPr lang="en-US" kern="0">
                  <a:solidFill>
                    <a:sysClr val="windowText" lastClr="000000"/>
                  </a:solidFill>
                  <a:latin typeface="Calibri" panose="020F0502020204030204"/>
                </a:endParaRPr>
              </a:p>
            </p:txBody>
          </p:sp>
          <p:sp>
            <p:nvSpPr>
              <p:cNvPr id="35" name="TextBox 18"/>
              <p:cNvSpPr txBox="1"/>
              <p:nvPr/>
            </p:nvSpPr>
            <p:spPr>
              <a:xfrm rot="20890320">
                <a:off x="4250508" y="1510810"/>
                <a:ext cx="1680058" cy="618867"/>
              </a:xfrm>
              <a:prstGeom prst="rect">
                <a:avLst/>
              </a:prstGeom>
              <a:noFill/>
            </p:spPr>
            <p:txBody>
              <a:bodyPr wrap="square" rtlCol="0">
                <a:spAutoFit/>
              </a:bodyPr>
              <a:lstStyle/>
              <a:p>
                <a:pPr algn="ctr">
                  <a:lnSpc>
                    <a:spcPct val="80000"/>
                  </a:lnSpc>
                  <a:defRPr/>
                </a:pPr>
                <a:r>
                  <a:rPr lang="zh-CN" altLang="en-US" sz="2800" b="1" kern="0" dirty="0">
                    <a:solidFill>
                      <a:sysClr val="window" lastClr="FFFFFF"/>
                    </a:solidFill>
                    <a:effectLst>
                      <a:outerShdw blurRad="50800" dist="38100" dir="5400000" algn="t" rotWithShape="0">
                        <a:prstClr val="black">
                          <a:alpha val="40000"/>
                        </a:prstClr>
                      </a:outerShdw>
                    </a:effectLst>
                    <a:ea typeface="微软雅黑" panose="020B0503020204020204" pitchFamily="34" charset="-122"/>
                  </a:rPr>
                  <a:t>材料</a:t>
                </a:r>
              </a:p>
            </p:txBody>
          </p:sp>
        </p:grpSp>
        <p:grpSp>
          <p:nvGrpSpPr>
            <p:cNvPr id="14" name="Group 28"/>
            <p:cNvGrpSpPr/>
            <p:nvPr/>
          </p:nvGrpSpPr>
          <p:grpSpPr>
            <a:xfrm>
              <a:off x="6121575" y="1343924"/>
              <a:ext cx="2730885" cy="3802703"/>
              <a:chOff x="6121575" y="1343924"/>
              <a:chExt cx="2730885" cy="3802703"/>
            </a:xfrm>
            <a:grpFill/>
          </p:grpSpPr>
          <p:sp>
            <p:nvSpPr>
              <p:cNvPr id="30" name="圆角矩形 26"/>
              <p:cNvSpPr/>
              <p:nvPr/>
            </p:nvSpPr>
            <p:spPr>
              <a:xfrm rot="535245">
                <a:off x="7299201" y="1975280"/>
                <a:ext cx="193681" cy="3171347"/>
              </a:xfrm>
              <a:prstGeom prst="roundRect">
                <a:avLst>
                  <a:gd name="adj" fmla="val 50000"/>
                </a:avLst>
              </a:prstGeom>
              <a:solidFill>
                <a:srgbClr val="38866A"/>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a:defRPr/>
                </a:pPr>
                <a:endParaRPr lang="en-US" kern="0">
                  <a:solidFill>
                    <a:sysClr val="windowText" lastClr="000000"/>
                  </a:solidFill>
                  <a:latin typeface="Calibri" panose="020F0502020204030204"/>
                </a:endParaRPr>
              </a:p>
            </p:txBody>
          </p:sp>
          <p:sp>
            <p:nvSpPr>
              <p:cNvPr id="31" name="圆角矩形 30"/>
              <p:cNvSpPr/>
              <p:nvPr/>
            </p:nvSpPr>
            <p:spPr>
              <a:xfrm rot="525452">
                <a:off x="6121575" y="1343924"/>
                <a:ext cx="2730885" cy="952634"/>
              </a:xfrm>
              <a:prstGeom prst="roundRect">
                <a:avLst/>
              </a:prstGeom>
              <a:solidFill>
                <a:srgbClr val="38866A"/>
              </a:solidFill>
              <a:ln w="9525" cap="flat" cmpd="sng" algn="ctr">
                <a:solidFill>
                  <a:sysClr val="window" lastClr="FFFFFF"/>
                </a:solidFill>
                <a:prstDash val="solid"/>
              </a:ln>
              <a:effectLst>
                <a:outerShdw blurRad="254000" dist="38100" dir="5400000" algn="t"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a:defRPr/>
                </a:pPr>
                <a:endParaRPr lang="en-US" kern="0">
                  <a:solidFill>
                    <a:sysClr val="windowText" lastClr="000000"/>
                  </a:solidFill>
                  <a:latin typeface="Calibri" panose="020F0502020204030204"/>
                </a:endParaRPr>
              </a:p>
            </p:txBody>
          </p:sp>
          <p:sp>
            <p:nvSpPr>
              <p:cNvPr id="32" name="TextBox 20"/>
              <p:cNvSpPr txBox="1"/>
              <p:nvPr/>
            </p:nvSpPr>
            <p:spPr>
              <a:xfrm rot="424164">
                <a:off x="6811431" y="1520940"/>
                <a:ext cx="1353194" cy="618867"/>
              </a:xfrm>
              <a:prstGeom prst="rect">
                <a:avLst/>
              </a:prstGeom>
              <a:noFill/>
            </p:spPr>
            <p:txBody>
              <a:bodyPr wrap="square" rtlCol="0">
                <a:spAutoFit/>
              </a:bodyPr>
              <a:lstStyle/>
              <a:p>
                <a:pPr algn="ctr">
                  <a:lnSpc>
                    <a:spcPct val="80000"/>
                  </a:lnSpc>
                  <a:defRPr/>
                </a:pPr>
                <a:r>
                  <a:rPr lang="zh-CN" altLang="en-US" sz="2800" b="1" kern="0" dirty="0">
                    <a:solidFill>
                      <a:sysClr val="window" lastClr="FFFFFF"/>
                    </a:solidFill>
                    <a:effectLst>
                      <a:outerShdw blurRad="50800" dist="38100" dir="5400000" algn="t" rotWithShape="0">
                        <a:prstClr val="black">
                          <a:alpha val="40000"/>
                        </a:prstClr>
                      </a:outerShdw>
                    </a:effectLst>
                    <a:ea typeface="微软雅黑" panose="020B0503020204020204" pitchFamily="34" charset="-122"/>
                  </a:rPr>
                  <a:t>汽车</a:t>
                </a:r>
              </a:p>
            </p:txBody>
          </p:sp>
        </p:grpSp>
        <p:grpSp>
          <p:nvGrpSpPr>
            <p:cNvPr id="15" name="Group 29"/>
            <p:cNvGrpSpPr/>
            <p:nvPr/>
          </p:nvGrpSpPr>
          <p:grpSpPr>
            <a:xfrm>
              <a:off x="6946900" y="2446364"/>
              <a:ext cx="2730885" cy="3119699"/>
              <a:chOff x="6946900" y="2446365"/>
              <a:chExt cx="2730885" cy="3119700"/>
            </a:xfrm>
            <a:grpFill/>
          </p:grpSpPr>
          <p:sp>
            <p:nvSpPr>
              <p:cNvPr id="27" name="圆角矩形 27"/>
              <p:cNvSpPr/>
              <p:nvPr/>
            </p:nvSpPr>
            <p:spPr>
              <a:xfrm rot="963333">
                <a:off x="7625327" y="2901769"/>
                <a:ext cx="224541" cy="2664296"/>
              </a:xfrm>
              <a:prstGeom prst="roundRect">
                <a:avLst>
                  <a:gd name="adj" fmla="val 50000"/>
                </a:avLst>
              </a:prstGeom>
              <a:solidFill>
                <a:srgbClr val="4BB38E"/>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a:defRPr/>
                </a:pPr>
                <a:endParaRPr lang="en-US" kern="0">
                  <a:solidFill>
                    <a:sysClr val="windowText" lastClr="000000"/>
                  </a:solidFill>
                  <a:latin typeface="Calibri" panose="020F0502020204030204"/>
                </a:endParaRPr>
              </a:p>
            </p:txBody>
          </p:sp>
          <p:sp>
            <p:nvSpPr>
              <p:cNvPr id="28" name="圆角矩形 31"/>
              <p:cNvSpPr/>
              <p:nvPr/>
            </p:nvSpPr>
            <p:spPr>
              <a:xfrm rot="1113809">
                <a:off x="6946900" y="2446365"/>
                <a:ext cx="2730885" cy="952634"/>
              </a:xfrm>
              <a:prstGeom prst="roundRect">
                <a:avLst/>
              </a:prstGeom>
              <a:solidFill>
                <a:srgbClr val="4BB38E"/>
              </a:solidFill>
              <a:ln w="9525" cap="flat" cmpd="sng" algn="ctr">
                <a:solidFill>
                  <a:sysClr val="window" lastClr="FFFFFF"/>
                </a:solidFill>
                <a:prstDash val="solid"/>
              </a:ln>
              <a:effectLst>
                <a:outerShdw blurRad="254000" dist="38100" dir="5400000" algn="t"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a:defRPr/>
                </a:pPr>
                <a:endParaRPr lang="en-US" kern="0">
                  <a:solidFill>
                    <a:sysClr val="windowText" lastClr="000000"/>
                  </a:solidFill>
                  <a:latin typeface="Calibri" panose="020F0502020204030204"/>
                </a:endParaRPr>
              </a:p>
            </p:txBody>
          </p:sp>
          <p:sp>
            <p:nvSpPr>
              <p:cNvPr id="29" name="TextBox 21"/>
              <p:cNvSpPr txBox="1"/>
              <p:nvPr/>
            </p:nvSpPr>
            <p:spPr>
              <a:xfrm rot="1111832">
                <a:off x="7612218" y="2743372"/>
                <a:ext cx="1714253" cy="476407"/>
              </a:xfrm>
              <a:prstGeom prst="rect">
                <a:avLst/>
              </a:prstGeom>
              <a:noFill/>
            </p:spPr>
            <p:txBody>
              <a:bodyPr wrap="square" rtlCol="0">
                <a:spAutoFit/>
              </a:bodyPr>
              <a:lstStyle/>
              <a:p>
                <a:pPr algn="ctr">
                  <a:lnSpc>
                    <a:spcPct val="80000"/>
                  </a:lnSpc>
                  <a:defRPr/>
                </a:pPr>
                <a:r>
                  <a:rPr lang="zh-CN" altLang="en-US" sz="2000" b="1" kern="0" dirty="0">
                    <a:solidFill>
                      <a:sysClr val="window" lastClr="FFFFFF"/>
                    </a:solidFill>
                    <a:effectLst>
                      <a:outerShdw blurRad="50800" dist="38100" dir="5400000" algn="t" rotWithShape="0">
                        <a:prstClr val="black">
                          <a:alpha val="40000"/>
                        </a:prstClr>
                      </a:outerShdw>
                    </a:effectLst>
                    <a:ea typeface="微软雅黑" panose="020B0503020204020204" pitchFamily="34" charset="-122"/>
                  </a:rPr>
                  <a:t>地缘政治</a:t>
                </a:r>
              </a:p>
            </p:txBody>
          </p:sp>
        </p:grpSp>
        <p:grpSp>
          <p:nvGrpSpPr>
            <p:cNvPr id="16" name="Group 24"/>
            <p:cNvGrpSpPr/>
            <p:nvPr/>
          </p:nvGrpSpPr>
          <p:grpSpPr>
            <a:xfrm>
              <a:off x="3020148" y="2648705"/>
              <a:ext cx="2730885" cy="2896018"/>
              <a:chOff x="3020147" y="2648706"/>
              <a:chExt cx="2730885" cy="2896018"/>
            </a:xfrm>
            <a:grpFill/>
          </p:grpSpPr>
          <p:sp>
            <p:nvSpPr>
              <p:cNvPr id="24" name="圆角矩形 23"/>
              <p:cNvSpPr/>
              <p:nvPr/>
            </p:nvSpPr>
            <p:spPr>
              <a:xfrm rot="20935880">
                <a:off x="4538427" y="3178421"/>
                <a:ext cx="193241" cy="2366303"/>
              </a:xfrm>
              <a:prstGeom prst="roundRect">
                <a:avLst>
                  <a:gd name="adj" fmla="val 50000"/>
                </a:avLst>
              </a:prstGeom>
              <a:solidFill>
                <a:srgbClr val="38866A"/>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a:defRPr/>
                </a:pPr>
                <a:endParaRPr lang="en-US" kern="0">
                  <a:solidFill>
                    <a:sysClr val="windowText" lastClr="000000"/>
                  </a:solidFill>
                  <a:latin typeface="Calibri" panose="020F0502020204030204"/>
                </a:endParaRPr>
              </a:p>
            </p:txBody>
          </p:sp>
          <p:sp>
            <p:nvSpPr>
              <p:cNvPr id="25" name="圆角矩形 28"/>
              <p:cNvSpPr/>
              <p:nvPr/>
            </p:nvSpPr>
            <p:spPr>
              <a:xfrm rot="20913114">
                <a:off x="3020147" y="2648706"/>
                <a:ext cx="2730885" cy="952634"/>
              </a:xfrm>
              <a:prstGeom prst="roundRect">
                <a:avLst/>
              </a:prstGeom>
              <a:solidFill>
                <a:srgbClr val="38866A"/>
              </a:solidFill>
              <a:ln w="9525" cap="flat" cmpd="sng" algn="ctr">
                <a:solidFill>
                  <a:sysClr val="window" lastClr="FFFFFF"/>
                </a:solidFill>
                <a:prstDash val="solid"/>
              </a:ln>
              <a:effectLst>
                <a:outerShdw blurRad="254000" dist="38100" dir="5400000" algn="t"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a:defRPr/>
                </a:pPr>
                <a:endParaRPr lang="en-US" kern="0">
                  <a:solidFill>
                    <a:sysClr val="windowText" lastClr="000000"/>
                  </a:solidFill>
                  <a:latin typeface="Calibri" panose="020F0502020204030204"/>
                </a:endParaRPr>
              </a:p>
            </p:txBody>
          </p:sp>
          <p:sp>
            <p:nvSpPr>
              <p:cNvPr id="26" name="TextBox 17"/>
              <p:cNvSpPr txBox="1"/>
              <p:nvPr/>
            </p:nvSpPr>
            <p:spPr>
              <a:xfrm rot="20890320">
                <a:off x="3555349" y="2851408"/>
                <a:ext cx="1353194" cy="618867"/>
              </a:xfrm>
              <a:prstGeom prst="rect">
                <a:avLst/>
              </a:prstGeom>
              <a:noFill/>
            </p:spPr>
            <p:txBody>
              <a:bodyPr wrap="square" rtlCol="0">
                <a:spAutoFit/>
              </a:bodyPr>
              <a:lstStyle/>
              <a:p>
                <a:pPr algn="ctr">
                  <a:lnSpc>
                    <a:spcPct val="80000"/>
                  </a:lnSpc>
                  <a:defRPr/>
                </a:pPr>
                <a:r>
                  <a:rPr lang="zh-CN" altLang="en-US" sz="2800" b="1" kern="0" dirty="0">
                    <a:solidFill>
                      <a:sysClr val="window" lastClr="FFFFFF"/>
                    </a:solidFill>
                    <a:effectLst>
                      <a:outerShdw blurRad="50800" dist="38100" dir="5400000" algn="t" rotWithShape="0">
                        <a:prstClr val="black">
                          <a:alpha val="40000"/>
                        </a:prstClr>
                      </a:outerShdw>
                    </a:effectLst>
                    <a:ea typeface="微软雅黑" panose="020B0503020204020204" pitchFamily="34" charset="-122"/>
                  </a:rPr>
                  <a:t>工人</a:t>
                </a:r>
              </a:p>
            </p:txBody>
          </p:sp>
        </p:grpSp>
        <p:grpSp>
          <p:nvGrpSpPr>
            <p:cNvPr id="17" name="Group 25"/>
            <p:cNvGrpSpPr/>
            <p:nvPr/>
          </p:nvGrpSpPr>
          <p:grpSpPr>
            <a:xfrm>
              <a:off x="4602398" y="2122328"/>
              <a:ext cx="2730885" cy="3256889"/>
              <a:chOff x="4602398" y="2122329"/>
              <a:chExt cx="2730885" cy="3256890"/>
            </a:xfrm>
            <a:grpFill/>
          </p:grpSpPr>
          <p:sp>
            <p:nvSpPr>
              <p:cNvPr id="21" name="圆角矩形 29"/>
              <p:cNvSpPr/>
              <p:nvPr/>
            </p:nvSpPr>
            <p:spPr>
              <a:xfrm>
                <a:off x="5893122" y="2714923"/>
                <a:ext cx="198022" cy="2664296"/>
              </a:xfrm>
              <a:prstGeom prst="roundRect">
                <a:avLst>
                  <a:gd name="adj" fmla="val 50000"/>
                </a:avLst>
              </a:prstGeom>
              <a:solidFill>
                <a:srgbClr val="4BB38E"/>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a:defRPr/>
                </a:pPr>
                <a:endParaRPr lang="en-US" kern="0">
                  <a:solidFill>
                    <a:sysClr val="windowText" lastClr="000000"/>
                  </a:solidFill>
                  <a:latin typeface="Calibri" panose="020F0502020204030204"/>
                </a:endParaRPr>
              </a:p>
            </p:txBody>
          </p:sp>
          <p:sp>
            <p:nvSpPr>
              <p:cNvPr id="22" name="圆角矩形 35"/>
              <p:cNvSpPr/>
              <p:nvPr/>
            </p:nvSpPr>
            <p:spPr>
              <a:xfrm>
                <a:off x="4602398" y="2122329"/>
                <a:ext cx="2730885" cy="952634"/>
              </a:xfrm>
              <a:prstGeom prst="roundRect">
                <a:avLst/>
              </a:prstGeom>
              <a:solidFill>
                <a:srgbClr val="4BB38E"/>
              </a:solidFill>
              <a:ln w="9525" cap="flat" cmpd="sng" algn="ctr">
                <a:solidFill>
                  <a:sysClr val="window" lastClr="FFFFFF"/>
                </a:solidFill>
                <a:prstDash val="solid"/>
              </a:ln>
              <a:effectLst>
                <a:outerShdw blurRad="254000" dist="38100" dir="5400000" algn="t"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a:defRPr/>
                </a:pPr>
                <a:endParaRPr lang="en-US" kern="0">
                  <a:solidFill>
                    <a:sysClr val="windowText" lastClr="000000"/>
                  </a:solidFill>
                  <a:latin typeface="Calibri" panose="020F0502020204030204"/>
                </a:endParaRPr>
              </a:p>
            </p:txBody>
          </p:sp>
          <p:sp>
            <p:nvSpPr>
              <p:cNvPr id="23" name="TextBox 16"/>
              <p:cNvSpPr txBox="1"/>
              <p:nvPr/>
            </p:nvSpPr>
            <p:spPr>
              <a:xfrm>
                <a:off x="5087687" y="2375902"/>
                <a:ext cx="1983349" cy="615759"/>
              </a:xfrm>
              <a:prstGeom prst="rect">
                <a:avLst/>
              </a:prstGeom>
              <a:noFill/>
            </p:spPr>
            <p:txBody>
              <a:bodyPr wrap="square" rtlCol="0">
                <a:spAutoFit/>
              </a:bodyPr>
              <a:lstStyle/>
              <a:p>
                <a:pPr algn="ctr">
                  <a:lnSpc>
                    <a:spcPct val="80000"/>
                  </a:lnSpc>
                  <a:defRPr/>
                </a:pPr>
                <a:r>
                  <a:rPr lang="zh-CN" altLang="en-US" sz="2800" b="1" kern="0" dirty="0">
                    <a:solidFill>
                      <a:sysClr val="window" lastClr="FFFFFF"/>
                    </a:solidFill>
                    <a:effectLst>
                      <a:outerShdw blurRad="50800" dist="38100" dir="5400000" algn="t" rotWithShape="0">
                        <a:prstClr val="black">
                          <a:alpha val="40000"/>
                        </a:prstClr>
                      </a:outerShdw>
                    </a:effectLst>
                    <a:ea typeface="微软雅黑" panose="020B0503020204020204" pitchFamily="34" charset="-122"/>
                  </a:rPr>
                  <a:t>供应链</a:t>
                </a:r>
              </a:p>
            </p:txBody>
          </p:sp>
        </p:grpSp>
        <p:grpSp>
          <p:nvGrpSpPr>
            <p:cNvPr id="18" name="Group 23"/>
            <p:cNvGrpSpPr/>
            <p:nvPr/>
          </p:nvGrpSpPr>
          <p:grpSpPr>
            <a:xfrm>
              <a:off x="1681162" y="4875163"/>
              <a:ext cx="9144000" cy="1656183"/>
              <a:chOff x="1681162" y="4875163"/>
              <a:chExt cx="9144000" cy="1656184"/>
            </a:xfrm>
            <a:grpFill/>
          </p:grpSpPr>
          <p:sp>
            <p:nvSpPr>
              <p:cNvPr id="19" name="矩形 32"/>
              <p:cNvSpPr/>
              <p:nvPr/>
            </p:nvSpPr>
            <p:spPr>
              <a:xfrm>
                <a:off x="1681162" y="4875163"/>
                <a:ext cx="9144000" cy="1656184"/>
              </a:xfrm>
              <a:prstGeom prst="rect">
                <a:avLst/>
              </a:prstGeom>
              <a:solidFill>
                <a:srgbClr val="38866A"/>
              </a:solidFill>
              <a:ln w="25400" cap="flat" cmpd="sng" algn="ctr">
                <a:noFill/>
                <a:prstDash val="solid"/>
              </a:ln>
              <a:effectLst>
                <a:outerShdw blurRad="50800" dist="38100" dir="16200000"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a:defRPr/>
                </a:pPr>
                <a:endParaRPr lang="en-US" kern="0">
                  <a:solidFill>
                    <a:sysClr val="windowText" lastClr="000000"/>
                  </a:solidFill>
                  <a:latin typeface="Calibri" panose="020F0502020204030204"/>
                </a:endParaRPr>
              </a:p>
            </p:txBody>
          </p:sp>
          <p:sp>
            <p:nvSpPr>
              <p:cNvPr id="20" name="TextBox 22"/>
              <p:cNvSpPr txBox="1"/>
              <p:nvPr/>
            </p:nvSpPr>
            <p:spPr>
              <a:xfrm>
                <a:off x="2872202" y="5243535"/>
                <a:ext cx="6385539" cy="944732"/>
              </a:xfrm>
              <a:prstGeom prst="rect">
                <a:avLst/>
              </a:prstGeom>
              <a:noFill/>
            </p:spPr>
            <p:txBody>
              <a:bodyPr wrap="square" rtlCol="0">
                <a:spAutoFit/>
              </a:bodyPr>
              <a:lstStyle>
                <a:defPPr>
                  <a:defRPr lang="en-US"/>
                </a:defPPr>
                <a:lvl1pPr>
                  <a:lnSpc>
                    <a:spcPct val="130000"/>
                  </a:lnSpc>
                  <a:defRPr sz="5400" b="1">
                    <a:solidFill>
                      <a:schemeClr val="tx1">
                        <a:lumMod val="65000"/>
                        <a:lumOff val="35000"/>
                      </a:schemeClr>
                    </a:solidFill>
                    <a:latin typeface="Agency FB" panose="020B0503020202020204" pitchFamily="34" charset="0"/>
                    <a:ea typeface="微软雅黑" panose="020B0503020204020204" pitchFamily="34" charset="-122"/>
                    <a:cs typeface="Calibri" panose="020F0502020204030204" charset="0"/>
                  </a:defRPr>
                </a:lvl1pPr>
              </a:lstStyle>
              <a:p>
                <a:pPr algn="ctr">
                  <a:defRPr/>
                </a:pPr>
                <a:r>
                  <a:rPr lang="zh-CN" altLang="en-US" sz="3200" kern="0" dirty="0">
                    <a:solidFill>
                      <a:schemeClr val="bg1"/>
                    </a:solidFill>
                    <a:effectLst>
                      <a:outerShdw dist="38100" dir="5400000" algn="t" rotWithShape="0">
                        <a:sysClr val="window" lastClr="FFFFFF">
                          <a:alpha val="48000"/>
                        </a:sysClr>
                      </a:outerShdw>
                    </a:effectLst>
                    <a:latin typeface="+mn-lt"/>
                  </a:rPr>
                  <a:t>“去工业化”</a:t>
                </a:r>
              </a:p>
            </p:txBody>
          </p:sp>
        </p:grpSp>
      </p:grpSp>
      <p:sp>
        <p:nvSpPr>
          <p:cNvPr id="39" name="文本框 38"/>
          <p:cNvSpPr txBox="1"/>
          <p:nvPr/>
        </p:nvSpPr>
        <p:spPr>
          <a:xfrm>
            <a:off x="1113972" y="2638498"/>
            <a:ext cx="2173316" cy="1917897"/>
          </a:xfrm>
          <a:prstGeom prst="rect">
            <a:avLst/>
          </a:prstGeom>
          <a:noFill/>
        </p:spPr>
        <p:txBody>
          <a:bodyPr wrap="square" rtlCol="0">
            <a:spAutoFit/>
          </a:bodyPr>
          <a:lstStyle/>
          <a:p>
            <a:pPr>
              <a:lnSpc>
                <a:spcPct val="125000"/>
              </a:lnSpc>
            </a:pPr>
            <a:r>
              <a:rPr lang="zh-CN" altLang="zh-CN" sz="1200" dirty="0">
                <a:effectLst/>
                <a:latin typeface="微软雅黑" panose="020B0503020204020204" pitchFamily="34" charset="-122"/>
                <a:ea typeface="微软雅黑" panose="020B0503020204020204" pitchFamily="34" charset="-122"/>
                <a:cs typeface="Times New Roman" panose="02020603050405020304" pitchFamily="18" charset="0"/>
              </a:rPr>
              <a:t>欧洲能源危机将导致其汽车产量每季度减产</a:t>
            </a:r>
            <a:r>
              <a:rPr lang="en-US" altLang="zh-CN" sz="1200" dirty="0">
                <a:effectLst/>
                <a:latin typeface="微软雅黑" panose="020B0503020204020204" pitchFamily="34" charset="-122"/>
                <a:ea typeface="微软雅黑" panose="020B0503020204020204" pitchFamily="34" charset="-122"/>
                <a:cs typeface="Times New Roman" panose="02020603050405020304" pitchFamily="18" charset="0"/>
              </a:rPr>
              <a:t>30%-40%</a:t>
            </a:r>
            <a:r>
              <a:rPr lang="zh-CN" altLang="en-US" sz="1200" dirty="0">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1200" dirty="0">
              <a:latin typeface="微软雅黑" panose="020B0503020204020204" pitchFamily="34" charset="-122"/>
              <a:ea typeface="微软雅黑" panose="020B0503020204020204" pitchFamily="34" charset="-122"/>
              <a:cs typeface="Times New Roman" panose="02020603050405020304" pitchFamily="18" charset="0"/>
            </a:endParaRPr>
          </a:p>
          <a:p>
            <a:pPr>
              <a:lnSpc>
                <a:spcPct val="125000"/>
              </a:lnSpc>
            </a:pPr>
            <a:endParaRPr lang="en-US" altLang="zh-CN" sz="1200" dirty="0">
              <a:effectLst/>
              <a:latin typeface="微软雅黑" panose="020B0503020204020204" pitchFamily="34" charset="-122"/>
              <a:ea typeface="微软雅黑" panose="020B0503020204020204" pitchFamily="34" charset="-122"/>
              <a:cs typeface="Times New Roman" panose="02020603050405020304" pitchFamily="18" charset="0"/>
            </a:endParaRPr>
          </a:p>
          <a:p>
            <a:pPr>
              <a:lnSpc>
                <a:spcPct val="125000"/>
              </a:lnSpc>
            </a:pPr>
            <a:r>
              <a:rPr lang="zh-CN" altLang="en-US" sz="1200" b="0" i="0" dirty="0">
                <a:solidFill>
                  <a:srgbClr val="191919"/>
                </a:solidFill>
                <a:effectLst/>
                <a:latin typeface="微软雅黑" panose="020B0503020204020204" pitchFamily="34" charset="-122"/>
                <a:ea typeface="微软雅黑" panose="020B0503020204020204" pitchFamily="34" charset="-122"/>
              </a:rPr>
              <a:t>受能源价格上涨影响，德国钢铁行业减产约</a:t>
            </a:r>
            <a:r>
              <a:rPr lang="en-US" altLang="zh-CN" sz="1200" b="0" i="0" dirty="0">
                <a:solidFill>
                  <a:srgbClr val="191919"/>
                </a:solidFill>
                <a:effectLst/>
                <a:latin typeface="微软雅黑" panose="020B0503020204020204" pitchFamily="34" charset="-122"/>
                <a:ea typeface="微软雅黑" panose="020B0503020204020204" pitchFamily="34" charset="-122"/>
              </a:rPr>
              <a:t>5%</a:t>
            </a:r>
            <a:r>
              <a:rPr lang="zh-CN" altLang="en-US" sz="1200" b="0" i="0" dirty="0">
                <a:solidFill>
                  <a:srgbClr val="191919"/>
                </a:solidFill>
                <a:effectLst/>
                <a:latin typeface="微软雅黑" panose="020B0503020204020204" pitchFamily="34" charset="-122"/>
                <a:ea typeface="微软雅黑" panose="020B0503020204020204" pitchFamily="34" charset="-122"/>
              </a:rPr>
              <a:t>，化工行业减产</a:t>
            </a:r>
            <a:r>
              <a:rPr lang="en-US" altLang="zh-CN" sz="1200" b="0" i="0" dirty="0">
                <a:solidFill>
                  <a:srgbClr val="191919"/>
                </a:solidFill>
                <a:effectLst/>
                <a:latin typeface="微软雅黑" panose="020B0503020204020204" pitchFamily="34" charset="-122"/>
                <a:ea typeface="微软雅黑" panose="020B0503020204020204" pitchFamily="34" charset="-122"/>
              </a:rPr>
              <a:t>8%</a:t>
            </a:r>
            <a:r>
              <a:rPr lang="zh-CN" altLang="en-US" sz="1200" b="0" i="0" dirty="0">
                <a:solidFill>
                  <a:srgbClr val="191919"/>
                </a:solidFill>
                <a:effectLst/>
                <a:latin typeface="微软雅黑" panose="020B0503020204020204" pitchFamily="34" charset="-122"/>
                <a:ea typeface="微软雅黑" panose="020B0503020204020204" pitchFamily="34" charset="-122"/>
              </a:rPr>
              <a:t>，化肥制造商削减或关闭了其在德国</a:t>
            </a:r>
            <a:r>
              <a:rPr lang="en-US" altLang="zh-CN" sz="1200" b="0" i="0" dirty="0">
                <a:solidFill>
                  <a:srgbClr val="191919"/>
                </a:solidFill>
                <a:effectLst/>
                <a:latin typeface="微软雅黑" panose="020B0503020204020204" pitchFamily="34" charset="-122"/>
                <a:ea typeface="微软雅黑" panose="020B0503020204020204" pitchFamily="34" charset="-122"/>
              </a:rPr>
              <a:t>70%</a:t>
            </a:r>
            <a:r>
              <a:rPr lang="zh-CN" altLang="en-US" sz="1200" b="0" i="0" dirty="0">
                <a:solidFill>
                  <a:srgbClr val="191919"/>
                </a:solidFill>
                <a:effectLst/>
                <a:latin typeface="微软雅黑" panose="020B0503020204020204" pitchFamily="34" charset="-122"/>
                <a:ea typeface="微软雅黑" panose="020B0503020204020204" pitchFamily="34" charset="-122"/>
              </a:rPr>
              <a:t>的产能</a:t>
            </a:r>
            <a:endParaRPr lang="en-US" altLang="zh-CN" sz="1200" b="0" i="0" dirty="0">
              <a:solidFill>
                <a:srgbClr val="191919"/>
              </a:solidFill>
              <a:latin typeface="微软雅黑" panose="020B0503020204020204" pitchFamily="34" charset="-122"/>
              <a:ea typeface="微软雅黑" panose="020B0503020204020204" pitchFamily="34" charset="-122"/>
              <a:cs typeface="Times New Roman" panose="02020603050405020304" pitchFamily="18" charset="0"/>
            </a:endParaRPr>
          </a:p>
          <a:p>
            <a:pPr>
              <a:lnSpc>
                <a:spcPct val="125000"/>
              </a:lnSpc>
            </a:pPr>
            <a:r>
              <a:rPr lang="en-US" altLang="zh-CN" sz="1200" dirty="0">
                <a:solidFill>
                  <a:srgbClr val="191919"/>
                </a:solidFill>
                <a:latin typeface="微软雅黑" panose="020B0503020204020204" pitchFamily="34" charset="-122"/>
                <a:ea typeface="微软雅黑" panose="020B0503020204020204" pitchFamily="34" charset="-122"/>
                <a:cs typeface="Times New Roman" panose="02020603050405020304" pitchFamily="18" charset="0"/>
              </a:rPr>
              <a:t>…….</a:t>
            </a:r>
            <a:endPar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40" name="文本框 39"/>
          <p:cNvSpPr txBox="1"/>
          <p:nvPr/>
        </p:nvSpPr>
        <p:spPr>
          <a:xfrm>
            <a:off x="1565031" y="2316191"/>
            <a:ext cx="1722256" cy="338554"/>
          </a:xfrm>
          <a:prstGeom prst="rect">
            <a:avLst/>
          </a:prstGeom>
          <a:noFill/>
        </p:spPr>
        <p:txBody>
          <a:bodyPr wrap="square" rtlCol="0">
            <a:spAutoFit/>
          </a:bodyPr>
          <a:lstStyle/>
          <a:p>
            <a:pPr algn="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欧洲“去工业化”</a:t>
            </a:r>
          </a:p>
        </p:txBody>
      </p:sp>
      <p:sp>
        <p:nvSpPr>
          <p:cNvPr id="41" name="文本框 40"/>
          <p:cNvSpPr txBox="1"/>
          <p:nvPr/>
        </p:nvSpPr>
        <p:spPr>
          <a:xfrm>
            <a:off x="8884142" y="2638498"/>
            <a:ext cx="2193886" cy="994568"/>
          </a:xfrm>
          <a:prstGeom prst="rect">
            <a:avLst/>
          </a:prstGeom>
          <a:noFill/>
        </p:spPr>
        <p:txBody>
          <a:bodyPr wrap="square" rtlCol="0">
            <a:spAutoFit/>
          </a:bodyPr>
          <a:lstStyle/>
          <a:p>
            <a:pPr algn="just">
              <a:lnSpc>
                <a:spcPct val="125000"/>
              </a:lnSpc>
            </a:pP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集中努力，针对尖端制造领域“再工业化”。</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a:p>
            <a:pPr algn="just">
              <a:lnSpc>
                <a:spcPct val="125000"/>
              </a:lnSpc>
            </a:pPr>
            <a:r>
              <a:rPr lang="zh-CN" altLang="en-US" sz="1200" b="0" i="0" dirty="0">
                <a:solidFill>
                  <a:srgbClr val="000000"/>
                </a:solidFill>
                <a:effectLst/>
                <a:latin typeface="Microsoft Yahei" panose="020B0503020204020204" pitchFamily="34" charset="-122"/>
                <a:ea typeface="Microsoft Yahei" panose="020B0503020204020204" pitchFamily="34" charset="-122"/>
              </a:rPr>
              <a:t>“欧洲铁路计划”</a:t>
            </a:r>
            <a:endParaRPr lang="en-US" altLang="zh-CN" sz="1200" b="0" i="0" dirty="0">
              <a:solidFill>
                <a:srgbClr val="000000"/>
              </a:solidFill>
              <a:effectLst/>
              <a:latin typeface="Microsoft Yahei" panose="020B0503020204020204" pitchFamily="34" charset="-122"/>
              <a:ea typeface="Microsoft Yahei" panose="020B0503020204020204" pitchFamily="34" charset="-122"/>
            </a:endParaRPr>
          </a:p>
          <a:p>
            <a:pPr algn="just">
              <a:lnSpc>
                <a:spcPct val="125000"/>
              </a:lnSpc>
            </a:pPr>
            <a:r>
              <a:rPr lang="en-US" altLang="zh-CN" sz="1200" dirty="0">
                <a:solidFill>
                  <a:srgbClr val="000000"/>
                </a:solidFill>
                <a:latin typeface="Microsoft Yahei" panose="020B0503020204020204" pitchFamily="34" charset="-122"/>
                <a:ea typeface="Microsoft Yahei" panose="020B0503020204020204" pitchFamily="34" charset="-122"/>
              </a:rPr>
              <a:t>…….</a:t>
            </a:r>
            <a:endPar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42" name="文本框 41"/>
          <p:cNvSpPr txBox="1"/>
          <p:nvPr/>
        </p:nvSpPr>
        <p:spPr>
          <a:xfrm>
            <a:off x="8884141" y="2316191"/>
            <a:ext cx="1359748" cy="338554"/>
          </a:xfrm>
          <a:prstGeom prst="rect">
            <a:avLst/>
          </a:prstGeom>
          <a:noFill/>
        </p:spPr>
        <p:txBody>
          <a:bodyPr wrap="square" rtlCol="0">
            <a:spAutoFit/>
          </a:bodyPr>
          <a:lstStyle/>
          <a:p>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“再工业化”</a:t>
            </a:r>
          </a:p>
        </p:txBody>
      </p:sp>
      <p:pic>
        <p:nvPicPr>
          <p:cNvPr id="5" name="图片 4" descr="中山大学logo"/>
          <p:cNvPicPr>
            <a:picLocks noChangeAspect="1"/>
          </p:cNvPicPr>
          <p:nvPr/>
        </p:nvPicPr>
        <p:blipFill>
          <a:blip r:embed="rId3"/>
          <a:stretch>
            <a:fillRect/>
          </a:stretch>
        </p:blipFill>
        <p:spPr>
          <a:xfrm>
            <a:off x="10894695" y="256540"/>
            <a:ext cx="953135" cy="953135"/>
          </a:xfrm>
          <a:prstGeom prst="rect">
            <a:avLst/>
          </a:prstGeom>
        </p:spPr>
      </p:pic>
      <p:sp>
        <p:nvSpPr>
          <p:cNvPr id="43" name="椭圆 42">
            <a:extLst>
              <a:ext uri="{FF2B5EF4-FFF2-40B4-BE49-F238E27FC236}">
                <a16:creationId xmlns:a16="http://schemas.microsoft.com/office/drawing/2014/main" id="{5DEFCFA9-52FA-47FF-8BF0-4B46871E1BAF}"/>
              </a:ext>
            </a:extLst>
          </p:cNvPr>
          <p:cNvSpPr/>
          <p:nvPr/>
        </p:nvSpPr>
        <p:spPr>
          <a:xfrm>
            <a:off x="472793" y="299315"/>
            <a:ext cx="621956" cy="621958"/>
          </a:xfrm>
          <a:prstGeom prst="ellipse">
            <a:avLst/>
          </a:prstGeom>
          <a:solidFill>
            <a:srgbClr val="38866A"/>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00">
              <a:solidFill>
                <a:srgbClr val="013AAB"/>
              </a:solidFill>
              <a:effectLst>
                <a:outerShdw blurRad="50800" dist="38100" dir="2700000" algn="tl" rotWithShape="0">
                  <a:prstClr val="black">
                    <a:alpha val="40000"/>
                  </a:prstClr>
                </a:outerShdw>
              </a:effectLst>
              <a:latin typeface="方正清刻本悦宋简体" panose="02000000000000000000" pitchFamily="2" charset="-122"/>
              <a:ea typeface="方正清刻本悦宋简体" panose="02000000000000000000" pitchFamily="2" charset="-122"/>
            </a:endParaRPr>
          </a:p>
        </p:txBody>
      </p:sp>
      <p:sp>
        <p:nvSpPr>
          <p:cNvPr id="44" name="文本框 43">
            <a:extLst>
              <a:ext uri="{FF2B5EF4-FFF2-40B4-BE49-F238E27FC236}">
                <a16:creationId xmlns:a16="http://schemas.microsoft.com/office/drawing/2014/main" id="{DE9BB752-47A8-4B46-8E0D-3ECE69784FB5}"/>
              </a:ext>
            </a:extLst>
          </p:cNvPr>
          <p:cNvSpPr txBox="1"/>
          <p:nvPr/>
        </p:nvSpPr>
        <p:spPr>
          <a:xfrm>
            <a:off x="396336" y="256351"/>
            <a:ext cx="774870" cy="707886"/>
          </a:xfrm>
          <a:prstGeom prst="rect">
            <a:avLst/>
          </a:prstGeom>
          <a:noFill/>
        </p:spPr>
        <p:txBody>
          <a:bodyPr wrap="square" rtlCol="0">
            <a:spAutoFit/>
          </a:bodyPr>
          <a:lstStyle>
            <a:defPPr>
              <a:defRPr lang="zh-CN"/>
            </a:defPPr>
            <a:lvl1pPr algn="ctr">
              <a:defRPr sz="6000" b="1">
                <a:blipFill dpi="0" rotWithShape="1">
                  <a:blip r:embed="rId4"/>
                  <a:srcRect/>
                  <a:stretch>
                    <a:fillRect/>
                  </a:stretch>
                </a:blipFill>
              </a:defRPr>
            </a:lvl1pPr>
          </a:lstStyle>
          <a:p>
            <a:r>
              <a:rPr lang="en-US" altLang="zh-CN" sz="4000" b="0" dirty="0">
                <a:solidFill>
                  <a:srgbClr val="FEFEFE"/>
                </a:solidFill>
                <a:latin typeface="方正清刻本悦宋简体" panose="02000000000000000000" pitchFamily="2" charset="-122"/>
                <a:ea typeface="方正清刻本悦宋简体" panose="02000000000000000000" pitchFamily="2" charset="-122"/>
                <a:cs typeface="Arial" panose="020B0604020202020204" pitchFamily="34" charset="0"/>
              </a:rPr>
              <a:t>4</a:t>
            </a:r>
            <a:endParaRPr lang="zh-CN" altLang="en-US" sz="4000" b="0" dirty="0">
              <a:solidFill>
                <a:srgbClr val="FEFEFE"/>
              </a:solidFill>
              <a:latin typeface="方正清刻本悦宋简体" panose="02000000000000000000" pitchFamily="2" charset="-122"/>
              <a:ea typeface="方正清刻本悦宋简体" panose="02000000000000000000" pitchFamily="2" charset="-122"/>
              <a:cs typeface="Arial" panose="020B0604020202020204" pitchFamily="34" charset="0"/>
            </a:endParaRPr>
          </a:p>
        </p:txBody>
      </p:sp>
      <p:sp>
        <p:nvSpPr>
          <p:cNvPr id="45" name="矩形 44">
            <a:extLst>
              <a:ext uri="{FF2B5EF4-FFF2-40B4-BE49-F238E27FC236}">
                <a16:creationId xmlns:a16="http://schemas.microsoft.com/office/drawing/2014/main" id="{FBD429F5-D3B5-4372-9C16-E74944FDF982}"/>
              </a:ext>
            </a:extLst>
          </p:cNvPr>
          <p:cNvSpPr/>
          <p:nvPr/>
        </p:nvSpPr>
        <p:spPr>
          <a:xfrm>
            <a:off x="1171206" y="67834"/>
            <a:ext cx="3794494" cy="653897"/>
          </a:xfrm>
          <a:prstGeom prst="rect">
            <a:avLst/>
          </a:prstGeom>
        </p:spPr>
        <p:txBody>
          <a:bodyPr wrap="square">
            <a:spAutoFit/>
          </a:bodyPr>
          <a:lstStyle/>
          <a:p>
            <a:pPr>
              <a:lnSpc>
                <a:spcPct val="175000"/>
              </a:lnSpc>
            </a:pPr>
            <a:r>
              <a:rPr lang="zh-CN" altLang="en-US" sz="2400" dirty="0">
                <a:solidFill>
                  <a:srgbClr val="38866A"/>
                </a:solidFill>
                <a:latin typeface="方正清刻本悦宋简体" panose="02000000000000000000" pitchFamily="2" charset="-122"/>
                <a:ea typeface="方正清刻本悦宋简体" panose="02000000000000000000" pitchFamily="2" charset="-122"/>
              </a:rPr>
              <a:t>荷兰科技产业的未来</a:t>
            </a:r>
            <a:endParaRPr lang="en-US" altLang="zh-CN" sz="2400" dirty="0">
              <a:solidFill>
                <a:srgbClr val="38866A"/>
              </a:solidFill>
              <a:latin typeface="方正清刻本悦宋简体" panose="02000000000000000000" pitchFamily="2" charset="-122"/>
              <a:ea typeface="方正清刻本悦宋简体" panose="02000000000000000000" pitchFamily="2" charset="-122"/>
            </a:endParaRPr>
          </a:p>
        </p:txBody>
      </p:sp>
      <p:sp>
        <p:nvSpPr>
          <p:cNvPr id="46" name="文本框 45">
            <a:extLst>
              <a:ext uri="{FF2B5EF4-FFF2-40B4-BE49-F238E27FC236}">
                <a16:creationId xmlns:a16="http://schemas.microsoft.com/office/drawing/2014/main" id="{01F1864C-90AE-4F6F-8EEB-C1E26BF19DAA}"/>
              </a:ext>
            </a:extLst>
          </p:cNvPr>
          <p:cNvSpPr txBox="1"/>
          <p:nvPr/>
        </p:nvSpPr>
        <p:spPr>
          <a:xfrm>
            <a:off x="1113970" y="650164"/>
            <a:ext cx="5392337" cy="307777"/>
          </a:xfrm>
          <a:prstGeom prst="snip1Rect">
            <a:avLst>
              <a:gd name="adj" fmla="val 0"/>
            </a:avLst>
          </a:prstGeom>
          <a:noFill/>
          <a:ln w="28575">
            <a:noFill/>
          </a:ln>
        </p:spPr>
        <p:txBody>
          <a:bodyPr wrap="square" rtlCol="0">
            <a:spAutoFit/>
          </a:bodyPr>
          <a:lstStyle/>
          <a:p>
            <a:r>
              <a:rPr lang="en-US" altLang="zh-CN" sz="1400" dirty="0">
                <a:solidFill>
                  <a:srgbClr val="38866A"/>
                </a:solidFill>
                <a:latin typeface="方正清刻本悦宋简体" panose="02000000000000000000" pitchFamily="2" charset="-122"/>
                <a:ea typeface="方正清刻本悦宋简体" panose="02000000000000000000" pitchFamily="2" charset="-122"/>
                <a:cs typeface="Arial" panose="020B0604020202020204" pitchFamily="34" charset="0"/>
              </a:rPr>
              <a:t> </a:t>
            </a:r>
            <a:r>
              <a:rPr lang="en-US" altLang="zh-CN" sz="1400" b="0" dirty="0">
                <a:solidFill>
                  <a:srgbClr val="38866A"/>
                </a:solidFill>
                <a:latin typeface="方正清刻本悦宋简体" panose="02000000000000000000" pitchFamily="2" charset="-122"/>
                <a:ea typeface="方正清刻本悦宋简体" panose="02000000000000000000" pitchFamily="2" charset="-122"/>
                <a:cs typeface="Arial" panose="020B0604020202020204" pitchFamily="34" charset="0"/>
              </a:rPr>
              <a:t>The future of technological innovation in the Netherlands</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图片 4" descr="中山大学logo"/>
          <p:cNvPicPr>
            <a:picLocks noChangeAspect="1"/>
          </p:cNvPicPr>
          <p:nvPr/>
        </p:nvPicPr>
        <p:blipFill>
          <a:blip r:embed="rId3"/>
          <a:stretch>
            <a:fillRect/>
          </a:stretch>
        </p:blipFill>
        <p:spPr>
          <a:xfrm>
            <a:off x="10894695" y="256540"/>
            <a:ext cx="953135" cy="953135"/>
          </a:xfrm>
          <a:prstGeom prst="rect">
            <a:avLst/>
          </a:prstGeom>
        </p:spPr>
      </p:pic>
      <p:pic>
        <p:nvPicPr>
          <p:cNvPr id="6" name="图片 5">
            <a:extLst>
              <a:ext uri="{FF2B5EF4-FFF2-40B4-BE49-F238E27FC236}">
                <a16:creationId xmlns:a16="http://schemas.microsoft.com/office/drawing/2014/main" id="{53031123-24CC-4CC4-9DD0-C0A37F53092B}"/>
              </a:ext>
            </a:extLst>
          </p:cNvPr>
          <p:cNvPicPr>
            <a:picLocks noChangeAspect="1"/>
          </p:cNvPicPr>
          <p:nvPr/>
        </p:nvPicPr>
        <p:blipFill>
          <a:blip r:embed="rId4"/>
          <a:stretch>
            <a:fillRect/>
          </a:stretch>
        </p:blipFill>
        <p:spPr>
          <a:xfrm>
            <a:off x="2203839" y="1251355"/>
            <a:ext cx="4783333" cy="4840809"/>
          </a:xfrm>
          <a:prstGeom prst="rect">
            <a:avLst/>
          </a:prstGeom>
        </p:spPr>
      </p:pic>
      <p:sp>
        <p:nvSpPr>
          <p:cNvPr id="8" name="文本框 7">
            <a:extLst>
              <a:ext uri="{FF2B5EF4-FFF2-40B4-BE49-F238E27FC236}">
                <a16:creationId xmlns:a16="http://schemas.microsoft.com/office/drawing/2014/main" id="{03C37618-9B2A-491F-B5AF-79B2F627BF99}"/>
              </a:ext>
            </a:extLst>
          </p:cNvPr>
          <p:cNvSpPr txBox="1"/>
          <p:nvPr/>
        </p:nvSpPr>
        <p:spPr>
          <a:xfrm>
            <a:off x="8291145" y="3210095"/>
            <a:ext cx="1800493" cy="923330"/>
          </a:xfrm>
          <a:prstGeom prst="rect">
            <a:avLst/>
          </a:prstGeom>
          <a:noFill/>
        </p:spPr>
        <p:txBody>
          <a:bodyPr wrap="none" rtlCol="0">
            <a:spAutoFit/>
          </a:bodyPr>
          <a:lstStyle/>
          <a:p>
            <a:r>
              <a:rPr lang="zh-CN" altLang="en-US" b="1" dirty="0">
                <a:latin typeface="微软雅黑" panose="020B0503020204020204" pitchFamily="34" charset="-122"/>
                <a:ea typeface="微软雅黑" panose="020B0503020204020204" pitchFamily="34" charset="-122"/>
              </a:rPr>
              <a:t>千秋功过，</a:t>
            </a:r>
            <a:endParaRPr lang="en-US" altLang="zh-CN" b="1" dirty="0">
              <a:latin typeface="微软雅黑" panose="020B0503020204020204" pitchFamily="34" charset="-122"/>
              <a:ea typeface="微软雅黑" panose="020B0503020204020204" pitchFamily="34" charset="-122"/>
            </a:endParaRPr>
          </a:p>
          <a:p>
            <a:r>
              <a:rPr lang="zh-CN" altLang="en-US" b="1" dirty="0">
                <a:latin typeface="微软雅黑" panose="020B0503020204020204" pitchFamily="34" charset="-122"/>
                <a:ea typeface="微软雅黑" panose="020B0503020204020204" pitchFamily="34" charset="-122"/>
              </a:rPr>
              <a:t>是非成败，</a:t>
            </a:r>
            <a:endParaRPr lang="en-US" altLang="zh-CN" b="1" dirty="0">
              <a:latin typeface="微软雅黑" panose="020B0503020204020204" pitchFamily="34" charset="-122"/>
              <a:ea typeface="微软雅黑" panose="020B0503020204020204" pitchFamily="34" charset="-122"/>
            </a:endParaRPr>
          </a:p>
          <a:p>
            <a:r>
              <a:rPr lang="zh-CN" altLang="en-US" b="1" dirty="0">
                <a:latin typeface="微软雅黑" panose="020B0503020204020204" pitchFamily="34" charset="-122"/>
                <a:ea typeface="微软雅黑" panose="020B0503020204020204" pitchFamily="34" charset="-122"/>
              </a:rPr>
              <a:t>任由后人评说了</a:t>
            </a:r>
          </a:p>
        </p:txBody>
      </p:sp>
      <p:sp>
        <p:nvSpPr>
          <p:cNvPr id="17" name="椭圆 16">
            <a:extLst>
              <a:ext uri="{FF2B5EF4-FFF2-40B4-BE49-F238E27FC236}">
                <a16:creationId xmlns:a16="http://schemas.microsoft.com/office/drawing/2014/main" id="{0CE8171F-787F-4768-A032-A34D83E80ABA}"/>
              </a:ext>
            </a:extLst>
          </p:cNvPr>
          <p:cNvSpPr/>
          <p:nvPr/>
        </p:nvSpPr>
        <p:spPr>
          <a:xfrm>
            <a:off x="472793" y="299315"/>
            <a:ext cx="621956" cy="621958"/>
          </a:xfrm>
          <a:prstGeom prst="ellipse">
            <a:avLst/>
          </a:prstGeom>
          <a:solidFill>
            <a:srgbClr val="38866A"/>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00">
              <a:solidFill>
                <a:srgbClr val="013AAB"/>
              </a:solidFill>
              <a:effectLst>
                <a:outerShdw blurRad="50800" dist="38100" dir="2700000" algn="tl" rotWithShape="0">
                  <a:prstClr val="black">
                    <a:alpha val="40000"/>
                  </a:prstClr>
                </a:outerShdw>
              </a:effectLst>
              <a:latin typeface="方正清刻本悦宋简体" panose="02000000000000000000" pitchFamily="2" charset="-122"/>
              <a:ea typeface="方正清刻本悦宋简体" panose="02000000000000000000" pitchFamily="2" charset="-122"/>
            </a:endParaRPr>
          </a:p>
        </p:txBody>
      </p:sp>
      <p:sp>
        <p:nvSpPr>
          <p:cNvPr id="18" name="文本框 17">
            <a:extLst>
              <a:ext uri="{FF2B5EF4-FFF2-40B4-BE49-F238E27FC236}">
                <a16:creationId xmlns:a16="http://schemas.microsoft.com/office/drawing/2014/main" id="{A4EAE408-4D2D-4A83-84EA-A404499C4508}"/>
              </a:ext>
            </a:extLst>
          </p:cNvPr>
          <p:cNvSpPr txBox="1"/>
          <p:nvPr/>
        </p:nvSpPr>
        <p:spPr>
          <a:xfrm>
            <a:off x="396336" y="256351"/>
            <a:ext cx="774870" cy="707886"/>
          </a:xfrm>
          <a:prstGeom prst="rect">
            <a:avLst/>
          </a:prstGeom>
          <a:noFill/>
        </p:spPr>
        <p:txBody>
          <a:bodyPr wrap="square" rtlCol="0">
            <a:spAutoFit/>
          </a:bodyPr>
          <a:lstStyle>
            <a:defPPr>
              <a:defRPr lang="zh-CN"/>
            </a:defPPr>
            <a:lvl1pPr algn="ctr">
              <a:defRPr sz="6000" b="1">
                <a:blipFill dpi="0" rotWithShape="1">
                  <a:blip r:embed="rId5"/>
                  <a:srcRect/>
                  <a:stretch>
                    <a:fillRect/>
                  </a:stretch>
                </a:blipFill>
              </a:defRPr>
            </a:lvl1pPr>
          </a:lstStyle>
          <a:p>
            <a:r>
              <a:rPr lang="en-US" altLang="zh-CN" sz="4000" b="0" dirty="0">
                <a:solidFill>
                  <a:srgbClr val="FEFEFE"/>
                </a:solidFill>
                <a:latin typeface="方正清刻本悦宋简体" panose="02000000000000000000" pitchFamily="2" charset="-122"/>
                <a:ea typeface="方正清刻本悦宋简体" panose="02000000000000000000" pitchFamily="2" charset="-122"/>
                <a:cs typeface="Arial" panose="020B0604020202020204" pitchFamily="34" charset="0"/>
              </a:rPr>
              <a:t>4</a:t>
            </a:r>
            <a:endParaRPr lang="zh-CN" altLang="en-US" sz="4000" b="0" dirty="0">
              <a:solidFill>
                <a:srgbClr val="FEFEFE"/>
              </a:solidFill>
              <a:latin typeface="方正清刻本悦宋简体" panose="02000000000000000000" pitchFamily="2" charset="-122"/>
              <a:ea typeface="方正清刻本悦宋简体" panose="02000000000000000000" pitchFamily="2" charset="-122"/>
              <a:cs typeface="Arial" panose="020B0604020202020204" pitchFamily="34" charset="0"/>
            </a:endParaRPr>
          </a:p>
        </p:txBody>
      </p:sp>
      <p:sp>
        <p:nvSpPr>
          <p:cNvPr id="19" name="矩形 18">
            <a:extLst>
              <a:ext uri="{FF2B5EF4-FFF2-40B4-BE49-F238E27FC236}">
                <a16:creationId xmlns:a16="http://schemas.microsoft.com/office/drawing/2014/main" id="{86273442-FDB0-4E5E-9FC9-0E650810FE92}"/>
              </a:ext>
            </a:extLst>
          </p:cNvPr>
          <p:cNvSpPr/>
          <p:nvPr/>
        </p:nvSpPr>
        <p:spPr>
          <a:xfrm>
            <a:off x="1171206" y="67834"/>
            <a:ext cx="3794494" cy="653897"/>
          </a:xfrm>
          <a:prstGeom prst="rect">
            <a:avLst/>
          </a:prstGeom>
        </p:spPr>
        <p:txBody>
          <a:bodyPr wrap="square">
            <a:spAutoFit/>
          </a:bodyPr>
          <a:lstStyle/>
          <a:p>
            <a:pPr>
              <a:lnSpc>
                <a:spcPct val="175000"/>
              </a:lnSpc>
            </a:pPr>
            <a:r>
              <a:rPr lang="zh-CN" altLang="en-US" sz="2400" dirty="0">
                <a:solidFill>
                  <a:srgbClr val="38866A"/>
                </a:solidFill>
                <a:latin typeface="方正清刻本悦宋简体" panose="02000000000000000000" pitchFamily="2" charset="-122"/>
                <a:ea typeface="方正清刻本悦宋简体" panose="02000000000000000000" pitchFamily="2" charset="-122"/>
              </a:rPr>
              <a:t>荷兰科技产业的未来</a:t>
            </a:r>
            <a:endParaRPr lang="en-US" altLang="zh-CN" sz="2400" dirty="0">
              <a:solidFill>
                <a:srgbClr val="38866A"/>
              </a:solidFill>
              <a:latin typeface="方正清刻本悦宋简体" panose="02000000000000000000" pitchFamily="2" charset="-122"/>
              <a:ea typeface="方正清刻本悦宋简体" panose="02000000000000000000" pitchFamily="2" charset="-122"/>
            </a:endParaRPr>
          </a:p>
        </p:txBody>
      </p:sp>
      <p:sp>
        <p:nvSpPr>
          <p:cNvPr id="20" name="文本框 19">
            <a:extLst>
              <a:ext uri="{FF2B5EF4-FFF2-40B4-BE49-F238E27FC236}">
                <a16:creationId xmlns:a16="http://schemas.microsoft.com/office/drawing/2014/main" id="{0B2827FA-D34E-419B-AC88-DC3FDF9DBE1E}"/>
              </a:ext>
            </a:extLst>
          </p:cNvPr>
          <p:cNvSpPr txBox="1"/>
          <p:nvPr/>
        </p:nvSpPr>
        <p:spPr>
          <a:xfrm>
            <a:off x="1113970" y="650164"/>
            <a:ext cx="5392337" cy="307777"/>
          </a:xfrm>
          <a:prstGeom prst="snip1Rect">
            <a:avLst>
              <a:gd name="adj" fmla="val 0"/>
            </a:avLst>
          </a:prstGeom>
          <a:noFill/>
          <a:ln w="28575">
            <a:noFill/>
          </a:ln>
        </p:spPr>
        <p:txBody>
          <a:bodyPr wrap="square" rtlCol="0">
            <a:spAutoFit/>
          </a:bodyPr>
          <a:lstStyle/>
          <a:p>
            <a:r>
              <a:rPr lang="en-US" altLang="zh-CN" sz="1400" dirty="0">
                <a:solidFill>
                  <a:srgbClr val="38866A"/>
                </a:solidFill>
                <a:latin typeface="方正清刻本悦宋简体" panose="02000000000000000000" pitchFamily="2" charset="-122"/>
                <a:ea typeface="方正清刻本悦宋简体" panose="02000000000000000000" pitchFamily="2" charset="-122"/>
                <a:cs typeface="Arial" panose="020B0604020202020204" pitchFamily="34" charset="0"/>
              </a:rPr>
              <a:t> </a:t>
            </a:r>
            <a:r>
              <a:rPr lang="en-US" altLang="zh-CN" sz="1400" b="0" dirty="0">
                <a:solidFill>
                  <a:srgbClr val="38866A"/>
                </a:solidFill>
                <a:latin typeface="方正清刻本悦宋简体" panose="02000000000000000000" pitchFamily="2" charset="-122"/>
                <a:ea typeface="方正清刻本悦宋简体" panose="02000000000000000000" pitchFamily="2" charset="-122"/>
                <a:cs typeface="Arial" panose="020B0604020202020204" pitchFamily="34" charset="0"/>
              </a:rPr>
              <a:t>The future of technological innovation in the Netherlands</a:t>
            </a:r>
          </a:p>
        </p:txBody>
      </p:sp>
    </p:spTree>
    <p:extLst>
      <p:ext uri="{BB962C8B-B14F-4D97-AF65-F5344CB8AC3E}">
        <p14:creationId xmlns:p14="http://schemas.microsoft.com/office/powerpoint/2010/main" val="14500296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9" name="椭圆 8"/>
          <p:cNvSpPr/>
          <p:nvPr/>
        </p:nvSpPr>
        <p:spPr>
          <a:xfrm>
            <a:off x="472793" y="299315"/>
            <a:ext cx="621956" cy="621958"/>
          </a:xfrm>
          <a:prstGeom prst="ellipse">
            <a:avLst/>
          </a:prstGeom>
          <a:solidFill>
            <a:srgbClr val="38866A"/>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00">
              <a:solidFill>
                <a:srgbClr val="013AAB"/>
              </a:solidFill>
              <a:effectLst>
                <a:outerShdw blurRad="50800" dist="38100" dir="2700000" algn="tl" rotWithShape="0">
                  <a:prstClr val="black">
                    <a:alpha val="40000"/>
                  </a:prstClr>
                </a:outerShdw>
              </a:effectLst>
              <a:latin typeface="方正清刻本悦宋简体" panose="02000000000000000000" pitchFamily="2" charset="-122"/>
              <a:ea typeface="方正清刻本悦宋简体" panose="02000000000000000000" pitchFamily="2" charset="-122"/>
            </a:endParaRPr>
          </a:p>
        </p:txBody>
      </p:sp>
      <p:sp>
        <p:nvSpPr>
          <p:cNvPr id="11" name="矩形 10"/>
          <p:cNvSpPr/>
          <p:nvPr/>
        </p:nvSpPr>
        <p:spPr>
          <a:xfrm>
            <a:off x="1171206" y="67834"/>
            <a:ext cx="3794494" cy="653897"/>
          </a:xfrm>
          <a:prstGeom prst="rect">
            <a:avLst/>
          </a:prstGeom>
        </p:spPr>
        <p:txBody>
          <a:bodyPr wrap="square">
            <a:spAutoFit/>
          </a:bodyPr>
          <a:lstStyle/>
          <a:p>
            <a:pPr>
              <a:lnSpc>
                <a:spcPct val="175000"/>
              </a:lnSpc>
            </a:pPr>
            <a:r>
              <a:rPr lang="zh-CN" altLang="en-US" sz="2400" dirty="0">
                <a:solidFill>
                  <a:srgbClr val="38866A"/>
                </a:solidFill>
                <a:latin typeface="方正清刻本悦宋简体" panose="02000000000000000000" pitchFamily="2" charset="-122"/>
                <a:ea typeface="方正清刻本悦宋简体" panose="02000000000000000000" pitchFamily="2" charset="-122"/>
              </a:rPr>
              <a:t>参考与数据来源</a:t>
            </a:r>
          </a:p>
        </p:txBody>
      </p:sp>
      <p:sp>
        <p:nvSpPr>
          <p:cNvPr id="12" name="文本框 11"/>
          <p:cNvSpPr txBox="1"/>
          <p:nvPr/>
        </p:nvSpPr>
        <p:spPr>
          <a:xfrm>
            <a:off x="1113971" y="650164"/>
            <a:ext cx="5022106" cy="307777"/>
          </a:xfrm>
          <a:prstGeom prst="snip1Rect">
            <a:avLst>
              <a:gd name="adj" fmla="val 0"/>
            </a:avLst>
          </a:prstGeom>
          <a:noFill/>
          <a:ln w="28575">
            <a:noFill/>
          </a:ln>
        </p:spPr>
        <p:txBody>
          <a:bodyPr wrap="square" rtlCol="0">
            <a:spAutoFit/>
          </a:bodyPr>
          <a:lstStyle/>
          <a:p>
            <a:r>
              <a:rPr lang="en-US" altLang="zh-CN" sz="1400" dirty="0">
                <a:solidFill>
                  <a:srgbClr val="38866A"/>
                </a:solidFill>
                <a:latin typeface="方正清刻本悦宋简体" panose="02000000000000000000" pitchFamily="2" charset="-122"/>
                <a:ea typeface="方正清刻本悦宋简体" panose="02000000000000000000" pitchFamily="2" charset="-122"/>
                <a:cs typeface="Arial" panose="020B0604020202020204" pitchFamily="34" charset="0"/>
              </a:rPr>
              <a:t>Reference and Source</a:t>
            </a:r>
          </a:p>
        </p:txBody>
      </p:sp>
      <p:pic>
        <p:nvPicPr>
          <p:cNvPr id="5" name="图片 4" descr="中山大学logo"/>
          <p:cNvPicPr>
            <a:picLocks noChangeAspect="1"/>
          </p:cNvPicPr>
          <p:nvPr/>
        </p:nvPicPr>
        <p:blipFill>
          <a:blip r:embed="rId3"/>
          <a:stretch>
            <a:fillRect/>
          </a:stretch>
        </p:blipFill>
        <p:spPr>
          <a:xfrm>
            <a:off x="10894695" y="256540"/>
            <a:ext cx="953135" cy="953135"/>
          </a:xfrm>
          <a:prstGeom prst="rect">
            <a:avLst/>
          </a:prstGeom>
        </p:spPr>
      </p:pic>
      <p:sp>
        <p:nvSpPr>
          <p:cNvPr id="2" name="文本框 1">
            <a:extLst>
              <a:ext uri="{FF2B5EF4-FFF2-40B4-BE49-F238E27FC236}">
                <a16:creationId xmlns:a16="http://schemas.microsoft.com/office/drawing/2014/main" id="{14E34709-ED32-4C9A-B433-3711BB4E09A5}"/>
              </a:ext>
            </a:extLst>
          </p:cNvPr>
          <p:cNvSpPr txBox="1"/>
          <p:nvPr/>
        </p:nvSpPr>
        <p:spPr>
          <a:xfrm>
            <a:off x="1004433" y="1468839"/>
            <a:ext cx="10381605" cy="3077766"/>
          </a:xfrm>
          <a:prstGeom prst="rect">
            <a:avLst/>
          </a:prstGeom>
          <a:noFill/>
        </p:spPr>
        <p:txBody>
          <a:bodyPr wrap="square" rtlCol="0">
            <a:spAutoFit/>
          </a:bodyPr>
          <a:lstStyle/>
          <a:p>
            <a:pPr algn="ctr"/>
            <a:r>
              <a:rPr lang="en-US" altLang="zh-CN" sz="2400" b="1" dirty="0">
                <a:latin typeface="微软雅黑" panose="020B0503020204020204" pitchFamily="34" charset="-122"/>
                <a:ea typeface="微软雅黑" panose="020B0503020204020204" pitchFamily="34" charset="-122"/>
              </a:rPr>
              <a:t>Reference</a:t>
            </a:r>
          </a:p>
          <a:p>
            <a:pPr algn="ctr"/>
            <a:endParaRPr lang="en-US" altLang="zh-CN" sz="2400" b="1" dirty="0">
              <a:latin typeface="微软雅黑" panose="020B0503020204020204" pitchFamily="34" charset="-122"/>
              <a:ea typeface="微软雅黑" panose="020B0503020204020204" pitchFamily="34" charset="-122"/>
            </a:endParaRPr>
          </a:p>
          <a:p>
            <a:r>
              <a:rPr lang="en-US" altLang="zh-CN" sz="1600" i="0" dirty="0">
                <a:effectLst/>
                <a:latin typeface="微软雅黑" panose="020B0503020204020204" pitchFamily="34" charset="-122"/>
                <a:ea typeface="微软雅黑" panose="020B0503020204020204" pitchFamily="34" charset="-122"/>
              </a:rPr>
              <a:t>[1]</a:t>
            </a:r>
            <a:r>
              <a:rPr lang="zh-CN" altLang="en-US" sz="1600" i="0" dirty="0">
                <a:effectLst/>
                <a:latin typeface="微软雅黑" panose="020B0503020204020204" pitchFamily="34" charset="-122"/>
                <a:ea typeface="微软雅黑" panose="020B0503020204020204" pitchFamily="34" charset="-122"/>
              </a:rPr>
              <a:t>石汉</a:t>
            </a:r>
            <a:r>
              <a:rPr lang="en-US" altLang="zh-CN" sz="1600" i="0" dirty="0">
                <a:effectLst/>
                <a:latin typeface="微软雅黑" panose="020B0503020204020204" pitchFamily="34" charset="-122"/>
                <a:ea typeface="微软雅黑" panose="020B0503020204020204" pitchFamily="34" charset="-122"/>
              </a:rPr>
              <a:t>, </a:t>
            </a:r>
            <a:r>
              <a:rPr lang="zh-CN" altLang="en-US" sz="1600" i="0" dirty="0">
                <a:effectLst/>
                <a:latin typeface="微软雅黑" panose="020B0503020204020204" pitchFamily="34" charset="-122"/>
                <a:ea typeface="微软雅黑" panose="020B0503020204020204" pitchFamily="34" charset="-122"/>
              </a:rPr>
              <a:t>余强</a:t>
            </a:r>
            <a:r>
              <a:rPr lang="en-US" altLang="zh-CN" sz="1600" i="0" dirty="0">
                <a:effectLst/>
                <a:latin typeface="微软雅黑" panose="020B0503020204020204" pitchFamily="34" charset="-122"/>
                <a:ea typeface="微软雅黑" panose="020B0503020204020204" pitchFamily="34" charset="-122"/>
              </a:rPr>
              <a:t>. </a:t>
            </a:r>
            <a:r>
              <a:rPr lang="zh-CN" altLang="en-US" sz="1600" i="0" dirty="0">
                <a:effectLst/>
                <a:latin typeface="微软雅黑" panose="020B0503020204020204" pitchFamily="34" charset="-122"/>
                <a:ea typeface="微软雅黑" panose="020B0503020204020204" pitchFamily="34" charset="-122"/>
              </a:rPr>
              <a:t>尼德兰革命的历史地位浅析</a:t>
            </a:r>
            <a:r>
              <a:rPr lang="en-US" altLang="zh-CN" sz="1600" i="0" dirty="0">
                <a:effectLst/>
                <a:latin typeface="微软雅黑" panose="020B0503020204020204" pitchFamily="34" charset="-122"/>
                <a:ea typeface="微软雅黑" panose="020B0503020204020204" pitchFamily="34" charset="-122"/>
              </a:rPr>
              <a:t>——</a:t>
            </a:r>
            <a:r>
              <a:rPr lang="zh-CN" altLang="en-US" sz="1600" i="0" dirty="0">
                <a:effectLst/>
                <a:latin typeface="微软雅黑" panose="020B0503020204020204" pitchFamily="34" charset="-122"/>
                <a:ea typeface="微软雅黑" panose="020B0503020204020204" pitchFamily="34" charset="-122"/>
              </a:rPr>
              <a:t>兼说世界近代史的开端</a:t>
            </a:r>
            <a:r>
              <a:rPr lang="en-US" altLang="zh-CN" sz="1600" i="0" dirty="0">
                <a:effectLst/>
                <a:latin typeface="微软雅黑" panose="020B0503020204020204" pitchFamily="34" charset="-122"/>
                <a:ea typeface="微软雅黑" panose="020B0503020204020204" pitchFamily="34" charset="-122"/>
              </a:rPr>
              <a:t>[J]. </a:t>
            </a:r>
            <a:r>
              <a:rPr lang="zh-CN" altLang="en-US" sz="1600" i="0" dirty="0">
                <a:effectLst/>
                <a:latin typeface="微软雅黑" panose="020B0503020204020204" pitchFamily="34" charset="-122"/>
                <a:ea typeface="微软雅黑" panose="020B0503020204020204" pitchFamily="34" charset="-122"/>
              </a:rPr>
              <a:t>武当学刊</a:t>
            </a:r>
            <a:r>
              <a:rPr lang="en-US" altLang="zh-CN" sz="1600" i="0" dirty="0">
                <a:effectLst/>
                <a:latin typeface="微软雅黑" panose="020B0503020204020204" pitchFamily="34" charset="-122"/>
                <a:ea typeface="微软雅黑" panose="020B0503020204020204" pitchFamily="34" charset="-122"/>
              </a:rPr>
              <a:t>, 1997(3):53-58.</a:t>
            </a:r>
          </a:p>
          <a:p>
            <a:endParaRPr lang="en-US" altLang="zh-CN" sz="1600" i="0" dirty="0">
              <a:effectLst/>
              <a:latin typeface="微软雅黑" panose="020B0503020204020204" pitchFamily="34" charset="-122"/>
              <a:ea typeface="微软雅黑" panose="020B0503020204020204" pitchFamily="34" charset="-122"/>
            </a:endParaRPr>
          </a:p>
          <a:p>
            <a:r>
              <a:rPr lang="en-US" altLang="zh-CN" sz="1600" i="0" dirty="0">
                <a:effectLst/>
                <a:latin typeface="微软雅黑" panose="020B0503020204020204" pitchFamily="34" charset="-122"/>
                <a:ea typeface="微软雅黑" panose="020B0503020204020204" pitchFamily="34" charset="-122"/>
              </a:rPr>
              <a:t>[2]</a:t>
            </a:r>
            <a:r>
              <a:rPr lang="zh-CN" altLang="en-US" sz="1600" i="0" dirty="0">
                <a:effectLst/>
                <a:latin typeface="微软雅黑" panose="020B0503020204020204" pitchFamily="34" charset="-122"/>
                <a:ea typeface="微软雅黑" panose="020B0503020204020204" pitchFamily="34" charset="-122"/>
              </a:rPr>
              <a:t>喻金田</a:t>
            </a:r>
            <a:r>
              <a:rPr lang="en-US" altLang="zh-CN" sz="1600" i="0" dirty="0">
                <a:effectLst/>
                <a:latin typeface="微软雅黑" panose="020B0503020204020204" pitchFamily="34" charset="-122"/>
                <a:ea typeface="微软雅黑" panose="020B0503020204020204" pitchFamily="34" charset="-122"/>
              </a:rPr>
              <a:t>,</a:t>
            </a:r>
            <a:r>
              <a:rPr lang="zh-CN" altLang="en-US" sz="1600" i="0" dirty="0">
                <a:effectLst/>
                <a:latin typeface="微软雅黑" panose="020B0503020204020204" pitchFamily="34" charset="-122"/>
                <a:ea typeface="微软雅黑" panose="020B0503020204020204" pitchFamily="34" charset="-122"/>
              </a:rPr>
              <a:t>陈媞</a:t>
            </a:r>
            <a:r>
              <a:rPr lang="en-US" altLang="zh-CN" sz="1600" i="0" dirty="0">
                <a:effectLst/>
                <a:latin typeface="微软雅黑" panose="020B0503020204020204" pitchFamily="34" charset="-122"/>
                <a:ea typeface="微软雅黑" panose="020B0503020204020204" pitchFamily="34" charset="-122"/>
              </a:rPr>
              <a:t>.</a:t>
            </a:r>
            <a:r>
              <a:rPr lang="zh-CN" altLang="en-US" sz="1600" i="0" dirty="0">
                <a:effectLst/>
                <a:latin typeface="微软雅黑" panose="020B0503020204020204" pitchFamily="34" charset="-122"/>
                <a:ea typeface="微软雅黑" panose="020B0503020204020204" pitchFamily="34" charset="-122"/>
              </a:rPr>
              <a:t>荷兰埃因霍温创新型城市建设经验及启示</a:t>
            </a:r>
            <a:r>
              <a:rPr lang="en-US" altLang="zh-CN" sz="1600" i="0" dirty="0">
                <a:effectLst/>
                <a:latin typeface="微软雅黑" panose="020B0503020204020204" pitchFamily="34" charset="-122"/>
                <a:ea typeface="微软雅黑" panose="020B0503020204020204" pitchFamily="34" charset="-122"/>
              </a:rPr>
              <a:t>[J].</a:t>
            </a:r>
            <a:r>
              <a:rPr lang="zh-CN" altLang="en-US" sz="1600" i="0" dirty="0">
                <a:effectLst/>
                <a:latin typeface="微软雅黑" panose="020B0503020204020204" pitchFamily="34" charset="-122"/>
                <a:ea typeface="微软雅黑" panose="020B0503020204020204" pitchFamily="34" charset="-122"/>
              </a:rPr>
              <a:t>科学学与科学技术管理</a:t>
            </a:r>
            <a:r>
              <a:rPr lang="en-US" altLang="zh-CN" sz="1600" i="0" dirty="0">
                <a:effectLst/>
                <a:latin typeface="微软雅黑" panose="020B0503020204020204" pitchFamily="34" charset="-122"/>
                <a:ea typeface="微软雅黑" panose="020B0503020204020204" pitchFamily="34" charset="-122"/>
              </a:rPr>
              <a:t>,2012,33(11):46-51.</a:t>
            </a:r>
          </a:p>
          <a:p>
            <a:endParaRPr lang="en-US" altLang="zh-CN" sz="1600" i="0" dirty="0">
              <a:effectLst/>
              <a:latin typeface="微软雅黑" panose="020B0503020204020204" pitchFamily="34" charset="-122"/>
              <a:ea typeface="微软雅黑" panose="020B0503020204020204" pitchFamily="34" charset="-122"/>
            </a:endParaRPr>
          </a:p>
          <a:p>
            <a:r>
              <a:rPr lang="en-US" altLang="zh-CN" sz="1600" i="0" dirty="0">
                <a:effectLst/>
                <a:latin typeface="微软雅黑" panose="020B0503020204020204" pitchFamily="34" charset="-122"/>
                <a:ea typeface="微软雅黑" panose="020B0503020204020204" pitchFamily="34" charset="-122"/>
              </a:rPr>
              <a:t>[3]</a:t>
            </a:r>
            <a:r>
              <a:rPr lang="zh-CN" altLang="en-US" sz="1600" i="0" dirty="0">
                <a:effectLst/>
                <a:latin typeface="微软雅黑" panose="020B0503020204020204" pitchFamily="34" charset="-122"/>
                <a:ea typeface="微软雅黑" panose="020B0503020204020204" pitchFamily="34" charset="-122"/>
              </a:rPr>
              <a:t>袁伟</a:t>
            </a:r>
            <a:r>
              <a:rPr lang="en-US" altLang="zh-CN" sz="1600" i="0" dirty="0">
                <a:effectLst/>
                <a:latin typeface="微软雅黑" panose="020B0503020204020204" pitchFamily="34" charset="-122"/>
                <a:ea typeface="微软雅黑" panose="020B0503020204020204" pitchFamily="34" charset="-122"/>
              </a:rPr>
              <a:t>,</a:t>
            </a:r>
            <a:r>
              <a:rPr lang="zh-CN" altLang="en-US" sz="1600" i="0" dirty="0">
                <a:effectLst/>
                <a:latin typeface="微软雅黑" panose="020B0503020204020204" pitchFamily="34" charset="-122"/>
                <a:ea typeface="微软雅黑" panose="020B0503020204020204" pitchFamily="34" charset="-122"/>
              </a:rPr>
              <a:t>高继平</a:t>
            </a:r>
            <a:r>
              <a:rPr lang="en-US" altLang="zh-CN" sz="1600" i="0" dirty="0">
                <a:effectLst/>
                <a:latin typeface="微软雅黑" panose="020B0503020204020204" pitchFamily="34" charset="-122"/>
                <a:ea typeface="微软雅黑" panose="020B0503020204020204" pitchFamily="34" charset="-122"/>
              </a:rPr>
              <a:t>,</a:t>
            </a:r>
            <a:r>
              <a:rPr lang="zh-CN" altLang="en-US" sz="1600" i="0" dirty="0">
                <a:effectLst/>
                <a:latin typeface="微软雅黑" panose="020B0503020204020204" pitchFamily="34" charset="-122"/>
                <a:ea typeface="微软雅黑" panose="020B0503020204020204" pitchFamily="34" charset="-122"/>
              </a:rPr>
              <a:t>于薇</a:t>
            </a:r>
            <a:r>
              <a:rPr lang="en-US" altLang="zh-CN" sz="1600" i="0" dirty="0">
                <a:effectLst/>
                <a:latin typeface="微软雅黑" panose="020B0503020204020204" pitchFamily="34" charset="-122"/>
                <a:ea typeface="微软雅黑" panose="020B0503020204020204" pitchFamily="34" charset="-122"/>
              </a:rPr>
              <a:t>,</a:t>
            </a:r>
            <a:r>
              <a:rPr lang="zh-CN" altLang="en-US" sz="1600" i="0" dirty="0">
                <a:effectLst/>
                <a:latin typeface="微软雅黑" panose="020B0503020204020204" pitchFamily="34" charset="-122"/>
                <a:ea typeface="微软雅黑" panose="020B0503020204020204" pitchFamily="34" charset="-122"/>
              </a:rPr>
              <a:t>邵英红</a:t>
            </a:r>
            <a:r>
              <a:rPr lang="en-US" altLang="zh-CN" sz="1600" i="0" dirty="0">
                <a:effectLst/>
                <a:latin typeface="微软雅黑" panose="020B0503020204020204" pitchFamily="34" charset="-122"/>
                <a:ea typeface="微软雅黑" panose="020B0503020204020204" pitchFamily="34" charset="-122"/>
              </a:rPr>
              <a:t>.</a:t>
            </a:r>
            <a:r>
              <a:rPr lang="zh-CN" altLang="en-US" sz="1600" i="0" dirty="0">
                <a:effectLst/>
                <a:latin typeface="微软雅黑" panose="020B0503020204020204" pitchFamily="34" charset="-122"/>
                <a:ea typeface="微软雅黑" panose="020B0503020204020204" pitchFamily="34" charset="-122"/>
              </a:rPr>
              <a:t>融通创新模式及其支撑体系构建</a:t>
            </a:r>
            <a:r>
              <a:rPr lang="en-US" altLang="zh-CN" sz="1600" i="0" dirty="0">
                <a:effectLst/>
                <a:latin typeface="微软雅黑" panose="020B0503020204020204" pitchFamily="34" charset="-122"/>
                <a:ea typeface="微软雅黑" panose="020B0503020204020204" pitchFamily="34" charset="-122"/>
              </a:rPr>
              <a:t>——</a:t>
            </a:r>
            <a:r>
              <a:rPr lang="zh-CN" altLang="en-US" sz="1600" i="0" dirty="0">
                <a:effectLst/>
                <a:latin typeface="微软雅黑" panose="020B0503020204020204" pitchFamily="34" charset="-122"/>
                <a:ea typeface="微软雅黑" panose="020B0503020204020204" pitchFamily="34" charset="-122"/>
              </a:rPr>
              <a:t>荷兰人工智能创新中心对我国人工智能领域发展的启示</a:t>
            </a:r>
            <a:r>
              <a:rPr lang="en-US" altLang="zh-CN" sz="1600" i="0" dirty="0">
                <a:effectLst/>
                <a:latin typeface="微软雅黑" panose="020B0503020204020204" pitchFamily="34" charset="-122"/>
                <a:ea typeface="微软雅黑" panose="020B0503020204020204" pitchFamily="34" charset="-122"/>
              </a:rPr>
              <a:t>[J].</a:t>
            </a:r>
            <a:r>
              <a:rPr lang="zh-CN" altLang="en-US" sz="1600" i="0" dirty="0">
                <a:effectLst/>
                <a:latin typeface="微软雅黑" panose="020B0503020204020204" pitchFamily="34" charset="-122"/>
                <a:ea typeface="微软雅黑" panose="020B0503020204020204" pitchFamily="34" charset="-122"/>
              </a:rPr>
              <a:t>科技进步与对策</a:t>
            </a:r>
            <a:r>
              <a:rPr lang="en-US" altLang="zh-CN" sz="1600" i="0" dirty="0">
                <a:effectLst/>
                <a:latin typeface="微软雅黑" panose="020B0503020204020204" pitchFamily="34" charset="-122"/>
                <a:ea typeface="微软雅黑" panose="020B0503020204020204" pitchFamily="34" charset="-122"/>
              </a:rPr>
              <a:t>,2020,37(17):1-8.</a:t>
            </a:r>
          </a:p>
          <a:p>
            <a:endParaRPr lang="en-US" altLang="zh-CN" sz="1600" i="0" dirty="0">
              <a:effectLst/>
              <a:latin typeface="微软雅黑" panose="020B0503020204020204" pitchFamily="34" charset="-122"/>
              <a:ea typeface="微软雅黑" panose="020B0503020204020204" pitchFamily="34" charset="-122"/>
            </a:endParaRPr>
          </a:p>
          <a:p>
            <a:r>
              <a:rPr lang="en-US" altLang="zh-CN" sz="1600" i="0" dirty="0">
                <a:effectLst/>
                <a:latin typeface="微软雅黑" panose="020B0503020204020204" pitchFamily="34" charset="-122"/>
                <a:ea typeface="微软雅黑" panose="020B0503020204020204" pitchFamily="34" charset="-122"/>
              </a:rPr>
              <a:t>[4]</a:t>
            </a:r>
            <a:r>
              <a:rPr lang="zh-CN" altLang="en-US" sz="1600" i="0" dirty="0">
                <a:effectLst/>
                <a:latin typeface="微软雅黑" panose="020B0503020204020204" pitchFamily="34" charset="-122"/>
                <a:ea typeface="微软雅黑" panose="020B0503020204020204" pitchFamily="34" charset="-122"/>
              </a:rPr>
              <a:t>张新民</a:t>
            </a:r>
            <a:r>
              <a:rPr lang="en-US" altLang="zh-CN" sz="1600" i="0" dirty="0">
                <a:effectLst/>
                <a:latin typeface="微软雅黑" panose="020B0503020204020204" pitchFamily="34" charset="-122"/>
                <a:ea typeface="微软雅黑" panose="020B0503020204020204" pitchFamily="34" charset="-122"/>
              </a:rPr>
              <a:t>,</a:t>
            </a:r>
            <a:r>
              <a:rPr lang="zh-CN" altLang="en-US" sz="1600" i="0" dirty="0">
                <a:effectLst/>
                <a:latin typeface="微软雅黑" panose="020B0503020204020204" pitchFamily="34" charset="-122"/>
                <a:ea typeface="微软雅黑" panose="020B0503020204020204" pitchFamily="34" charset="-122"/>
              </a:rPr>
              <a:t>张旭</a:t>
            </a:r>
            <a:r>
              <a:rPr lang="en-US" altLang="zh-CN" sz="1600" i="0" dirty="0">
                <a:effectLst/>
                <a:latin typeface="微软雅黑" panose="020B0503020204020204" pitchFamily="34" charset="-122"/>
                <a:ea typeface="微软雅黑" panose="020B0503020204020204" pitchFamily="34" charset="-122"/>
              </a:rPr>
              <a:t>,</a:t>
            </a:r>
            <a:r>
              <a:rPr lang="zh-CN" altLang="en-US" sz="1600" i="0" dirty="0">
                <a:effectLst/>
                <a:latin typeface="微软雅黑" panose="020B0503020204020204" pitchFamily="34" charset="-122"/>
                <a:ea typeface="微软雅黑" panose="020B0503020204020204" pitchFamily="34" charset="-122"/>
              </a:rPr>
              <a:t>袁芳</a:t>
            </a:r>
            <a:r>
              <a:rPr lang="en-US" altLang="zh-CN" sz="1600" i="0" dirty="0">
                <a:effectLst/>
                <a:latin typeface="微软雅黑" panose="020B0503020204020204" pitchFamily="34" charset="-122"/>
                <a:ea typeface="微软雅黑" panose="020B0503020204020204" pitchFamily="34" charset="-122"/>
              </a:rPr>
              <a:t>,</a:t>
            </a:r>
            <a:r>
              <a:rPr lang="zh-CN" altLang="en-US" sz="1600" i="0" dirty="0">
                <a:effectLst/>
                <a:latin typeface="微软雅黑" panose="020B0503020204020204" pitchFamily="34" charset="-122"/>
                <a:ea typeface="微软雅黑" panose="020B0503020204020204" pitchFamily="34" charset="-122"/>
              </a:rPr>
              <a:t>刘敏</a:t>
            </a:r>
            <a:r>
              <a:rPr lang="en-US" altLang="zh-CN" sz="1600" i="0" dirty="0">
                <a:effectLst/>
                <a:latin typeface="微软雅黑" panose="020B0503020204020204" pitchFamily="34" charset="-122"/>
                <a:ea typeface="微软雅黑" panose="020B0503020204020204" pitchFamily="34" charset="-122"/>
              </a:rPr>
              <a:t>,</a:t>
            </a:r>
            <a:r>
              <a:rPr lang="zh-CN" altLang="en-US" sz="1600" i="0" dirty="0">
                <a:effectLst/>
                <a:latin typeface="微软雅黑" panose="020B0503020204020204" pitchFamily="34" charset="-122"/>
                <a:ea typeface="微软雅黑" panose="020B0503020204020204" pitchFamily="34" charset="-122"/>
              </a:rPr>
              <a:t>胡志宇</a:t>
            </a:r>
            <a:r>
              <a:rPr lang="en-US" altLang="zh-CN" sz="1600" i="0" dirty="0">
                <a:effectLst/>
                <a:latin typeface="微软雅黑" panose="020B0503020204020204" pitchFamily="34" charset="-122"/>
                <a:ea typeface="微软雅黑" panose="020B0503020204020204" pitchFamily="34" charset="-122"/>
              </a:rPr>
              <a:t>.</a:t>
            </a:r>
            <a:r>
              <a:rPr lang="zh-CN" altLang="en-US" sz="1600" i="0" dirty="0">
                <a:effectLst/>
                <a:latin typeface="微软雅黑" panose="020B0503020204020204" pitchFamily="34" charset="-122"/>
                <a:ea typeface="微软雅黑" panose="020B0503020204020204" pitchFamily="34" charset="-122"/>
              </a:rPr>
              <a:t>荷兰科技创新现状评估及启示借鉴</a:t>
            </a:r>
            <a:r>
              <a:rPr lang="en-US" altLang="zh-CN" sz="1600" i="0" dirty="0">
                <a:effectLst/>
                <a:latin typeface="微软雅黑" panose="020B0503020204020204" pitchFamily="34" charset="-122"/>
                <a:ea typeface="微软雅黑" panose="020B0503020204020204" pitchFamily="34" charset="-122"/>
              </a:rPr>
              <a:t>[J].</a:t>
            </a:r>
            <a:r>
              <a:rPr lang="zh-CN" altLang="en-US" sz="1600" i="0" dirty="0">
                <a:effectLst/>
                <a:latin typeface="微软雅黑" panose="020B0503020204020204" pitchFamily="34" charset="-122"/>
                <a:ea typeface="微软雅黑" panose="020B0503020204020204" pitchFamily="34" charset="-122"/>
              </a:rPr>
              <a:t>全球科技经济瞭望</a:t>
            </a:r>
            <a:r>
              <a:rPr lang="en-US" altLang="zh-CN" sz="1600" i="0" dirty="0">
                <a:effectLst/>
                <a:latin typeface="微软雅黑" panose="020B0503020204020204" pitchFamily="34" charset="-122"/>
                <a:ea typeface="微软雅黑" panose="020B0503020204020204" pitchFamily="34" charset="-122"/>
              </a:rPr>
              <a:t>,2022,37(03):34-40.</a:t>
            </a:r>
          </a:p>
          <a:p>
            <a:endParaRPr lang="zh-CN" altLang="en-US" dirty="0"/>
          </a:p>
        </p:txBody>
      </p:sp>
      <p:sp>
        <p:nvSpPr>
          <p:cNvPr id="13" name="文本框 12">
            <a:extLst>
              <a:ext uri="{FF2B5EF4-FFF2-40B4-BE49-F238E27FC236}">
                <a16:creationId xmlns:a16="http://schemas.microsoft.com/office/drawing/2014/main" id="{FB681F20-5931-4571-BA1C-DA95DEB6CE22}"/>
              </a:ext>
            </a:extLst>
          </p:cNvPr>
          <p:cNvSpPr txBox="1"/>
          <p:nvPr/>
        </p:nvSpPr>
        <p:spPr>
          <a:xfrm>
            <a:off x="1094749" y="4742830"/>
            <a:ext cx="9886843" cy="1292662"/>
          </a:xfrm>
          <a:prstGeom prst="rect">
            <a:avLst/>
          </a:prstGeom>
          <a:noFill/>
        </p:spPr>
        <p:txBody>
          <a:bodyPr wrap="square">
            <a:spAutoFit/>
          </a:bodyPr>
          <a:lstStyle/>
          <a:p>
            <a:pPr algn="ctr"/>
            <a:r>
              <a:rPr lang="zh-CN" altLang="en-US" sz="2400" b="1" i="0" dirty="0">
                <a:solidFill>
                  <a:srgbClr val="222222"/>
                </a:solidFill>
                <a:effectLst/>
                <a:latin typeface="微软雅黑" panose="020B0503020204020204" pitchFamily="34" charset="-122"/>
                <a:ea typeface="微软雅黑" panose="020B0503020204020204" pitchFamily="34" charset="-122"/>
              </a:rPr>
              <a:t>数据来源</a:t>
            </a:r>
            <a:endParaRPr lang="en-US" altLang="zh-CN" sz="2400" b="1" i="0" dirty="0">
              <a:solidFill>
                <a:srgbClr val="222222"/>
              </a:solidFill>
              <a:effectLst/>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荷兰统计局：</a:t>
            </a:r>
            <a:r>
              <a:rPr lang="en-US" altLang="zh-CN" dirty="0">
                <a:latin typeface="微软雅黑" panose="020B0503020204020204" pitchFamily="34" charset="-122"/>
                <a:ea typeface="微软雅黑" panose="020B0503020204020204" pitchFamily="34" charset="-122"/>
              </a:rPr>
              <a:t>https://www.cbs.nl/</a:t>
            </a:r>
          </a:p>
          <a:p>
            <a:r>
              <a:rPr lang="zh-CN" altLang="en-US" b="0" i="0" dirty="0">
                <a:effectLst/>
                <a:latin typeface="微软雅黑" panose="020B0503020204020204" pitchFamily="34" charset="-122"/>
                <a:ea typeface="微软雅黑" panose="020B0503020204020204" pitchFamily="34" charset="-122"/>
              </a:rPr>
              <a:t>全球能源网站：</a:t>
            </a:r>
            <a:r>
              <a:rPr lang="en-US" altLang="zh-CN" dirty="0">
                <a:latin typeface="微软雅黑" panose="020B0503020204020204" pitchFamily="34" charset="-122"/>
                <a:ea typeface="微软雅黑" panose="020B0503020204020204" pitchFamily="34" charset="-122"/>
              </a:rPr>
              <a:t>https://zh.globalpetrolprices.com/</a:t>
            </a:r>
          </a:p>
          <a:p>
            <a:r>
              <a:rPr lang="zh-CN" altLang="en-US" b="0" i="0" dirty="0">
                <a:effectLst/>
                <a:latin typeface="微软雅黑" panose="020B0503020204020204" pitchFamily="34" charset="-122"/>
                <a:ea typeface="微软雅黑" panose="020B0503020204020204" pitchFamily="34" charset="-122"/>
              </a:rPr>
              <a:t>全球经济指标：</a:t>
            </a:r>
            <a:r>
              <a:rPr lang="en-US" altLang="zh-CN" dirty="0">
                <a:latin typeface="微软雅黑" panose="020B0503020204020204" pitchFamily="34" charset="-122"/>
                <a:ea typeface="微软雅黑" panose="020B0503020204020204" pitchFamily="34" charset="-122"/>
              </a:rPr>
              <a:t>https://zh.tradingeconomics.com/</a:t>
            </a:r>
          </a:p>
        </p:txBody>
      </p:sp>
      <p:sp>
        <p:nvSpPr>
          <p:cNvPr id="14" name="Freeform 123">
            <a:extLst>
              <a:ext uri="{FF2B5EF4-FFF2-40B4-BE49-F238E27FC236}">
                <a16:creationId xmlns:a16="http://schemas.microsoft.com/office/drawing/2014/main" id="{109260E1-2757-476E-8096-632FC8AE0632}"/>
              </a:ext>
            </a:extLst>
          </p:cNvPr>
          <p:cNvSpPr>
            <a:spLocks noChangeArrowheads="1"/>
          </p:cNvSpPr>
          <p:nvPr/>
        </p:nvSpPr>
        <p:spPr bwMode="auto">
          <a:xfrm>
            <a:off x="607525" y="440417"/>
            <a:ext cx="356709" cy="363635"/>
          </a:xfrm>
          <a:custGeom>
            <a:avLst/>
            <a:gdLst>
              <a:gd name="T0" fmla="*/ 275 w 452"/>
              <a:gd name="T1" fmla="*/ 301 h 462"/>
              <a:gd name="T2" fmla="*/ 275 w 452"/>
              <a:gd name="T3" fmla="*/ 301 h 462"/>
              <a:gd name="T4" fmla="*/ 434 w 452"/>
              <a:gd name="T5" fmla="*/ 26 h 462"/>
              <a:gd name="T6" fmla="*/ 434 w 452"/>
              <a:gd name="T7" fmla="*/ 18 h 462"/>
              <a:gd name="T8" fmla="*/ 425 w 452"/>
              <a:gd name="T9" fmla="*/ 18 h 462"/>
              <a:gd name="T10" fmla="*/ 159 w 452"/>
              <a:gd name="T11" fmla="*/ 178 h 462"/>
              <a:gd name="T12" fmla="*/ 9 w 452"/>
              <a:gd name="T13" fmla="*/ 301 h 462"/>
              <a:gd name="T14" fmla="*/ 35 w 452"/>
              <a:gd name="T15" fmla="*/ 328 h 462"/>
              <a:gd name="T16" fmla="*/ 88 w 452"/>
              <a:gd name="T17" fmla="*/ 310 h 462"/>
              <a:gd name="T18" fmla="*/ 151 w 452"/>
              <a:gd name="T19" fmla="*/ 372 h 462"/>
              <a:gd name="T20" fmla="*/ 133 w 452"/>
              <a:gd name="T21" fmla="*/ 425 h 462"/>
              <a:gd name="T22" fmla="*/ 151 w 452"/>
              <a:gd name="T23" fmla="*/ 452 h 462"/>
              <a:gd name="T24" fmla="*/ 275 w 452"/>
              <a:gd name="T25" fmla="*/ 301 h 462"/>
              <a:gd name="T26" fmla="*/ 301 w 452"/>
              <a:gd name="T27" fmla="*/ 150 h 462"/>
              <a:gd name="T28" fmla="*/ 301 w 452"/>
              <a:gd name="T29" fmla="*/ 150 h 462"/>
              <a:gd name="T30" fmla="*/ 301 w 452"/>
              <a:gd name="T31" fmla="*/ 97 h 462"/>
              <a:gd name="T32" fmla="*/ 354 w 452"/>
              <a:gd name="T33" fmla="*/ 97 h 462"/>
              <a:gd name="T34" fmla="*/ 354 w 452"/>
              <a:gd name="T35" fmla="*/ 150 h 462"/>
              <a:gd name="T36" fmla="*/ 301 w 452"/>
              <a:gd name="T37" fmla="*/ 150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52" h="462">
                <a:moveTo>
                  <a:pt x="275" y="301"/>
                </a:moveTo>
                <a:lnTo>
                  <a:pt x="275" y="301"/>
                </a:lnTo>
                <a:cubicBezTo>
                  <a:pt x="275" y="301"/>
                  <a:pt x="451" y="169"/>
                  <a:pt x="434" y="26"/>
                </a:cubicBezTo>
                <a:lnTo>
                  <a:pt x="434" y="18"/>
                </a:lnTo>
                <a:cubicBezTo>
                  <a:pt x="425" y="18"/>
                  <a:pt x="425" y="18"/>
                  <a:pt x="425" y="18"/>
                </a:cubicBezTo>
                <a:cubicBezTo>
                  <a:pt x="284" y="0"/>
                  <a:pt x="159" y="178"/>
                  <a:pt x="159" y="178"/>
                </a:cubicBezTo>
                <a:cubicBezTo>
                  <a:pt x="53" y="159"/>
                  <a:pt x="62" y="186"/>
                  <a:pt x="9" y="301"/>
                </a:cubicBezTo>
                <a:cubicBezTo>
                  <a:pt x="0" y="328"/>
                  <a:pt x="18" y="328"/>
                  <a:pt x="35" y="328"/>
                </a:cubicBezTo>
                <a:cubicBezTo>
                  <a:pt x="53" y="319"/>
                  <a:pt x="88" y="310"/>
                  <a:pt x="88" y="310"/>
                </a:cubicBezTo>
                <a:cubicBezTo>
                  <a:pt x="151" y="372"/>
                  <a:pt x="151" y="372"/>
                  <a:pt x="151" y="372"/>
                </a:cubicBezTo>
                <a:cubicBezTo>
                  <a:pt x="151" y="372"/>
                  <a:pt x="141" y="407"/>
                  <a:pt x="133" y="425"/>
                </a:cubicBezTo>
                <a:cubicBezTo>
                  <a:pt x="124" y="443"/>
                  <a:pt x="133" y="461"/>
                  <a:pt x="151" y="452"/>
                </a:cubicBezTo>
                <a:cubicBezTo>
                  <a:pt x="266" y="398"/>
                  <a:pt x="292" y="407"/>
                  <a:pt x="275" y="301"/>
                </a:cubicBezTo>
                <a:close/>
                <a:moveTo>
                  <a:pt x="301" y="150"/>
                </a:moveTo>
                <a:lnTo>
                  <a:pt x="301" y="150"/>
                </a:lnTo>
                <a:cubicBezTo>
                  <a:pt x="284" y="133"/>
                  <a:pt x="284" y="115"/>
                  <a:pt x="301" y="97"/>
                </a:cubicBezTo>
                <a:cubicBezTo>
                  <a:pt x="319" y="80"/>
                  <a:pt x="345" y="80"/>
                  <a:pt x="354" y="97"/>
                </a:cubicBezTo>
                <a:cubicBezTo>
                  <a:pt x="372" y="115"/>
                  <a:pt x="372" y="133"/>
                  <a:pt x="354" y="150"/>
                </a:cubicBezTo>
                <a:cubicBezTo>
                  <a:pt x="345" y="169"/>
                  <a:pt x="319" y="169"/>
                  <a:pt x="301" y="150"/>
                </a:cubicBezTo>
                <a:close/>
              </a:path>
            </a:pathLst>
          </a:custGeom>
          <a:solidFill>
            <a:schemeClr val="bg1"/>
          </a:solidFill>
          <a:ln>
            <a:noFill/>
          </a:ln>
          <a:effectLst/>
        </p:spPr>
        <p:txBody>
          <a:bodyPr wrap="none" anchor="ctr"/>
          <a:lstStyle/>
          <a:p>
            <a:endParaRPr lang="en-US" sz="900"/>
          </a:p>
        </p:txBody>
      </p:sp>
    </p:spTree>
    <p:extLst>
      <p:ext uri="{BB962C8B-B14F-4D97-AF65-F5344CB8AC3E}">
        <p14:creationId xmlns:p14="http://schemas.microsoft.com/office/powerpoint/2010/main" val="185889245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0" name="文本框 19"/>
          <p:cNvSpPr txBox="1"/>
          <p:nvPr/>
        </p:nvSpPr>
        <p:spPr>
          <a:xfrm>
            <a:off x="1857829" y="2582942"/>
            <a:ext cx="8476342" cy="144655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8800" dirty="0">
                <a:solidFill>
                  <a:srgbClr val="38866A"/>
                </a:solidFill>
                <a:latin typeface="方正清刻本悦宋简体" panose="02000000000000000000" pitchFamily="2" charset="-122"/>
                <a:ea typeface="方正清刻本悦宋简体" panose="02000000000000000000" pitchFamily="2" charset="-122"/>
                <a:cs typeface="Arial" panose="020B0604020202020204" pitchFamily="34" charset="0"/>
              </a:rPr>
              <a:t>THANK YOU </a:t>
            </a:r>
            <a:endParaRPr lang="zh-CN" altLang="en-US" sz="8800" dirty="0">
              <a:solidFill>
                <a:srgbClr val="38866A"/>
              </a:solidFill>
              <a:latin typeface="方正清刻本悦宋简体" panose="02000000000000000000" pitchFamily="2" charset="-122"/>
              <a:ea typeface="方正清刻本悦宋简体" panose="02000000000000000000" pitchFamily="2" charset="-122"/>
              <a:cs typeface="Arial" panose="020B0604020202020204" pitchFamily="34" charset="0"/>
            </a:endParaRPr>
          </a:p>
        </p:txBody>
      </p:sp>
      <p:pic>
        <p:nvPicPr>
          <p:cNvPr id="5" name="图片 4" descr="中山大学logo"/>
          <p:cNvPicPr>
            <a:picLocks noChangeAspect="1"/>
          </p:cNvPicPr>
          <p:nvPr/>
        </p:nvPicPr>
        <p:blipFill>
          <a:blip r:embed="rId3"/>
          <a:stretch>
            <a:fillRect/>
          </a:stretch>
        </p:blipFill>
        <p:spPr>
          <a:xfrm>
            <a:off x="5526496" y="925655"/>
            <a:ext cx="1139008" cy="1139008"/>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7" name="组合 6"/>
          <p:cNvGrpSpPr/>
          <p:nvPr/>
        </p:nvGrpSpPr>
        <p:grpSpPr>
          <a:xfrm>
            <a:off x="7494685" y="2221234"/>
            <a:ext cx="3156338" cy="3178298"/>
            <a:chOff x="7156352" y="2339518"/>
            <a:chExt cx="3156338" cy="3178298"/>
          </a:xfrm>
        </p:grpSpPr>
        <p:sp>
          <p:nvSpPr>
            <p:cNvPr id="13" name="文本框 12"/>
            <p:cNvSpPr txBox="1"/>
            <p:nvPr/>
          </p:nvSpPr>
          <p:spPr>
            <a:xfrm>
              <a:off x="7156352" y="4061584"/>
              <a:ext cx="3156338" cy="1456232"/>
            </a:xfrm>
            <a:prstGeom prst="rect">
              <a:avLst/>
            </a:prstGeom>
            <a:noFill/>
          </p:spPr>
          <p:txBody>
            <a:bodyPr wrap="square" rtlCol="0">
              <a:spAutoFit/>
            </a:bodyPr>
            <a:lstStyle/>
            <a:p>
              <a:pPr algn="just">
                <a:lnSpc>
                  <a:spcPct val="125000"/>
                </a:lnSpc>
              </a:pP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尼德兰商业的飞速发展带来了经济的繁荣，出现了资本主义生产关系，但是西班牙的封建专治统治，引发了阶级矛盾；加上繁重的税收，阻碍尼德兰经商的政策，点燃了尼德兰人的怒火。</a:t>
              </a:r>
            </a:p>
            <a:p>
              <a:pPr algn="just">
                <a:lnSpc>
                  <a:spcPct val="125000"/>
                </a:lnSpc>
              </a:pP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4" name="文本框 13"/>
            <p:cNvSpPr txBox="1"/>
            <p:nvPr/>
          </p:nvSpPr>
          <p:spPr>
            <a:xfrm>
              <a:off x="7311580" y="2339518"/>
              <a:ext cx="1359748" cy="338554"/>
            </a:xfrm>
            <a:prstGeom prst="rect">
              <a:avLst/>
            </a:prstGeom>
            <a:noFill/>
          </p:spPr>
          <p:txBody>
            <a:bodyPr wrap="square" rtlCol="0">
              <a:spAutoFit/>
            </a:bodyPr>
            <a:lstStyle/>
            <a:p>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尼德兰革命</a:t>
              </a:r>
            </a:p>
          </p:txBody>
        </p:sp>
        <p:sp>
          <p:nvSpPr>
            <p:cNvPr id="15" name="TextBox 38"/>
            <p:cNvSpPr txBox="1"/>
            <p:nvPr/>
          </p:nvSpPr>
          <p:spPr>
            <a:xfrm>
              <a:off x="7219546" y="3043687"/>
              <a:ext cx="3029951" cy="738664"/>
            </a:xfrm>
            <a:prstGeom prst="rect">
              <a:avLst/>
            </a:prstGeom>
            <a:noFill/>
          </p:spPr>
          <p:txBody>
            <a:bodyPr wrap="square" lIns="0" tIns="0" rIns="0" bIns="0" rtlCol="0">
              <a:spAutoFit/>
            </a:bodyPr>
            <a:lstStyle/>
            <a:p>
              <a:pPr algn="just"/>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起因：</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a:p>
              <a:pPr algn="just"/>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宗教上尼德兰人信仰加尔文教，遭到信奉天主教的西班牙开设宗教裁判所，对新教徒加以迫害，引发了尼德兰社会的不满</a:t>
              </a:r>
              <a:endParaRPr lang="en-US" sz="1200"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grpSp>
      <p:pic>
        <p:nvPicPr>
          <p:cNvPr id="5" name="图片 4" descr="中山大学logo"/>
          <p:cNvPicPr>
            <a:picLocks noChangeAspect="1"/>
          </p:cNvPicPr>
          <p:nvPr/>
        </p:nvPicPr>
        <p:blipFill>
          <a:blip r:embed="rId3"/>
          <a:stretch>
            <a:fillRect/>
          </a:stretch>
        </p:blipFill>
        <p:spPr>
          <a:xfrm>
            <a:off x="10894695" y="256540"/>
            <a:ext cx="953135" cy="953135"/>
          </a:xfrm>
          <a:prstGeom prst="rect">
            <a:avLst/>
          </a:prstGeom>
        </p:spPr>
      </p:pic>
      <p:pic>
        <p:nvPicPr>
          <p:cNvPr id="1026" name="Picture 2" descr="查看源图像">
            <a:extLst>
              <a:ext uri="{FF2B5EF4-FFF2-40B4-BE49-F238E27FC236}">
                <a16:creationId xmlns:a16="http://schemas.microsoft.com/office/drawing/2014/main" id="{F9902B94-D15B-4C21-8F59-ABCF6EBBCA8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71990" y="1608105"/>
            <a:ext cx="4395764" cy="4065566"/>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a:extLst>
              <a:ext uri="{FF2B5EF4-FFF2-40B4-BE49-F238E27FC236}">
                <a16:creationId xmlns:a16="http://schemas.microsoft.com/office/drawing/2014/main" id="{7F416256-DB4C-4244-870B-DCB401C47D85}"/>
              </a:ext>
            </a:extLst>
          </p:cNvPr>
          <p:cNvSpPr txBox="1"/>
          <p:nvPr/>
        </p:nvSpPr>
        <p:spPr>
          <a:xfrm>
            <a:off x="2778369" y="5673671"/>
            <a:ext cx="1338828" cy="246221"/>
          </a:xfrm>
          <a:prstGeom prst="rect">
            <a:avLst/>
          </a:prstGeom>
          <a:noFill/>
        </p:spPr>
        <p:txBody>
          <a:bodyPr wrap="none" rtlCol="0">
            <a:spAutoFit/>
          </a:bodyPr>
          <a:lstStyle/>
          <a:p>
            <a:r>
              <a:rPr lang="zh-CN" altLang="en-US" sz="1000" dirty="0">
                <a:latin typeface="微软雅黑" panose="020B0503020204020204" pitchFamily="34" charset="-122"/>
                <a:ea typeface="微软雅黑" panose="020B0503020204020204" pitchFamily="34" charset="-122"/>
              </a:rPr>
              <a:t>尼德兰破坏圣像运动</a:t>
            </a:r>
          </a:p>
        </p:txBody>
      </p:sp>
      <p:pic>
        <p:nvPicPr>
          <p:cNvPr id="6" name="图片 5">
            <a:extLst>
              <a:ext uri="{FF2B5EF4-FFF2-40B4-BE49-F238E27FC236}">
                <a16:creationId xmlns:a16="http://schemas.microsoft.com/office/drawing/2014/main" id="{DFF69D54-81DA-4EDE-9B9A-DE376652C06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62864" y="2117534"/>
            <a:ext cx="6152069" cy="3800033"/>
          </a:xfrm>
          <a:prstGeom prst="rect">
            <a:avLst/>
          </a:prstGeom>
        </p:spPr>
      </p:pic>
      <p:sp>
        <p:nvSpPr>
          <p:cNvPr id="19" name="椭圆 18">
            <a:extLst>
              <a:ext uri="{FF2B5EF4-FFF2-40B4-BE49-F238E27FC236}">
                <a16:creationId xmlns:a16="http://schemas.microsoft.com/office/drawing/2014/main" id="{56E60928-8B8E-4269-A7D8-A598AD76BB32}"/>
              </a:ext>
            </a:extLst>
          </p:cNvPr>
          <p:cNvSpPr/>
          <p:nvPr/>
        </p:nvSpPr>
        <p:spPr>
          <a:xfrm>
            <a:off x="472793" y="299315"/>
            <a:ext cx="621956" cy="621958"/>
          </a:xfrm>
          <a:prstGeom prst="ellipse">
            <a:avLst/>
          </a:prstGeom>
          <a:solidFill>
            <a:srgbClr val="38866A"/>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00">
              <a:solidFill>
                <a:srgbClr val="013AAB"/>
              </a:solidFill>
              <a:effectLst>
                <a:outerShdw blurRad="50800" dist="38100" dir="2700000" algn="tl" rotWithShape="0">
                  <a:prstClr val="black">
                    <a:alpha val="40000"/>
                  </a:prstClr>
                </a:outerShdw>
              </a:effectLst>
              <a:latin typeface="方正清刻本悦宋简体" panose="02000000000000000000" pitchFamily="2" charset="-122"/>
              <a:ea typeface="方正清刻本悦宋简体" panose="02000000000000000000" pitchFamily="2" charset="-122"/>
            </a:endParaRPr>
          </a:p>
        </p:txBody>
      </p:sp>
      <p:sp>
        <p:nvSpPr>
          <p:cNvPr id="20" name="文本框 19">
            <a:extLst>
              <a:ext uri="{FF2B5EF4-FFF2-40B4-BE49-F238E27FC236}">
                <a16:creationId xmlns:a16="http://schemas.microsoft.com/office/drawing/2014/main" id="{BAA8D413-1DDE-4E6A-86E1-C996333357B2}"/>
              </a:ext>
            </a:extLst>
          </p:cNvPr>
          <p:cNvSpPr txBox="1"/>
          <p:nvPr/>
        </p:nvSpPr>
        <p:spPr>
          <a:xfrm>
            <a:off x="396336" y="256351"/>
            <a:ext cx="717635" cy="707886"/>
          </a:xfrm>
          <a:prstGeom prst="rect">
            <a:avLst/>
          </a:prstGeom>
          <a:noFill/>
        </p:spPr>
        <p:txBody>
          <a:bodyPr wrap="square" rtlCol="0">
            <a:spAutoFit/>
          </a:bodyPr>
          <a:lstStyle>
            <a:defPPr>
              <a:defRPr lang="zh-CN"/>
            </a:defPPr>
            <a:lvl1pPr algn="ctr">
              <a:defRPr sz="6000" b="1">
                <a:blipFill dpi="0" rotWithShape="1">
                  <a:blip r:embed="rId6"/>
                  <a:srcRect/>
                  <a:stretch>
                    <a:fillRect/>
                  </a:stretch>
                </a:blipFill>
              </a:defRPr>
            </a:lvl1pPr>
          </a:lstStyle>
          <a:p>
            <a:r>
              <a:rPr lang="en-US" altLang="zh-CN" sz="4000" b="0" dirty="0">
                <a:solidFill>
                  <a:srgbClr val="FEFEFE"/>
                </a:solidFill>
                <a:latin typeface="方正清刻本悦宋简体" panose="02000000000000000000" pitchFamily="2" charset="-122"/>
                <a:ea typeface="方正清刻本悦宋简体" panose="02000000000000000000" pitchFamily="2" charset="-122"/>
                <a:cs typeface="Arial" panose="020B0604020202020204" pitchFamily="34" charset="0"/>
              </a:rPr>
              <a:t>1</a:t>
            </a:r>
            <a:endParaRPr lang="zh-CN" altLang="en-US" sz="4000" b="0" dirty="0">
              <a:solidFill>
                <a:srgbClr val="FEFEFE"/>
              </a:solidFill>
              <a:latin typeface="方正清刻本悦宋简体" panose="02000000000000000000" pitchFamily="2" charset="-122"/>
              <a:ea typeface="方正清刻本悦宋简体" panose="02000000000000000000" pitchFamily="2" charset="-122"/>
              <a:cs typeface="Arial" panose="020B0604020202020204" pitchFamily="34" charset="0"/>
            </a:endParaRPr>
          </a:p>
        </p:txBody>
      </p:sp>
      <p:sp>
        <p:nvSpPr>
          <p:cNvPr id="21" name="矩形 20">
            <a:extLst>
              <a:ext uri="{FF2B5EF4-FFF2-40B4-BE49-F238E27FC236}">
                <a16:creationId xmlns:a16="http://schemas.microsoft.com/office/drawing/2014/main" id="{2289E07E-5B20-43D4-9422-44786DD123BB}"/>
              </a:ext>
            </a:extLst>
          </p:cNvPr>
          <p:cNvSpPr/>
          <p:nvPr/>
        </p:nvSpPr>
        <p:spPr>
          <a:xfrm>
            <a:off x="1171206" y="67834"/>
            <a:ext cx="3794494" cy="650306"/>
          </a:xfrm>
          <a:prstGeom prst="rect">
            <a:avLst/>
          </a:prstGeom>
        </p:spPr>
        <p:txBody>
          <a:bodyPr wrap="square">
            <a:spAutoFit/>
          </a:bodyPr>
          <a:lstStyle/>
          <a:p>
            <a:pPr>
              <a:lnSpc>
                <a:spcPct val="175000"/>
              </a:lnSpc>
            </a:pPr>
            <a:r>
              <a:rPr lang="zh-CN" altLang="en-US" sz="2400" dirty="0">
                <a:solidFill>
                  <a:srgbClr val="38866A"/>
                </a:solidFill>
                <a:latin typeface="方正清刻本悦宋简体" panose="02000000000000000000" pitchFamily="2" charset="-122"/>
                <a:ea typeface="方正清刻本悦宋简体" panose="02000000000000000000" pitchFamily="2" charset="-122"/>
              </a:rPr>
              <a:t>荷兰的形成与发展</a:t>
            </a:r>
          </a:p>
        </p:txBody>
      </p:sp>
      <p:sp>
        <p:nvSpPr>
          <p:cNvPr id="22" name="文本框 21">
            <a:extLst>
              <a:ext uri="{FF2B5EF4-FFF2-40B4-BE49-F238E27FC236}">
                <a16:creationId xmlns:a16="http://schemas.microsoft.com/office/drawing/2014/main" id="{A3A0CEC4-71DF-4C5C-9D84-2675BE8CCA90}"/>
              </a:ext>
            </a:extLst>
          </p:cNvPr>
          <p:cNvSpPr txBox="1"/>
          <p:nvPr/>
        </p:nvSpPr>
        <p:spPr>
          <a:xfrm>
            <a:off x="1113971" y="650164"/>
            <a:ext cx="5022106" cy="307777"/>
          </a:xfrm>
          <a:prstGeom prst="snip1Rect">
            <a:avLst>
              <a:gd name="adj" fmla="val 0"/>
            </a:avLst>
          </a:prstGeom>
          <a:noFill/>
          <a:ln w="28575">
            <a:noFill/>
          </a:ln>
        </p:spPr>
        <p:txBody>
          <a:bodyPr wrap="square" rtlCol="0">
            <a:spAutoFit/>
          </a:bodyPr>
          <a:lstStyle/>
          <a:p>
            <a:pPr algn="l"/>
            <a:r>
              <a:rPr lang="en-US" altLang="zh-CN" sz="1400" b="0" dirty="0">
                <a:solidFill>
                  <a:srgbClr val="38866A"/>
                </a:solidFill>
                <a:latin typeface="方正清刻本悦宋简体" panose="02000000000000000000" pitchFamily="2" charset="-122"/>
                <a:ea typeface="方正清刻本悦宋简体" panose="02000000000000000000" pitchFamily="2" charset="-122"/>
                <a:cs typeface="Arial" panose="020B0604020202020204" pitchFamily="34" charset="0"/>
              </a:rPr>
              <a:t>The formation and development of the Netherlands</a:t>
            </a:r>
            <a:endParaRPr lang="zh-CN" altLang="en-US" sz="1400" b="0" dirty="0">
              <a:solidFill>
                <a:srgbClr val="38866A"/>
              </a:solidFill>
              <a:latin typeface="方正清刻本悦宋简体" panose="02000000000000000000" pitchFamily="2" charset="-122"/>
              <a:ea typeface="方正清刻本悦宋简体" panose="02000000000000000000" pitchFamily="2" charset="-122"/>
              <a:cs typeface="Arial" panose="020B0604020202020204" pitchFamily="34" charset="0"/>
            </a:endParaRPr>
          </a:p>
        </p:txBody>
      </p:sp>
    </p:spTree>
    <p:extLst>
      <p:ext uri="{BB962C8B-B14F-4D97-AF65-F5344CB8AC3E}">
        <p14:creationId xmlns:p14="http://schemas.microsoft.com/office/powerpoint/2010/main" val="343382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077" y="0"/>
            <a:ext cx="12192000" cy="6858000"/>
          </a:xfrm>
          <a:prstGeom prst="rect">
            <a:avLst/>
          </a:prstGeom>
        </p:spPr>
      </p:pic>
      <p:sp>
        <p:nvSpPr>
          <p:cNvPr id="9" name="椭圆 8"/>
          <p:cNvSpPr/>
          <p:nvPr/>
        </p:nvSpPr>
        <p:spPr>
          <a:xfrm>
            <a:off x="472793" y="299315"/>
            <a:ext cx="621956" cy="621958"/>
          </a:xfrm>
          <a:prstGeom prst="ellipse">
            <a:avLst/>
          </a:prstGeom>
          <a:solidFill>
            <a:srgbClr val="38866A"/>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00">
              <a:solidFill>
                <a:srgbClr val="013AAB"/>
              </a:solidFill>
              <a:effectLst>
                <a:outerShdw blurRad="50800" dist="38100" dir="2700000" algn="tl" rotWithShape="0">
                  <a:prstClr val="black">
                    <a:alpha val="40000"/>
                  </a:prstClr>
                </a:outerShdw>
              </a:effectLst>
              <a:latin typeface="方正清刻本悦宋简体" panose="02000000000000000000" pitchFamily="2" charset="-122"/>
              <a:ea typeface="方正清刻本悦宋简体" panose="02000000000000000000" pitchFamily="2" charset="-122"/>
            </a:endParaRPr>
          </a:p>
        </p:txBody>
      </p:sp>
      <p:sp>
        <p:nvSpPr>
          <p:cNvPr id="10" name="文本框 9"/>
          <p:cNvSpPr txBox="1"/>
          <p:nvPr/>
        </p:nvSpPr>
        <p:spPr>
          <a:xfrm>
            <a:off x="396336" y="256351"/>
            <a:ext cx="774870" cy="1938992"/>
          </a:xfrm>
          <a:prstGeom prst="rect">
            <a:avLst/>
          </a:prstGeom>
          <a:noFill/>
        </p:spPr>
        <p:txBody>
          <a:bodyPr wrap="square" rtlCol="0">
            <a:spAutoFit/>
          </a:bodyPr>
          <a:lstStyle>
            <a:defPPr>
              <a:defRPr lang="zh-CN"/>
            </a:defPPr>
            <a:lvl1pPr algn="ctr">
              <a:defRPr sz="6000" b="1">
                <a:blipFill dpi="0" rotWithShape="1">
                  <a:blip r:embed="rId3"/>
                  <a:srcRect/>
                  <a:stretch>
                    <a:fillRect/>
                  </a:stretch>
                </a:blipFill>
              </a:defRPr>
            </a:lvl1pPr>
          </a:lstStyle>
          <a:p>
            <a:r>
              <a:rPr lang="en-US" altLang="zh-CN" sz="4000" b="0" dirty="0">
                <a:solidFill>
                  <a:srgbClr val="FEFEFE"/>
                </a:solidFill>
                <a:latin typeface="方正清刻本悦宋简体" panose="02000000000000000000" pitchFamily="2" charset="-122"/>
                <a:ea typeface="方正清刻本悦宋简体" panose="02000000000000000000" pitchFamily="2" charset="-122"/>
                <a:cs typeface="Arial" panose="020B0604020202020204" pitchFamily="34" charset="0"/>
              </a:rPr>
              <a:t>101</a:t>
            </a:r>
            <a:endParaRPr lang="zh-CN" altLang="en-US" sz="4000" b="0" dirty="0">
              <a:solidFill>
                <a:srgbClr val="FEFEFE"/>
              </a:solidFill>
              <a:latin typeface="方正清刻本悦宋简体" panose="02000000000000000000" pitchFamily="2" charset="-122"/>
              <a:ea typeface="方正清刻本悦宋简体" panose="02000000000000000000" pitchFamily="2" charset="-122"/>
              <a:cs typeface="Arial" panose="020B0604020202020204" pitchFamily="34" charset="0"/>
            </a:endParaRPr>
          </a:p>
        </p:txBody>
      </p:sp>
      <p:sp>
        <p:nvSpPr>
          <p:cNvPr id="11" name="矩形 10"/>
          <p:cNvSpPr/>
          <p:nvPr/>
        </p:nvSpPr>
        <p:spPr>
          <a:xfrm>
            <a:off x="1171206" y="67834"/>
            <a:ext cx="3794494" cy="650306"/>
          </a:xfrm>
          <a:prstGeom prst="rect">
            <a:avLst/>
          </a:prstGeom>
        </p:spPr>
        <p:txBody>
          <a:bodyPr wrap="square">
            <a:spAutoFit/>
          </a:bodyPr>
          <a:lstStyle/>
          <a:p>
            <a:pPr>
              <a:lnSpc>
                <a:spcPct val="175000"/>
              </a:lnSpc>
            </a:pPr>
            <a:r>
              <a:rPr lang="zh-CN" altLang="en-US" sz="2400" dirty="0">
                <a:solidFill>
                  <a:srgbClr val="38866A"/>
                </a:solidFill>
                <a:latin typeface="方正清刻本悦宋简体" panose="02000000000000000000" pitchFamily="2" charset="-122"/>
                <a:ea typeface="方正清刻本悦宋简体" panose="02000000000000000000" pitchFamily="2" charset="-122"/>
              </a:rPr>
              <a:t>荷兰的形成与发展</a:t>
            </a:r>
          </a:p>
        </p:txBody>
      </p:sp>
      <p:sp>
        <p:nvSpPr>
          <p:cNvPr id="12" name="文本框 11"/>
          <p:cNvSpPr txBox="1"/>
          <p:nvPr/>
        </p:nvSpPr>
        <p:spPr>
          <a:xfrm>
            <a:off x="1113971" y="650164"/>
            <a:ext cx="5022106" cy="307777"/>
          </a:xfrm>
          <a:prstGeom prst="snip1Rect">
            <a:avLst>
              <a:gd name="adj" fmla="val 0"/>
            </a:avLst>
          </a:prstGeom>
          <a:noFill/>
          <a:ln w="28575">
            <a:noFill/>
          </a:ln>
        </p:spPr>
        <p:txBody>
          <a:bodyPr wrap="square" rtlCol="0">
            <a:spAutoFit/>
          </a:bodyPr>
          <a:lstStyle/>
          <a:p>
            <a:pPr algn="l"/>
            <a:r>
              <a:rPr lang="en-US" altLang="zh-CN" sz="1400" b="0" dirty="0">
                <a:solidFill>
                  <a:srgbClr val="38866A"/>
                </a:solidFill>
                <a:latin typeface="方正清刻本悦宋简体" panose="02000000000000000000" pitchFamily="2" charset="-122"/>
                <a:ea typeface="方正清刻本悦宋简体" panose="02000000000000000000" pitchFamily="2" charset="-122"/>
                <a:cs typeface="Arial" panose="020B0604020202020204" pitchFamily="34" charset="0"/>
              </a:rPr>
              <a:t>The formation and development of the Netherlands</a:t>
            </a:r>
            <a:endParaRPr lang="zh-CN" altLang="en-US" sz="1400" b="0" dirty="0">
              <a:solidFill>
                <a:srgbClr val="38866A"/>
              </a:solidFill>
              <a:latin typeface="方正清刻本悦宋简体" panose="02000000000000000000" pitchFamily="2" charset="-122"/>
              <a:ea typeface="方正清刻本悦宋简体" panose="02000000000000000000" pitchFamily="2" charset="-122"/>
              <a:cs typeface="Arial" panose="020B0604020202020204" pitchFamily="34" charset="0"/>
            </a:endParaRPr>
          </a:p>
        </p:txBody>
      </p:sp>
      <p:sp>
        <p:nvSpPr>
          <p:cNvPr id="25" name="Oval 41"/>
          <p:cNvSpPr/>
          <p:nvPr/>
        </p:nvSpPr>
        <p:spPr>
          <a:xfrm>
            <a:off x="1073645" y="2615734"/>
            <a:ext cx="382914" cy="382914"/>
          </a:xfrm>
          <a:prstGeom prst="ellipse">
            <a:avLst/>
          </a:prstGeom>
          <a:solidFill>
            <a:srgbClr val="38866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75000"/>
                  <a:lumOff val="25000"/>
                </a:schemeClr>
              </a:solidFill>
              <a:latin typeface="Lato" pitchFamily="34" charset="0"/>
            </a:endParaRPr>
          </a:p>
        </p:txBody>
      </p:sp>
      <p:sp>
        <p:nvSpPr>
          <p:cNvPr id="26" name="Freeform 6"/>
          <p:cNvSpPr/>
          <p:nvPr/>
        </p:nvSpPr>
        <p:spPr bwMode="auto">
          <a:xfrm>
            <a:off x="1177350" y="2733161"/>
            <a:ext cx="175504" cy="148059"/>
          </a:xfrm>
          <a:custGeom>
            <a:avLst/>
            <a:gdLst>
              <a:gd name="T0" fmla="*/ 0 w 243"/>
              <a:gd name="T1" fmla="*/ 137 h 205"/>
              <a:gd name="T2" fmla="*/ 59 w 243"/>
              <a:gd name="T3" fmla="*/ 205 h 205"/>
              <a:gd name="T4" fmla="*/ 241 w 243"/>
              <a:gd name="T5" fmla="*/ 12 h 205"/>
              <a:gd name="T6" fmla="*/ 243 w 243"/>
              <a:gd name="T7" fmla="*/ 0 h 205"/>
              <a:gd name="T8" fmla="*/ 66 w 243"/>
              <a:gd name="T9" fmla="*/ 137 h 205"/>
              <a:gd name="T10" fmla="*/ 0 w 243"/>
              <a:gd name="T11" fmla="*/ 80 h 205"/>
              <a:gd name="T12" fmla="*/ 0 w 243"/>
              <a:gd name="T13" fmla="*/ 137 h 205"/>
            </a:gdLst>
            <a:ahLst/>
            <a:cxnLst>
              <a:cxn ang="0">
                <a:pos x="T0" y="T1"/>
              </a:cxn>
              <a:cxn ang="0">
                <a:pos x="T2" y="T3"/>
              </a:cxn>
              <a:cxn ang="0">
                <a:pos x="T4" y="T5"/>
              </a:cxn>
              <a:cxn ang="0">
                <a:pos x="T6" y="T7"/>
              </a:cxn>
              <a:cxn ang="0">
                <a:pos x="T8" y="T9"/>
              </a:cxn>
              <a:cxn ang="0">
                <a:pos x="T10" y="T11"/>
              </a:cxn>
              <a:cxn ang="0">
                <a:pos x="T12" y="T13"/>
              </a:cxn>
            </a:cxnLst>
            <a:rect l="0" t="0" r="r" b="b"/>
            <a:pathLst>
              <a:path w="243" h="205">
                <a:moveTo>
                  <a:pt x="0" y="137"/>
                </a:moveTo>
                <a:lnTo>
                  <a:pt x="59" y="205"/>
                </a:lnTo>
                <a:lnTo>
                  <a:pt x="241" y="12"/>
                </a:lnTo>
                <a:lnTo>
                  <a:pt x="243" y="0"/>
                </a:lnTo>
                <a:lnTo>
                  <a:pt x="66" y="137"/>
                </a:lnTo>
                <a:lnTo>
                  <a:pt x="0" y="80"/>
                </a:lnTo>
                <a:lnTo>
                  <a:pt x="0" y="137"/>
                </a:lnTo>
                <a:close/>
              </a:path>
            </a:pathLst>
          </a:custGeom>
          <a:solidFill>
            <a:schemeClr val="bg1"/>
          </a:solidFill>
          <a:ln>
            <a:noFill/>
          </a:ln>
        </p:spPr>
        <p:txBody>
          <a:bodyPr vert="horz" wrap="square" lIns="91440" tIns="45720" rIns="91440" bIns="45720" numCol="1" anchor="t" anchorCtr="0" compatLnSpc="1"/>
          <a:lstStyle/>
          <a:p>
            <a:endParaRPr lang="en-US">
              <a:solidFill>
                <a:schemeClr val="tx1">
                  <a:lumMod val="75000"/>
                  <a:lumOff val="25000"/>
                </a:schemeClr>
              </a:solidFill>
            </a:endParaRPr>
          </a:p>
        </p:txBody>
      </p:sp>
      <p:sp>
        <p:nvSpPr>
          <p:cNvPr id="27" name="Oval 44"/>
          <p:cNvSpPr/>
          <p:nvPr/>
        </p:nvSpPr>
        <p:spPr>
          <a:xfrm>
            <a:off x="1073645" y="3478861"/>
            <a:ext cx="382914" cy="382914"/>
          </a:xfrm>
          <a:prstGeom prst="ellipse">
            <a:avLst/>
          </a:prstGeom>
          <a:solidFill>
            <a:srgbClr val="4BB38E"/>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75000"/>
                  <a:lumOff val="25000"/>
                </a:schemeClr>
              </a:solidFill>
              <a:latin typeface="Lato" pitchFamily="34" charset="0"/>
            </a:endParaRPr>
          </a:p>
        </p:txBody>
      </p:sp>
      <p:sp>
        <p:nvSpPr>
          <p:cNvPr id="28" name="Freeform 6"/>
          <p:cNvSpPr/>
          <p:nvPr/>
        </p:nvSpPr>
        <p:spPr bwMode="auto">
          <a:xfrm>
            <a:off x="1177350" y="3596288"/>
            <a:ext cx="175504" cy="148059"/>
          </a:xfrm>
          <a:custGeom>
            <a:avLst/>
            <a:gdLst>
              <a:gd name="T0" fmla="*/ 0 w 243"/>
              <a:gd name="T1" fmla="*/ 137 h 205"/>
              <a:gd name="T2" fmla="*/ 59 w 243"/>
              <a:gd name="T3" fmla="*/ 205 h 205"/>
              <a:gd name="T4" fmla="*/ 241 w 243"/>
              <a:gd name="T5" fmla="*/ 12 h 205"/>
              <a:gd name="T6" fmla="*/ 243 w 243"/>
              <a:gd name="T7" fmla="*/ 0 h 205"/>
              <a:gd name="T8" fmla="*/ 66 w 243"/>
              <a:gd name="T9" fmla="*/ 137 h 205"/>
              <a:gd name="T10" fmla="*/ 0 w 243"/>
              <a:gd name="T11" fmla="*/ 80 h 205"/>
              <a:gd name="T12" fmla="*/ 0 w 243"/>
              <a:gd name="T13" fmla="*/ 137 h 205"/>
            </a:gdLst>
            <a:ahLst/>
            <a:cxnLst>
              <a:cxn ang="0">
                <a:pos x="T0" y="T1"/>
              </a:cxn>
              <a:cxn ang="0">
                <a:pos x="T2" y="T3"/>
              </a:cxn>
              <a:cxn ang="0">
                <a:pos x="T4" y="T5"/>
              </a:cxn>
              <a:cxn ang="0">
                <a:pos x="T6" y="T7"/>
              </a:cxn>
              <a:cxn ang="0">
                <a:pos x="T8" y="T9"/>
              </a:cxn>
              <a:cxn ang="0">
                <a:pos x="T10" y="T11"/>
              </a:cxn>
              <a:cxn ang="0">
                <a:pos x="T12" y="T13"/>
              </a:cxn>
            </a:cxnLst>
            <a:rect l="0" t="0" r="r" b="b"/>
            <a:pathLst>
              <a:path w="243" h="205">
                <a:moveTo>
                  <a:pt x="0" y="137"/>
                </a:moveTo>
                <a:lnTo>
                  <a:pt x="59" y="205"/>
                </a:lnTo>
                <a:lnTo>
                  <a:pt x="241" y="12"/>
                </a:lnTo>
                <a:lnTo>
                  <a:pt x="243" y="0"/>
                </a:lnTo>
                <a:lnTo>
                  <a:pt x="66" y="137"/>
                </a:lnTo>
                <a:lnTo>
                  <a:pt x="0" y="80"/>
                </a:lnTo>
                <a:lnTo>
                  <a:pt x="0" y="137"/>
                </a:lnTo>
                <a:close/>
              </a:path>
            </a:pathLst>
          </a:custGeom>
          <a:solidFill>
            <a:schemeClr val="bg1"/>
          </a:solidFill>
          <a:ln>
            <a:noFill/>
          </a:ln>
        </p:spPr>
        <p:txBody>
          <a:bodyPr vert="horz" wrap="square" lIns="91440" tIns="45720" rIns="91440" bIns="45720" numCol="1" anchor="t" anchorCtr="0" compatLnSpc="1"/>
          <a:lstStyle/>
          <a:p>
            <a:endParaRPr lang="en-US">
              <a:solidFill>
                <a:schemeClr val="tx1">
                  <a:lumMod val="75000"/>
                  <a:lumOff val="25000"/>
                </a:schemeClr>
              </a:solidFill>
            </a:endParaRPr>
          </a:p>
        </p:txBody>
      </p:sp>
      <p:sp>
        <p:nvSpPr>
          <p:cNvPr id="29" name="Oval 47"/>
          <p:cNvSpPr/>
          <p:nvPr/>
        </p:nvSpPr>
        <p:spPr>
          <a:xfrm>
            <a:off x="1073645" y="4344458"/>
            <a:ext cx="382914" cy="382914"/>
          </a:xfrm>
          <a:prstGeom prst="ellipse">
            <a:avLst/>
          </a:prstGeom>
          <a:solidFill>
            <a:srgbClr val="38866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75000"/>
                  <a:lumOff val="25000"/>
                </a:schemeClr>
              </a:solidFill>
              <a:latin typeface="Lato" pitchFamily="34" charset="0"/>
            </a:endParaRPr>
          </a:p>
        </p:txBody>
      </p:sp>
      <p:sp>
        <p:nvSpPr>
          <p:cNvPr id="30" name="Freeform 6"/>
          <p:cNvSpPr/>
          <p:nvPr/>
        </p:nvSpPr>
        <p:spPr bwMode="auto">
          <a:xfrm>
            <a:off x="1177350" y="4461885"/>
            <a:ext cx="175504" cy="148059"/>
          </a:xfrm>
          <a:custGeom>
            <a:avLst/>
            <a:gdLst>
              <a:gd name="T0" fmla="*/ 0 w 243"/>
              <a:gd name="T1" fmla="*/ 137 h 205"/>
              <a:gd name="T2" fmla="*/ 59 w 243"/>
              <a:gd name="T3" fmla="*/ 205 h 205"/>
              <a:gd name="T4" fmla="*/ 241 w 243"/>
              <a:gd name="T5" fmla="*/ 12 h 205"/>
              <a:gd name="T6" fmla="*/ 243 w 243"/>
              <a:gd name="T7" fmla="*/ 0 h 205"/>
              <a:gd name="T8" fmla="*/ 66 w 243"/>
              <a:gd name="T9" fmla="*/ 137 h 205"/>
              <a:gd name="T10" fmla="*/ 0 w 243"/>
              <a:gd name="T11" fmla="*/ 80 h 205"/>
              <a:gd name="T12" fmla="*/ 0 w 243"/>
              <a:gd name="T13" fmla="*/ 137 h 205"/>
            </a:gdLst>
            <a:ahLst/>
            <a:cxnLst>
              <a:cxn ang="0">
                <a:pos x="T0" y="T1"/>
              </a:cxn>
              <a:cxn ang="0">
                <a:pos x="T2" y="T3"/>
              </a:cxn>
              <a:cxn ang="0">
                <a:pos x="T4" y="T5"/>
              </a:cxn>
              <a:cxn ang="0">
                <a:pos x="T6" y="T7"/>
              </a:cxn>
              <a:cxn ang="0">
                <a:pos x="T8" y="T9"/>
              </a:cxn>
              <a:cxn ang="0">
                <a:pos x="T10" y="T11"/>
              </a:cxn>
              <a:cxn ang="0">
                <a:pos x="T12" y="T13"/>
              </a:cxn>
            </a:cxnLst>
            <a:rect l="0" t="0" r="r" b="b"/>
            <a:pathLst>
              <a:path w="243" h="205">
                <a:moveTo>
                  <a:pt x="0" y="137"/>
                </a:moveTo>
                <a:lnTo>
                  <a:pt x="59" y="205"/>
                </a:lnTo>
                <a:lnTo>
                  <a:pt x="241" y="12"/>
                </a:lnTo>
                <a:lnTo>
                  <a:pt x="243" y="0"/>
                </a:lnTo>
                <a:lnTo>
                  <a:pt x="66" y="137"/>
                </a:lnTo>
                <a:lnTo>
                  <a:pt x="0" y="80"/>
                </a:lnTo>
                <a:lnTo>
                  <a:pt x="0" y="137"/>
                </a:lnTo>
                <a:close/>
              </a:path>
            </a:pathLst>
          </a:custGeom>
          <a:solidFill>
            <a:schemeClr val="bg1"/>
          </a:solidFill>
          <a:ln>
            <a:noFill/>
          </a:ln>
        </p:spPr>
        <p:txBody>
          <a:bodyPr vert="horz" wrap="square" lIns="91440" tIns="45720" rIns="91440" bIns="45720" numCol="1" anchor="t" anchorCtr="0" compatLnSpc="1"/>
          <a:lstStyle/>
          <a:p>
            <a:endParaRPr lang="en-US">
              <a:solidFill>
                <a:schemeClr val="tx1">
                  <a:lumMod val="75000"/>
                  <a:lumOff val="25000"/>
                </a:schemeClr>
              </a:solidFill>
            </a:endParaRPr>
          </a:p>
        </p:txBody>
      </p:sp>
      <p:sp>
        <p:nvSpPr>
          <p:cNvPr id="31" name="Oval 50"/>
          <p:cNvSpPr/>
          <p:nvPr/>
        </p:nvSpPr>
        <p:spPr>
          <a:xfrm>
            <a:off x="1071058" y="5281614"/>
            <a:ext cx="382914" cy="382914"/>
          </a:xfrm>
          <a:prstGeom prst="ellipse">
            <a:avLst/>
          </a:prstGeom>
          <a:solidFill>
            <a:srgbClr val="4BB38E"/>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75000"/>
                  <a:lumOff val="25000"/>
                </a:schemeClr>
              </a:solidFill>
              <a:latin typeface="Lato" pitchFamily="34" charset="0"/>
            </a:endParaRPr>
          </a:p>
        </p:txBody>
      </p:sp>
      <p:sp>
        <p:nvSpPr>
          <p:cNvPr id="32" name="Freeform 6"/>
          <p:cNvSpPr/>
          <p:nvPr/>
        </p:nvSpPr>
        <p:spPr bwMode="auto">
          <a:xfrm>
            <a:off x="1201989" y="5399041"/>
            <a:ext cx="175504" cy="148059"/>
          </a:xfrm>
          <a:custGeom>
            <a:avLst/>
            <a:gdLst>
              <a:gd name="T0" fmla="*/ 0 w 243"/>
              <a:gd name="T1" fmla="*/ 137 h 205"/>
              <a:gd name="T2" fmla="*/ 59 w 243"/>
              <a:gd name="T3" fmla="*/ 205 h 205"/>
              <a:gd name="T4" fmla="*/ 241 w 243"/>
              <a:gd name="T5" fmla="*/ 12 h 205"/>
              <a:gd name="T6" fmla="*/ 243 w 243"/>
              <a:gd name="T7" fmla="*/ 0 h 205"/>
              <a:gd name="T8" fmla="*/ 66 w 243"/>
              <a:gd name="T9" fmla="*/ 137 h 205"/>
              <a:gd name="T10" fmla="*/ 0 w 243"/>
              <a:gd name="T11" fmla="*/ 80 h 205"/>
              <a:gd name="T12" fmla="*/ 0 w 243"/>
              <a:gd name="T13" fmla="*/ 137 h 205"/>
            </a:gdLst>
            <a:ahLst/>
            <a:cxnLst>
              <a:cxn ang="0">
                <a:pos x="T0" y="T1"/>
              </a:cxn>
              <a:cxn ang="0">
                <a:pos x="T2" y="T3"/>
              </a:cxn>
              <a:cxn ang="0">
                <a:pos x="T4" y="T5"/>
              </a:cxn>
              <a:cxn ang="0">
                <a:pos x="T6" y="T7"/>
              </a:cxn>
              <a:cxn ang="0">
                <a:pos x="T8" y="T9"/>
              </a:cxn>
              <a:cxn ang="0">
                <a:pos x="T10" y="T11"/>
              </a:cxn>
              <a:cxn ang="0">
                <a:pos x="T12" y="T13"/>
              </a:cxn>
            </a:cxnLst>
            <a:rect l="0" t="0" r="r" b="b"/>
            <a:pathLst>
              <a:path w="243" h="205">
                <a:moveTo>
                  <a:pt x="0" y="137"/>
                </a:moveTo>
                <a:lnTo>
                  <a:pt x="59" y="205"/>
                </a:lnTo>
                <a:lnTo>
                  <a:pt x="241" y="12"/>
                </a:lnTo>
                <a:lnTo>
                  <a:pt x="243" y="0"/>
                </a:lnTo>
                <a:lnTo>
                  <a:pt x="66" y="137"/>
                </a:lnTo>
                <a:lnTo>
                  <a:pt x="0" y="80"/>
                </a:lnTo>
                <a:lnTo>
                  <a:pt x="0" y="137"/>
                </a:lnTo>
                <a:close/>
              </a:path>
            </a:pathLst>
          </a:custGeom>
          <a:solidFill>
            <a:schemeClr val="bg1"/>
          </a:solidFill>
          <a:ln>
            <a:noFill/>
          </a:ln>
        </p:spPr>
        <p:txBody>
          <a:bodyPr vert="horz" wrap="square" lIns="91440" tIns="45720" rIns="91440" bIns="45720" numCol="1" anchor="t" anchorCtr="0" compatLnSpc="1"/>
          <a:lstStyle/>
          <a:p>
            <a:endParaRPr lang="en-US" dirty="0">
              <a:solidFill>
                <a:schemeClr val="tx1">
                  <a:lumMod val="75000"/>
                  <a:lumOff val="25000"/>
                </a:schemeClr>
              </a:solidFill>
            </a:endParaRPr>
          </a:p>
        </p:txBody>
      </p:sp>
      <p:sp>
        <p:nvSpPr>
          <p:cNvPr id="33" name="文本框 32"/>
          <p:cNvSpPr txBox="1"/>
          <p:nvPr/>
        </p:nvSpPr>
        <p:spPr>
          <a:xfrm>
            <a:off x="1627595" y="2615734"/>
            <a:ext cx="3234415" cy="532903"/>
          </a:xfrm>
          <a:prstGeom prst="rect">
            <a:avLst/>
          </a:prstGeom>
          <a:noFill/>
        </p:spPr>
        <p:txBody>
          <a:bodyPr wrap="square" rtlCol="0">
            <a:spAutoFit/>
          </a:bodyPr>
          <a:lstStyle/>
          <a:p>
            <a:pPr algn="just">
              <a:lnSpc>
                <a:spcPct val="125000"/>
              </a:lnSpc>
            </a:pPr>
            <a:r>
              <a:rPr lang="en-US" altLang="zh-CN" sz="1200" dirty="0">
                <a:latin typeface="微软雅黑" panose="020B0503020204020204" pitchFamily="34" charset="-122"/>
                <a:ea typeface="微软雅黑" panose="020B0503020204020204" pitchFamily="34" charset="-122"/>
              </a:rPr>
              <a:t>1568</a:t>
            </a:r>
            <a:r>
              <a:rPr lang="zh-CN" altLang="en-US" sz="1200" dirty="0">
                <a:latin typeface="微软雅黑" panose="020B0503020204020204" pitchFamily="34" charset="-122"/>
                <a:ea typeface="微软雅黑" panose="020B0503020204020204" pitchFamily="34" charset="-122"/>
              </a:rPr>
              <a:t>年，荷兰爆发了北方省反抗西班牙的八十年战争</a:t>
            </a:r>
            <a:endPar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4" name="文本框 33"/>
          <p:cNvSpPr txBox="1"/>
          <p:nvPr/>
        </p:nvSpPr>
        <p:spPr>
          <a:xfrm>
            <a:off x="1634141" y="3356514"/>
            <a:ext cx="3188188" cy="763735"/>
          </a:xfrm>
          <a:prstGeom prst="rect">
            <a:avLst/>
          </a:prstGeom>
          <a:noFill/>
        </p:spPr>
        <p:txBody>
          <a:bodyPr wrap="square" rtlCol="0">
            <a:spAutoFit/>
          </a:bodyPr>
          <a:lstStyle/>
          <a:p>
            <a:pPr algn="just">
              <a:lnSpc>
                <a:spcPct val="125000"/>
              </a:lnSpc>
            </a:pP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荷兰国父</a:t>
            </a: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奥兰治家族的威廉一世领导了这场起义。奥兰治家族的成员创造并塑造了荷兰，在荷兰的每一个地方都留下历史印记。</a:t>
            </a:r>
          </a:p>
        </p:txBody>
      </p:sp>
      <p:sp>
        <p:nvSpPr>
          <p:cNvPr id="35" name="文本框 34"/>
          <p:cNvSpPr txBox="1"/>
          <p:nvPr/>
        </p:nvSpPr>
        <p:spPr>
          <a:xfrm>
            <a:off x="1579380" y="4354100"/>
            <a:ext cx="3234415" cy="643061"/>
          </a:xfrm>
          <a:prstGeom prst="rect">
            <a:avLst/>
          </a:prstGeom>
          <a:noFill/>
        </p:spPr>
        <p:txBody>
          <a:bodyPr wrap="square" rtlCol="0">
            <a:spAutoFit/>
          </a:bodyPr>
          <a:lstStyle/>
          <a:p>
            <a:pPr algn="just">
              <a:lnSpc>
                <a:spcPct val="125000"/>
              </a:lnSpc>
            </a:pPr>
            <a:r>
              <a:rPr lang="en-US" altLang="zh-CN" sz="1200" dirty="0">
                <a:latin typeface="微软雅黑" panose="020B0503020204020204" pitchFamily="34" charset="-122"/>
                <a:ea typeface="微软雅黑" panose="020B0503020204020204" pitchFamily="34" charset="-122"/>
              </a:rPr>
              <a:t>1579</a:t>
            </a:r>
            <a:r>
              <a:rPr lang="zh-CN" altLang="en-US" sz="1200" dirty="0">
                <a:latin typeface="微软雅黑" panose="020B0503020204020204" pitchFamily="34" charset="-122"/>
                <a:ea typeface="微软雅黑" panose="020B0503020204020204" pitchFamily="34" charset="-122"/>
              </a:rPr>
              <a:t>年荷兰北方七省成立了乌得勒支同盟，在反抗西班牙人的战争中屡败屡战</a:t>
            </a:r>
            <a:r>
              <a:rPr lang="zh-CN" altLang="en-US" sz="1800" dirty="0"/>
              <a:t>。</a:t>
            </a:r>
            <a:endParaRPr lang="zh-CN" altLang="en-US" sz="1200" dirty="0">
              <a:latin typeface="微软雅黑" panose="020B0503020204020204" pitchFamily="34" charset="-122"/>
              <a:ea typeface="微软雅黑" panose="020B0503020204020204" pitchFamily="34" charset="-122"/>
            </a:endParaRPr>
          </a:p>
        </p:txBody>
      </p:sp>
      <p:sp>
        <p:nvSpPr>
          <p:cNvPr id="36" name="文本框 35"/>
          <p:cNvSpPr txBox="1"/>
          <p:nvPr/>
        </p:nvSpPr>
        <p:spPr>
          <a:xfrm>
            <a:off x="1597439" y="5124512"/>
            <a:ext cx="3234415" cy="879151"/>
          </a:xfrm>
          <a:prstGeom prst="rect">
            <a:avLst/>
          </a:prstGeom>
          <a:noFill/>
        </p:spPr>
        <p:txBody>
          <a:bodyPr wrap="square" rtlCol="0">
            <a:spAutoFit/>
          </a:bodyPr>
          <a:lstStyle/>
          <a:p>
            <a:pPr algn="just">
              <a:lnSpc>
                <a:spcPct val="125000"/>
              </a:lnSpc>
            </a:pPr>
            <a:r>
              <a:rPr lang="zh-CN" altLang="en-US" sz="1200" b="0" i="0" dirty="0">
                <a:effectLst/>
                <a:latin typeface="微软雅黑" panose="020B0503020204020204" pitchFamily="34" charset="-122"/>
                <a:ea typeface="微软雅黑" panose="020B0503020204020204" pitchFamily="34" charset="-122"/>
              </a:rPr>
              <a:t>连年的战争让西班牙不堪重负，内忧外患之下，</a:t>
            </a:r>
            <a:r>
              <a:rPr lang="en-US" altLang="zh-CN" sz="1800" dirty="0"/>
              <a:t> </a:t>
            </a:r>
            <a:r>
              <a:rPr lang="en-US" altLang="zh-CN" sz="1200" dirty="0">
                <a:latin typeface="微软雅黑" panose="020B0503020204020204" pitchFamily="34" charset="-122"/>
                <a:ea typeface="微软雅黑" panose="020B0503020204020204" pitchFamily="34" charset="-122"/>
              </a:rPr>
              <a:t>1648</a:t>
            </a:r>
            <a:r>
              <a:rPr lang="zh-CN" altLang="en-US" sz="1200" dirty="0">
                <a:latin typeface="微软雅黑" panose="020B0503020204020204" pitchFamily="34" charset="-122"/>
                <a:ea typeface="微软雅黑" panose="020B0503020204020204" pitchFamily="34" charset="-122"/>
              </a:rPr>
              <a:t>年西班牙和荷兰共和国签署</a:t>
            </a:r>
            <a:r>
              <a:rPr lang="en-US" altLang="zh-CN" sz="1200" dirty="0">
                <a:latin typeface="微软雅黑" panose="020B0503020204020204" pitchFamily="34" charset="-122"/>
                <a:ea typeface="微软雅黑" panose="020B0503020204020204" pitchFamily="34" charset="-122"/>
              </a:rPr>
              <a:t>《</a:t>
            </a:r>
            <a:r>
              <a:rPr lang="zh-CN" altLang="en-US" sz="1200" dirty="0">
                <a:latin typeface="微软雅黑" panose="020B0503020204020204" pitchFamily="34" charset="-122"/>
                <a:ea typeface="微软雅黑" panose="020B0503020204020204" pitchFamily="34" charset="-122"/>
              </a:rPr>
              <a:t>明斯特条约</a:t>
            </a:r>
            <a:r>
              <a:rPr lang="en-US" altLang="zh-CN" sz="1200" dirty="0">
                <a:latin typeface="微软雅黑" panose="020B0503020204020204" pitchFamily="34" charset="-122"/>
                <a:ea typeface="微软雅黑" panose="020B0503020204020204" pitchFamily="34" charset="-122"/>
              </a:rPr>
              <a:t>》</a:t>
            </a:r>
            <a:r>
              <a:rPr lang="zh-CN" altLang="en-US" sz="1200" dirty="0">
                <a:latin typeface="微软雅黑" panose="020B0503020204020204" pitchFamily="34" charset="-122"/>
                <a:ea typeface="微软雅黑" panose="020B0503020204020204" pitchFamily="34" charset="-122"/>
              </a:rPr>
              <a:t>，承认了共和国独立。</a:t>
            </a:r>
            <a:endPar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5" name="图片 4" descr="中山大学logo"/>
          <p:cNvPicPr>
            <a:picLocks noChangeAspect="1"/>
          </p:cNvPicPr>
          <p:nvPr/>
        </p:nvPicPr>
        <p:blipFill>
          <a:blip r:embed="rId4"/>
          <a:stretch>
            <a:fillRect/>
          </a:stretch>
        </p:blipFill>
        <p:spPr>
          <a:xfrm>
            <a:off x="10894695" y="256540"/>
            <a:ext cx="953135" cy="953135"/>
          </a:xfrm>
          <a:prstGeom prst="rect">
            <a:avLst/>
          </a:prstGeom>
        </p:spPr>
      </p:pic>
      <p:sp>
        <p:nvSpPr>
          <p:cNvPr id="21" name="文本框 20">
            <a:extLst>
              <a:ext uri="{FF2B5EF4-FFF2-40B4-BE49-F238E27FC236}">
                <a16:creationId xmlns:a16="http://schemas.microsoft.com/office/drawing/2014/main" id="{82C7419E-DF85-4F4F-8D0A-5905486CE4B8}"/>
              </a:ext>
            </a:extLst>
          </p:cNvPr>
          <p:cNvSpPr txBox="1"/>
          <p:nvPr/>
        </p:nvSpPr>
        <p:spPr>
          <a:xfrm>
            <a:off x="1171206" y="1749173"/>
            <a:ext cx="1894636" cy="338554"/>
          </a:xfrm>
          <a:prstGeom prst="rect">
            <a:avLst/>
          </a:prstGeom>
          <a:noFill/>
        </p:spPr>
        <p:txBody>
          <a:bodyPr wrap="square" rtlCol="0">
            <a:spAutoFit/>
          </a:bodyPr>
          <a:lstStyle/>
          <a:p>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尼德兰革命</a:t>
            </a:r>
          </a:p>
        </p:txBody>
      </p:sp>
      <p:sp>
        <p:nvSpPr>
          <p:cNvPr id="6" name="文本框 5">
            <a:extLst>
              <a:ext uri="{FF2B5EF4-FFF2-40B4-BE49-F238E27FC236}">
                <a16:creationId xmlns:a16="http://schemas.microsoft.com/office/drawing/2014/main" id="{83800A3E-8AEB-4A29-B65E-6A956D7632ED}"/>
              </a:ext>
            </a:extLst>
          </p:cNvPr>
          <p:cNvSpPr txBox="1"/>
          <p:nvPr/>
        </p:nvSpPr>
        <p:spPr>
          <a:xfrm>
            <a:off x="8572500" y="5772831"/>
            <a:ext cx="800100" cy="230832"/>
          </a:xfrm>
          <a:prstGeom prst="rect">
            <a:avLst/>
          </a:prstGeom>
          <a:noFill/>
        </p:spPr>
        <p:txBody>
          <a:bodyPr wrap="square" rtlCol="0">
            <a:spAutoFit/>
          </a:bodyPr>
          <a:lstStyle/>
          <a:p>
            <a:r>
              <a:rPr lang="zh-CN" altLang="en-US" sz="900" dirty="0">
                <a:latin typeface="微软雅黑" panose="020B0503020204020204" pitchFamily="34" charset="-122"/>
                <a:ea typeface="微软雅黑" panose="020B0503020204020204" pitchFamily="34" charset="-122"/>
              </a:rPr>
              <a:t>敌强我弱</a:t>
            </a:r>
          </a:p>
        </p:txBody>
      </p:sp>
      <p:pic>
        <p:nvPicPr>
          <p:cNvPr id="8" name="图片 7">
            <a:extLst>
              <a:ext uri="{FF2B5EF4-FFF2-40B4-BE49-F238E27FC236}">
                <a16:creationId xmlns:a16="http://schemas.microsoft.com/office/drawing/2014/main" id="{24B63090-701F-4ACF-86D5-58EBECA4B7D9}"/>
              </a:ext>
            </a:extLst>
          </p:cNvPr>
          <p:cNvPicPr>
            <a:picLocks noChangeAspect="1"/>
          </p:cNvPicPr>
          <p:nvPr/>
        </p:nvPicPr>
        <p:blipFill>
          <a:blip r:embed="rId5"/>
          <a:stretch>
            <a:fillRect/>
          </a:stretch>
        </p:blipFill>
        <p:spPr>
          <a:xfrm>
            <a:off x="5382921" y="2184942"/>
            <a:ext cx="6412743" cy="3587889"/>
          </a:xfrm>
          <a:prstGeom prst="rect">
            <a:avLst/>
          </a:prstGeom>
        </p:spPr>
      </p:pic>
      <p:pic>
        <p:nvPicPr>
          <p:cNvPr id="14" name="图片 13">
            <a:extLst>
              <a:ext uri="{FF2B5EF4-FFF2-40B4-BE49-F238E27FC236}">
                <a16:creationId xmlns:a16="http://schemas.microsoft.com/office/drawing/2014/main" id="{D8C4CA69-1B0C-4108-9719-F856B239E012}"/>
              </a:ext>
            </a:extLst>
          </p:cNvPr>
          <p:cNvPicPr>
            <a:picLocks noChangeAspect="1"/>
          </p:cNvPicPr>
          <p:nvPr/>
        </p:nvPicPr>
        <p:blipFill>
          <a:blip r:embed="rId6"/>
          <a:stretch>
            <a:fillRect/>
          </a:stretch>
        </p:blipFill>
        <p:spPr>
          <a:xfrm>
            <a:off x="5431136" y="2144161"/>
            <a:ext cx="6125308" cy="3952175"/>
          </a:xfrm>
          <a:prstGeom prst="rect">
            <a:avLst/>
          </a:prstGeom>
        </p:spPr>
      </p:pic>
    </p:spTree>
    <p:extLst>
      <p:ext uri="{BB962C8B-B14F-4D97-AF65-F5344CB8AC3E}">
        <p14:creationId xmlns:p14="http://schemas.microsoft.com/office/powerpoint/2010/main" val="128394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AutoShape 7"/>
          <p:cNvSpPr/>
          <p:nvPr/>
        </p:nvSpPr>
        <p:spPr bwMode="auto">
          <a:xfrm>
            <a:off x="7196624" y="3903595"/>
            <a:ext cx="3279036" cy="433936"/>
          </a:xfrm>
          <a:prstGeom prst="roundRect">
            <a:avLst>
              <a:gd name="adj" fmla="val 50000"/>
            </a:avLst>
          </a:prstGeom>
          <a:solidFill>
            <a:srgbClr val="38866A"/>
          </a:solidFill>
          <a:ln w="25400" cap="flat" cmpd="sng">
            <a:solidFill>
              <a:srgbClr val="000000">
                <a:alpha val="0"/>
              </a:srgbClr>
            </a:solidFill>
            <a:prstDash val="solid"/>
            <a:miter lim="0"/>
          </a:ln>
          <a:effectLst/>
        </p:spPr>
        <p:txBody>
          <a:bodyPr lIns="0" tIns="0" rIns="0" bIns="0" anchor="ctr"/>
          <a:lstStyle/>
          <a:p>
            <a:pPr defTabSz="1557655">
              <a:defRPr/>
            </a:pPr>
            <a:endParaRPr lang="en-US" sz="10700">
              <a:solidFill>
                <a:srgbClr val="FFFFFF"/>
              </a:solidFill>
              <a:effectLst>
                <a:outerShdw blurRad="38100" dist="38100" dir="2700000" algn="tl">
                  <a:srgbClr val="000000"/>
                </a:outerShdw>
              </a:effectLst>
              <a:cs typeface="Gill Sans" panose="020B0502020104020203" charset="0"/>
            </a:endParaRPr>
          </a:p>
        </p:txBody>
      </p:sp>
      <p:sp>
        <p:nvSpPr>
          <p:cNvPr id="8" name="AutoShape 9"/>
          <p:cNvSpPr/>
          <p:nvPr/>
        </p:nvSpPr>
        <p:spPr bwMode="auto">
          <a:xfrm>
            <a:off x="1660428" y="3903595"/>
            <a:ext cx="3279036" cy="433936"/>
          </a:xfrm>
          <a:prstGeom prst="roundRect">
            <a:avLst>
              <a:gd name="adj" fmla="val 50000"/>
            </a:avLst>
          </a:prstGeom>
          <a:solidFill>
            <a:srgbClr val="38866A"/>
          </a:solidFill>
          <a:ln w="25400" cap="flat" cmpd="sng">
            <a:solidFill>
              <a:srgbClr val="000000">
                <a:alpha val="0"/>
              </a:srgbClr>
            </a:solidFill>
            <a:prstDash val="solid"/>
            <a:miter lim="0"/>
          </a:ln>
          <a:effectLst/>
        </p:spPr>
        <p:txBody>
          <a:bodyPr lIns="0" tIns="0" rIns="0" bIns="0" anchor="ctr"/>
          <a:lstStyle/>
          <a:p>
            <a:pPr defTabSz="1557655">
              <a:defRPr/>
            </a:pPr>
            <a:endParaRPr lang="en-US" sz="10700">
              <a:solidFill>
                <a:srgbClr val="FFFFFF"/>
              </a:solidFill>
              <a:effectLst>
                <a:outerShdw blurRad="38100" dist="38100" dir="2700000" algn="tl">
                  <a:srgbClr val="000000"/>
                </a:outerShdw>
              </a:effectLst>
              <a:cs typeface="Gill Sans" panose="020B0502020104020203" charset="0"/>
            </a:endParaRPr>
          </a:p>
        </p:txBody>
      </p:sp>
      <p:sp>
        <p:nvSpPr>
          <p:cNvPr id="33" name="AutoShape 8"/>
          <p:cNvSpPr/>
          <p:nvPr/>
        </p:nvSpPr>
        <p:spPr bwMode="auto">
          <a:xfrm>
            <a:off x="4420316" y="3903595"/>
            <a:ext cx="3279036" cy="433936"/>
          </a:xfrm>
          <a:prstGeom prst="roundRect">
            <a:avLst>
              <a:gd name="adj" fmla="val 50000"/>
            </a:avLst>
          </a:prstGeom>
          <a:solidFill>
            <a:srgbClr val="38866A">
              <a:alpha val="52000"/>
            </a:srgbClr>
          </a:solidFill>
          <a:ln w="25400" cap="flat" cmpd="sng">
            <a:solidFill>
              <a:srgbClr val="000000">
                <a:alpha val="17000"/>
              </a:srgbClr>
            </a:solidFill>
            <a:prstDash val="solid"/>
            <a:miter lim="0"/>
          </a:ln>
          <a:effectLst/>
        </p:spPr>
        <p:txBody>
          <a:bodyPr lIns="0" tIns="0" rIns="0" bIns="0" anchor="ctr"/>
          <a:lstStyle/>
          <a:p>
            <a:pPr defTabSz="1557655">
              <a:defRPr/>
            </a:pPr>
            <a:endParaRPr lang="en-US" sz="10700">
              <a:solidFill>
                <a:srgbClr val="FFFFFF"/>
              </a:solidFill>
              <a:effectLst>
                <a:outerShdw blurRad="38100" dist="38100" dir="2700000" algn="tl">
                  <a:srgbClr val="000000"/>
                </a:outerShdw>
              </a:effectLst>
              <a:cs typeface="Gill Sans" panose="020B0502020104020203" charset="0"/>
            </a:endParaRPr>
          </a:p>
        </p:txBody>
      </p:sp>
      <p:sp>
        <p:nvSpPr>
          <p:cNvPr id="34" name="文本框 33"/>
          <p:cNvSpPr txBox="1"/>
          <p:nvPr/>
        </p:nvSpPr>
        <p:spPr>
          <a:xfrm>
            <a:off x="4907052" y="4900498"/>
            <a:ext cx="2389971" cy="1456232"/>
          </a:xfrm>
          <a:prstGeom prst="rect">
            <a:avLst/>
          </a:prstGeom>
          <a:noFill/>
        </p:spPr>
        <p:txBody>
          <a:bodyPr wrap="square" rtlCol="0">
            <a:spAutoFit/>
          </a:bodyPr>
          <a:lstStyle/>
          <a:p>
            <a:pPr algn="ctr">
              <a:lnSpc>
                <a:spcPct val="125000"/>
              </a:lnSpc>
            </a:pP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17</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至</a:t>
            </a: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18</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世纪，崛起的英国通过三次英荷战争打破了荷兰的海上霸权。同时荷兰把掠夺的大量财富投入金融、投资、放贷等活动，没有将其转化为工业资本，社会经济发展出现问题。</a:t>
            </a:r>
          </a:p>
        </p:txBody>
      </p:sp>
      <p:sp>
        <p:nvSpPr>
          <p:cNvPr id="35" name="文本框 34"/>
          <p:cNvSpPr txBox="1"/>
          <p:nvPr/>
        </p:nvSpPr>
        <p:spPr>
          <a:xfrm>
            <a:off x="5459586" y="4551292"/>
            <a:ext cx="1284902" cy="338554"/>
          </a:xfrm>
          <a:prstGeom prst="rect">
            <a:avLst/>
          </a:prstGeom>
          <a:noFill/>
        </p:spPr>
        <p:txBody>
          <a:bodyPr wrap="square" rtlCol="0">
            <a:spAutoFit/>
          </a:bodyPr>
          <a:lstStyle/>
          <a:p>
            <a:pPr algn="ct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走下山巅</a:t>
            </a:r>
          </a:p>
        </p:txBody>
      </p:sp>
      <p:sp>
        <p:nvSpPr>
          <p:cNvPr id="36" name="文本框 35"/>
          <p:cNvSpPr txBox="1"/>
          <p:nvPr/>
        </p:nvSpPr>
        <p:spPr>
          <a:xfrm>
            <a:off x="7805257" y="2399939"/>
            <a:ext cx="2389971" cy="1459759"/>
          </a:xfrm>
          <a:prstGeom prst="rect">
            <a:avLst/>
          </a:prstGeom>
          <a:noFill/>
        </p:spPr>
        <p:txBody>
          <a:bodyPr wrap="square" rtlCol="0">
            <a:spAutoFit/>
          </a:bodyPr>
          <a:lstStyle/>
          <a:p>
            <a:pPr algn="ctr">
              <a:lnSpc>
                <a:spcPct val="125000"/>
              </a:lnSpc>
            </a:pP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18</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世纪末，荷兰成为英法争霸的战场。随法国军队的入侵让荷兰共和国灭亡。</a:t>
            </a: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1815</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年的维也纳条约将荷兰和</a:t>
            </a:r>
            <a:r>
              <a:rPr lang="zh-CN" altLang="en-US" sz="1200" dirty="0">
                <a:latin typeface="微软雅黑" panose="020B0503020204020204" pitchFamily="34" charset="-122"/>
                <a:ea typeface="微软雅黑" panose="020B0503020204020204" pitchFamily="34" charset="-122"/>
              </a:rPr>
              <a:t>南尼德兰（约今比利时）合并为一个君主立宪制国家荷兰联合王国。</a:t>
            </a:r>
            <a:endPar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7" name="文本框 36"/>
          <p:cNvSpPr txBox="1"/>
          <p:nvPr/>
        </p:nvSpPr>
        <p:spPr>
          <a:xfrm>
            <a:off x="8310645" y="2061385"/>
            <a:ext cx="1284902" cy="338554"/>
          </a:xfrm>
          <a:prstGeom prst="rect">
            <a:avLst/>
          </a:prstGeom>
          <a:noFill/>
        </p:spPr>
        <p:txBody>
          <a:bodyPr wrap="square" rtlCol="0">
            <a:spAutoFit/>
          </a:bodyPr>
          <a:lstStyle/>
          <a:p>
            <a:pPr algn="ct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落日黄昏</a:t>
            </a:r>
          </a:p>
        </p:txBody>
      </p:sp>
      <p:sp>
        <p:nvSpPr>
          <p:cNvPr id="38" name="文本框 37"/>
          <p:cNvSpPr txBox="1"/>
          <p:nvPr/>
        </p:nvSpPr>
        <p:spPr>
          <a:xfrm>
            <a:off x="2008706" y="2399939"/>
            <a:ext cx="2389971" cy="1456232"/>
          </a:xfrm>
          <a:prstGeom prst="rect">
            <a:avLst/>
          </a:prstGeom>
          <a:noFill/>
        </p:spPr>
        <p:txBody>
          <a:bodyPr wrap="square" rtlCol="0">
            <a:spAutoFit/>
          </a:bodyPr>
          <a:lstStyle/>
          <a:p>
            <a:pPr algn="ctr">
              <a:lnSpc>
                <a:spcPct val="125000"/>
              </a:lnSpc>
            </a:pP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16</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世纪末开始，荷兰称霸海洋，他们在世界各地建立了殖民地，航海业和商业大发展，促进了荷兰经济、科学、文化的大繁荣。荷兰成为了欧洲财富的中心，金融业也蓬勃发展。</a:t>
            </a:r>
          </a:p>
        </p:txBody>
      </p:sp>
      <p:sp>
        <p:nvSpPr>
          <p:cNvPr id="39" name="文本框 38"/>
          <p:cNvSpPr txBox="1"/>
          <p:nvPr/>
        </p:nvSpPr>
        <p:spPr>
          <a:xfrm>
            <a:off x="2603300" y="2048898"/>
            <a:ext cx="1284902" cy="338554"/>
          </a:xfrm>
          <a:prstGeom prst="rect">
            <a:avLst/>
          </a:prstGeom>
          <a:noFill/>
        </p:spPr>
        <p:txBody>
          <a:bodyPr wrap="square" rtlCol="0">
            <a:spAutoFit/>
          </a:bodyPr>
          <a:lstStyle/>
          <a:p>
            <a:pPr algn="ct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繁荣强大</a:t>
            </a:r>
          </a:p>
        </p:txBody>
      </p:sp>
      <p:pic>
        <p:nvPicPr>
          <p:cNvPr id="5" name="图片 4" descr="中山大学logo"/>
          <p:cNvPicPr>
            <a:picLocks noChangeAspect="1"/>
          </p:cNvPicPr>
          <p:nvPr/>
        </p:nvPicPr>
        <p:blipFill>
          <a:blip r:embed="rId3"/>
          <a:stretch>
            <a:fillRect/>
          </a:stretch>
        </p:blipFill>
        <p:spPr>
          <a:xfrm>
            <a:off x="10894695" y="256540"/>
            <a:ext cx="953135" cy="953135"/>
          </a:xfrm>
          <a:prstGeom prst="rect">
            <a:avLst/>
          </a:prstGeom>
        </p:spPr>
      </p:pic>
      <p:sp>
        <p:nvSpPr>
          <p:cNvPr id="40" name="文本框 39">
            <a:extLst>
              <a:ext uri="{FF2B5EF4-FFF2-40B4-BE49-F238E27FC236}">
                <a16:creationId xmlns:a16="http://schemas.microsoft.com/office/drawing/2014/main" id="{8A8CA03C-AC3A-4FDA-B378-606A2101F3CA}"/>
              </a:ext>
            </a:extLst>
          </p:cNvPr>
          <p:cNvSpPr txBox="1"/>
          <p:nvPr/>
        </p:nvSpPr>
        <p:spPr>
          <a:xfrm>
            <a:off x="1806530" y="1438828"/>
            <a:ext cx="2030220" cy="338554"/>
          </a:xfrm>
          <a:prstGeom prst="rect">
            <a:avLst/>
          </a:prstGeom>
          <a:noFill/>
        </p:spPr>
        <p:txBody>
          <a:bodyPr wrap="square" rtlCol="0">
            <a:spAutoFit/>
          </a:bodyPr>
          <a:lstStyle/>
          <a:p>
            <a:pPr algn="ct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荷兰共和国时期</a:t>
            </a:r>
          </a:p>
        </p:txBody>
      </p:sp>
      <p:pic>
        <p:nvPicPr>
          <p:cNvPr id="41" name="内容占位符 5">
            <a:extLst>
              <a:ext uri="{FF2B5EF4-FFF2-40B4-BE49-F238E27FC236}">
                <a16:creationId xmlns:a16="http://schemas.microsoft.com/office/drawing/2014/main" id="{C81AA59E-6462-4EA4-A4A9-2E6947793CA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06530" y="4483696"/>
            <a:ext cx="2924211" cy="1645318"/>
          </a:xfrm>
          <a:prstGeom prst="rect">
            <a:avLst/>
          </a:prstGeom>
        </p:spPr>
      </p:pic>
      <p:sp>
        <p:nvSpPr>
          <p:cNvPr id="2" name="文本框 1">
            <a:extLst>
              <a:ext uri="{FF2B5EF4-FFF2-40B4-BE49-F238E27FC236}">
                <a16:creationId xmlns:a16="http://schemas.microsoft.com/office/drawing/2014/main" id="{8DB5D046-65FC-4326-B5DD-6ECE818FE6F3}"/>
              </a:ext>
            </a:extLst>
          </p:cNvPr>
          <p:cNvSpPr txBox="1"/>
          <p:nvPr/>
        </p:nvSpPr>
        <p:spPr>
          <a:xfrm>
            <a:off x="2821640" y="6207836"/>
            <a:ext cx="761747" cy="230832"/>
          </a:xfrm>
          <a:prstGeom prst="rect">
            <a:avLst/>
          </a:prstGeom>
          <a:noFill/>
        </p:spPr>
        <p:txBody>
          <a:bodyPr wrap="none" rtlCol="0">
            <a:spAutoFit/>
          </a:bodyPr>
          <a:lstStyle/>
          <a:p>
            <a:r>
              <a:rPr lang="zh-CN" altLang="en-US" sz="900" dirty="0">
                <a:latin typeface="微软雅黑" panose="020B0503020204020204" pitchFamily="34" charset="-122"/>
                <a:ea typeface="微软雅黑" panose="020B0503020204020204" pitchFamily="34" charset="-122"/>
              </a:rPr>
              <a:t>印度尼西亚</a:t>
            </a:r>
          </a:p>
        </p:txBody>
      </p:sp>
      <p:pic>
        <p:nvPicPr>
          <p:cNvPr id="3074" name="Picture 2" descr="查看源图像">
            <a:extLst>
              <a:ext uri="{FF2B5EF4-FFF2-40B4-BE49-F238E27FC236}">
                <a16:creationId xmlns:a16="http://schemas.microsoft.com/office/drawing/2014/main" id="{BB0F1E35-D69A-45A2-9733-8AC806F369D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23880" y="1762525"/>
            <a:ext cx="2553488" cy="1627849"/>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a:extLst>
              <a:ext uri="{FF2B5EF4-FFF2-40B4-BE49-F238E27FC236}">
                <a16:creationId xmlns:a16="http://schemas.microsoft.com/office/drawing/2014/main" id="{5E812EFD-8740-41F1-9289-3A9A3CCC7046}"/>
              </a:ext>
            </a:extLst>
          </p:cNvPr>
          <p:cNvSpPr txBox="1"/>
          <p:nvPr/>
        </p:nvSpPr>
        <p:spPr>
          <a:xfrm>
            <a:off x="5812911" y="3418611"/>
            <a:ext cx="646331" cy="230832"/>
          </a:xfrm>
          <a:prstGeom prst="rect">
            <a:avLst/>
          </a:prstGeom>
          <a:noFill/>
        </p:spPr>
        <p:txBody>
          <a:bodyPr wrap="none" rtlCol="0">
            <a:spAutoFit/>
          </a:bodyPr>
          <a:lstStyle/>
          <a:p>
            <a:r>
              <a:rPr lang="zh-CN" altLang="en-US" sz="900" dirty="0">
                <a:latin typeface="微软雅黑" panose="020B0503020204020204" pitchFamily="34" charset="-122"/>
                <a:ea typeface="微软雅黑" panose="020B0503020204020204" pitchFamily="34" charset="-122"/>
              </a:rPr>
              <a:t>英荷战争</a:t>
            </a:r>
          </a:p>
        </p:txBody>
      </p:sp>
      <p:sp>
        <p:nvSpPr>
          <p:cNvPr id="6" name="AutoShape 4" descr="查看源图像">
            <a:extLst>
              <a:ext uri="{FF2B5EF4-FFF2-40B4-BE49-F238E27FC236}">
                <a16:creationId xmlns:a16="http://schemas.microsoft.com/office/drawing/2014/main" id="{A8AA260D-D85A-4B64-B78B-C78721CAD621}"/>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3080" name="Picture 8" descr="查看源图像">
            <a:extLst>
              <a:ext uri="{FF2B5EF4-FFF2-40B4-BE49-F238E27FC236}">
                <a16:creationId xmlns:a16="http://schemas.microsoft.com/office/drawing/2014/main" id="{03BBEB1B-0FF1-4207-AEDE-77C14A06610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54957" y="4405314"/>
            <a:ext cx="2670403" cy="1802522"/>
          </a:xfrm>
          <a:prstGeom prst="rect">
            <a:avLst/>
          </a:prstGeom>
          <a:noFill/>
          <a:extLst>
            <a:ext uri="{909E8E84-426E-40DD-AFC4-6F175D3DCCD1}">
              <a14:hiddenFill xmlns:a14="http://schemas.microsoft.com/office/drawing/2010/main">
                <a:solidFill>
                  <a:srgbClr val="FFFFFF"/>
                </a:solidFill>
              </a14:hiddenFill>
            </a:ext>
          </a:extLst>
        </p:spPr>
      </p:pic>
      <p:sp>
        <p:nvSpPr>
          <p:cNvPr id="45" name="文本框 44">
            <a:extLst>
              <a:ext uri="{FF2B5EF4-FFF2-40B4-BE49-F238E27FC236}">
                <a16:creationId xmlns:a16="http://schemas.microsoft.com/office/drawing/2014/main" id="{F91F56A5-BDE0-49C0-8CB9-BE85F8693BFF}"/>
              </a:ext>
            </a:extLst>
          </p:cNvPr>
          <p:cNvSpPr txBox="1"/>
          <p:nvPr/>
        </p:nvSpPr>
        <p:spPr>
          <a:xfrm>
            <a:off x="8833800" y="6275619"/>
            <a:ext cx="761747" cy="230832"/>
          </a:xfrm>
          <a:prstGeom prst="rect">
            <a:avLst/>
          </a:prstGeom>
          <a:noFill/>
        </p:spPr>
        <p:txBody>
          <a:bodyPr wrap="none" rtlCol="0">
            <a:spAutoFit/>
          </a:bodyPr>
          <a:lstStyle/>
          <a:p>
            <a:r>
              <a:rPr lang="zh-CN" altLang="en-US" sz="900" dirty="0">
                <a:latin typeface="微软雅黑" panose="020B0503020204020204" pitchFamily="34" charset="-122"/>
                <a:ea typeface="微软雅黑" panose="020B0503020204020204" pitchFamily="34" charset="-122"/>
              </a:rPr>
              <a:t>维也纳会议</a:t>
            </a:r>
          </a:p>
        </p:txBody>
      </p:sp>
      <p:sp>
        <p:nvSpPr>
          <p:cNvPr id="25" name="椭圆 24">
            <a:extLst>
              <a:ext uri="{FF2B5EF4-FFF2-40B4-BE49-F238E27FC236}">
                <a16:creationId xmlns:a16="http://schemas.microsoft.com/office/drawing/2014/main" id="{27120C77-6F5D-41C8-B57D-C11BD38DA2B8}"/>
              </a:ext>
            </a:extLst>
          </p:cNvPr>
          <p:cNvSpPr/>
          <p:nvPr/>
        </p:nvSpPr>
        <p:spPr>
          <a:xfrm>
            <a:off x="472793" y="299315"/>
            <a:ext cx="621956" cy="621958"/>
          </a:xfrm>
          <a:prstGeom prst="ellipse">
            <a:avLst/>
          </a:prstGeom>
          <a:solidFill>
            <a:srgbClr val="38866A"/>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00">
              <a:solidFill>
                <a:srgbClr val="013AAB"/>
              </a:solidFill>
              <a:effectLst>
                <a:outerShdw blurRad="50800" dist="38100" dir="2700000" algn="tl" rotWithShape="0">
                  <a:prstClr val="black">
                    <a:alpha val="40000"/>
                  </a:prstClr>
                </a:outerShdw>
              </a:effectLst>
              <a:latin typeface="方正清刻本悦宋简体" panose="02000000000000000000" pitchFamily="2" charset="-122"/>
              <a:ea typeface="方正清刻本悦宋简体" panose="02000000000000000000" pitchFamily="2" charset="-122"/>
            </a:endParaRPr>
          </a:p>
        </p:txBody>
      </p:sp>
      <p:sp>
        <p:nvSpPr>
          <p:cNvPr id="26" name="文本框 25">
            <a:extLst>
              <a:ext uri="{FF2B5EF4-FFF2-40B4-BE49-F238E27FC236}">
                <a16:creationId xmlns:a16="http://schemas.microsoft.com/office/drawing/2014/main" id="{79519AF1-1B74-4569-8AF8-B87974DB7C94}"/>
              </a:ext>
            </a:extLst>
          </p:cNvPr>
          <p:cNvSpPr txBox="1"/>
          <p:nvPr/>
        </p:nvSpPr>
        <p:spPr>
          <a:xfrm>
            <a:off x="396336" y="256351"/>
            <a:ext cx="717635" cy="707886"/>
          </a:xfrm>
          <a:prstGeom prst="rect">
            <a:avLst/>
          </a:prstGeom>
          <a:noFill/>
        </p:spPr>
        <p:txBody>
          <a:bodyPr wrap="square" rtlCol="0">
            <a:spAutoFit/>
          </a:bodyPr>
          <a:lstStyle>
            <a:defPPr>
              <a:defRPr lang="zh-CN"/>
            </a:defPPr>
            <a:lvl1pPr algn="ctr">
              <a:defRPr sz="6000" b="1">
                <a:blipFill dpi="0" rotWithShape="1">
                  <a:blip r:embed="rId7"/>
                  <a:srcRect/>
                  <a:stretch>
                    <a:fillRect/>
                  </a:stretch>
                </a:blipFill>
              </a:defRPr>
            </a:lvl1pPr>
          </a:lstStyle>
          <a:p>
            <a:r>
              <a:rPr lang="en-US" altLang="zh-CN" sz="4000" b="0" dirty="0">
                <a:solidFill>
                  <a:srgbClr val="FEFEFE"/>
                </a:solidFill>
                <a:latin typeface="方正清刻本悦宋简体" panose="02000000000000000000" pitchFamily="2" charset="-122"/>
                <a:ea typeface="方正清刻本悦宋简体" panose="02000000000000000000" pitchFamily="2" charset="-122"/>
                <a:cs typeface="Arial" panose="020B0604020202020204" pitchFamily="34" charset="0"/>
              </a:rPr>
              <a:t>1</a:t>
            </a:r>
            <a:endParaRPr lang="zh-CN" altLang="en-US" sz="4000" b="0" dirty="0">
              <a:solidFill>
                <a:srgbClr val="FEFEFE"/>
              </a:solidFill>
              <a:latin typeface="方正清刻本悦宋简体" panose="02000000000000000000" pitchFamily="2" charset="-122"/>
              <a:ea typeface="方正清刻本悦宋简体" panose="02000000000000000000" pitchFamily="2" charset="-122"/>
              <a:cs typeface="Arial" panose="020B0604020202020204" pitchFamily="34" charset="0"/>
            </a:endParaRPr>
          </a:p>
        </p:txBody>
      </p:sp>
      <p:sp>
        <p:nvSpPr>
          <p:cNvPr id="27" name="矩形 26">
            <a:extLst>
              <a:ext uri="{FF2B5EF4-FFF2-40B4-BE49-F238E27FC236}">
                <a16:creationId xmlns:a16="http://schemas.microsoft.com/office/drawing/2014/main" id="{C5C8025C-4718-4042-B017-CAD08BA55240}"/>
              </a:ext>
            </a:extLst>
          </p:cNvPr>
          <p:cNvSpPr/>
          <p:nvPr/>
        </p:nvSpPr>
        <p:spPr>
          <a:xfrm>
            <a:off x="1171206" y="67834"/>
            <a:ext cx="3794494" cy="650306"/>
          </a:xfrm>
          <a:prstGeom prst="rect">
            <a:avLst/>
          </a:prstGeom>
        </p:spPr>
        <p:txBody>
          <a:bodyPr wrap="square">
            <a:spAutoFit/>
          </a:bodyPr>
          <a:lstStyle/>
          <a:p>
            <a:pPr>
              <a:lnSpc>
                <a:spcPct val="175000"/>
              </a:lnSpc>
            </a:pPr>
            <a:r>
              <a:rPr lang="zh-CN" altLang="en-US" sz="2400" dirty="0">
                <a:solidFill>
                  <a:srgbClr val="38866A"/>
                </a:solidFill>
                <a:latin typeface="方正清刻本悦宋简体" panose="02000000000000000000" pitchFamily="2" charset="-122"/>
                <a:ea typeface="方正清刻本悦宋简体" panose="02000000000000000000" pitchFamily="2" charset="-122"/>
              </a:rPr>
              <a:t>荷兰的形成与发展</a:t>
            </a:r>
          </a:p>
        </p:txBody>
      </p:sp>
      <p:sp>
        <p:nvSpPr>
          <p:cNvPr id="28" name="文本框 27">
            <a:extLst>
              <a:ext uri="{FF2B5EF4-FFF2-40B4-BE49-F238E27FC236}">
                <a16:creationId xmlns:a16="http://schemas.microsoft.com/office/drawing/2014/main" id="{B061C8C7-5F69-49C0-BD2F-65D9E30CD226}"/>
              </a:ext>
            </a:extLst>
          </p:cNvPr>
          <p:cNvSpPr txBox="1"/>
          <p:nvPr/>
        </p:nvSpPr>
        <p:spPr>
          <a:xfrm>
            <a:off x="1113971" y="650164"/>
            <a:ext cx="5022106" cy="307777"/>
          </a:xfrm>
          <a:prstGeom prst="snip1Rect">
            <a:avLst>
              <a:gd name="adj" fmla="val 0"/>
            </a:avLst>
          </a:prstGeom>
          <a:noFill/>
          <a:ln w="28575">
            <a:noFill/>
          </a:ln>
        </p:spPr>
        <p:txBody>
          <a:bodyPr wrap="square" rtlCol="0">
            <a:spAutoFit/>
          </a:bodyPr>
          <a:lstStyle/>
          <a:p>
            <a:pPr algn="l"/>
            <a:r>
              <a:rPr lang="en-US" altLang="zh-CN" sz="1400" b="0" dirty="0">
                <a:solidFill>
                  <a:srgbClr val="38866A"/>
                </a:solidFill>
                <a:latin typeface="方正清刻本悦宋简体" panose="02000000000000000000" pitchFamily="2" charset="-122"/>
                <a:ea typeface="方正清刻本悦宋简体" panose="02000000000000000000" pitchFamily="2" charset="-122"/>
                <a:cs typeface="Arial" panose="020B0604020202020204" pitchFamily="34" charset="0"/>
              </a:rPr>
              <a:t>The formation and development of the Netherlands</a:t>
            </a:r>
            <a:endParaRPr lang="zh-CN" altLang="en-US" sz="1400" b="0" dirty="0">
              <a:solidFill>
                <a:srgbClr val="38866A"/>
              </a:solidFill>
              <a:latin typeface="方正清刻本悦宋简体" panose="02000000000000000000" pitchFamily="2" charset="-122"/>
              <a:ea typeface="方正清刻本悦宋简体" panose="02000000000000000000" pitchFamily="2" charset="-122"/>
              <a:cs typeface="Arial" panose="020B0604020202020204" pitchFamily="34" charset="0"/>
            </a:endParaRPr>
          </a:p>
        </p:txBody>
      </p:sp>
    </p:spTree>
    <p:extLst>
      <p:ext uri="{BB962C8B-B14F-4D97-AF65-F5344CB8AC3E}">
        <p14:creationId xmlns:p14="http://schemas.microsoft.com/office/powerpoint/2010/main" val="12317556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文本框 11"/>
          <p:cNvSpPr txBox="1"/>
          <p:nvPr/>
        </p:nvSpPr>
        <p:spPr>
          <a:xfrm>
            <a:off x="7182774" y="2227059"/>
            <a:ext cx="3751926" cy="767261"/>
          </a:xfrm>
          <a:prstGeom prst="rect">
            <a:avLst/>
          </a:prstGeom>
          <a:noFill/>
        </p:spPr>
        <p:txBody>
          <a:bodyPr wrap="square" rtlCol="0">
            <a:spAutoFit/>
          </a:bodyPr>
          <a:lstStyle/>
          <a:p>
            <a:pPr>
              <a:lnSpc>
                <a:spcPct val="125000"/>
              </a:lnSpc>
            </a:pPr>
            <a:r>
              <a:rPr lang="en-US" altLang="zh-CN" sz="1200" b="0" i="0" dirty="0">
                <a:solidFill>
                  <a:srgbClr val="333333"/>
                </a:solidFill>
                <a:effectLst/>
                <a:latin typeface="Helvetica Neue"/>
              </a:rPr>
              <a:t>1815</a:t>
            </a:r>
            <a:r>
              <a:rPr lang="zh-CN" altLang="en-US" sz="1200" b="0" i="0" dirty="0">
                <a:solidFill>
                  <a:srgbClr val="333333"/>
                </a:solidFill>
                <a:effectLst/>
                <a:latin typeface="Helvetica Neue"/>
              </a:rPr>
              <a:t>年</a:t>
            </a:r>
            <a:r>
              <a:rPr lang="zh-CN" altLang="en-US" sz="1200" b="0" i="0" u="none" strike="noStrike" dirty="0">
                <a:effectLst/>
                <a:latin typeface="Helvetica Neue"/>
              </a:rPr>
              <a:t>威廉一世</a:t>
            </a:r>
            <a:r>
              <a:rPr lang="zh-CN" altLang="en-US" sz="1200" b="0" i="0" dirty="0">
                <a:solidFill>
                  <a:srgbClr val="333333"/>
                </a:solidFill>
                <a:effectLst/>
                <a:latin typeface="Helvetica Neue"/>
              </a:rPr>
              <a:t>就任包括比利时、列日、卢森堡在内的荷兰王国国王，推进经济复苏计划，但是专治统治引发不满</a:t>
            </a:r>
            <a:endPar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3" name="Oval 93"/>
          <p:cNvSpPr/>
          <p:nvPr/>
        </p:nvSpPr>
        <p:spPr>
          <a:xfrm>
            <a:off x="6422446" y="2196522"/>
            <a:ext cx="671408" cy="671405"/>
          </a:xfrm>
          <a:prstGeom prst="ellipse">
            <a:avLst/>
          </a:prstGeom>
          <a:solidFill>
            <a:srgbClr val="3886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bg1"/>
              </a:solidFill>
            </a:endParaRPr>
          </a:p>
        </p:txBody>
      </p:sp>
      <p:sp>
        <p:nvSpPr>
          <p:cNvPr id="14" name="TextBox 51"/>
          <p:cNvSpPr txBox="1"/>
          <p:nvPr/>
        </p:nvSpPr>
        <p:spPr>
          <a:xfrm>
            <a:off x="6546225" y="2258128"/>
            <a:ext cx="383438" cy="523220"/>
          </a:xfrm>
          <a:prstGeom prst="rect">
            <a:avLst/>
          </a:prstGeom>
          <a:noFill/>
        </p:spPr>
        <p:txBody>
          <a:bodyPr wrap="none" rtlCol="0">
            <a:spAutoFit/>
          </a:bodyPr>
          <a:lstStyle/>
          <a:p>
            <a:pPr algn="ctr"/>
            <a:r>
              <a:rPr lang="id-ID" sz="2800" b="1" dirty="0">
                <a:solidFill>
                  <a:schemeClr val="bg1"/>
                </a:solidFill>
              </a:rPr>
              <a:t>1</a:t>
            </a:r>
          </a:p>
        </p:txBody>
      </p:sp>
      <p:sp>
        <p:nvSpPr>
          <p:cNvPr id="15" name="Oval 53"/>
          <p:cNvSpPr/>
          <p:nvPr/>
        </p:nvSpPr>
        <p:spPr>
          <a:xfrm>
            <a:off x="6422442" y="3216496"/>
            <a:ext cx="671408" cy="671405"/>
          </a:xfrm>
          <a:prstGeom prst="ellipse">
            <a:avLst/>
          </a:prstGeom>
          <a:solidFill>
            <a:srgbClr val="4BB3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bg1"/>
              </a:solidFill>
            </a:endParaRPr>
          </a:p>
        </p:txBody>
      </p:sp>
      <p:sp>
        <p:nvSpPr>
          <p:cNvPr id="16" name="TextBox 53"/>
          <p:cNvSpPr txBox="1"/>
          <p:nvPr/>
        </p:nvSpPr>
        <p:spPr>
          <a:xfrm>
            <a:off x="6546222" y="3278104"/>
            <a:ext cx="383438" cy="523220"/>
          </a:xfrm>
          <a:prstGeom prst="rect">
            <a:avLst/>
          </a:prstGeom>
          <a:noFill/>
        </p:spPr>
        <p:txBody>
          <a:bodyPr wrap="none" rtlCol="0">
            <a:spAutoFit/>
          </a:bodyPr>
          <a:lstStyle/>
          <a:p>
            <a:pPr algn="ctr"/>
            <a:r>
              <a:rPr lang="id-ID" sz="2800" b="1" dirty="0">
                <a:solidFill>
                  <a:schemeClr val="bg1"/>
                </a:solidFill>
              </a:rPr>
              <a:t>2</a:t>
            </a:r>
          </a:p>
        </p:txBody>
      </p:sp>
      <p:sp>
        <p:nvSpPr>
          <p:cNvPr id="17" name="Oval 106"/>
          <p:cNvSpPr/>
          <p:nvPr/>
        </p:nvSpPr>
        <p:spPr>
          <a:xfrm>
            <a:off x="6410448" y="4230991"/>
            <a:ext cx="671408" cy="671405"/>
          </a:xfrm>
          <a:prstGeom prst="ellipse">
            <a:avLst/>
          </a:prstGeom>
          <a:solidFill>
            <a:srgbClr val="3886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bg1"/>
              </a:solidFill>
            </a:endParaRPr>
          </a:p>
        </p:txBody>
      </p:sp>
      <p:sp>
        <p:nvSpPr>
          <p:cNvPr id="18" name="TextBox 55"/>
          <p:cNvSpPr txBox="1"/>
          <p:nvPr/>
        </p:nvSpPr>
        <p:spPr>
          <a:xfrm>
            <a:off x="6571766" y="4292600"/>
            <a:ext cx="383438" cy="523220"/>
          </a:xfrm>
          <a:prstGeom prst="rect">
            <a:avLst/>
          </a:prstGeom>
          <a:noFill/>
        </p:spPr>
        <p:txBody>
          <a:bodyPr wrap="none" rtlCol="0">
            <a:spAutoFit/>
          </a:bodyPr>
          <a:lstStyle/>
          <a:p>
            <a:pPr algn="ctr"/>
            <a:r>
              <a:rPr lang="id-ID" sz="2800" b="1" dirty="0">
                <a:solidFill>
                  <a:schemeClr val="bg1"/>
                </a:solidFill>
              </a:rPr>
              <a:t>3</a:t>
            </a:r>
          </a:p>
        </p:txBody>
      </p:sp>
      <p:sp>
        <p:nvSpPr>
          <p:cNvPr id="19" name="Oval 124"/>
          <p:cNvSpPr/>
          <p:nvPr/>
        </p:nvSpPr>
        <p:spPr>
          <a:xfrm>
            <a:off x="6410446" y="5193531"/>
            <a:ext cx="671408" cy="671405"/>
          </a:xfrm>
          <a:prstGeom prst="ellipse">
            <a:avLst/>
          </a:prstGeom>
          <a:solidFill>
            <a:srgbClr val="4BB3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bg1"/>
              </a:solidFill>
            </a:endParaRPr>
          </a:p>
        </p:txBody>
      </p:sp>
      <p:sp>
        <p:nvSpPr>
          <p:cNvPr id="20" name="TextBox 57"/>
          <p:cNvSpPr txBox="1"/>
          <p:nvPr/>
        </p:nvSpPr>
        <p:spPr>
          <a:xfrm>
            <a:off x="6534220" y="5255140"/>
            <a:ext cx="383438" cy="523220"/>
          </a:xfrm>
          <a:prstGeom prst="rect">
            <a:avLst/>
          </a:prstGeom>
          <a:noFill/>
        </p:spPr>
        <p:txBody>
          <a:bodyPr wrap="none" rtlCol="0">
            <a:spAutoFit/>
          </a:bodyPr>
          <a:lstStyle/>
          <a:p>
            <a:pPr algn="ctr"/>
            <a:r>
              <a:rPr lang="id-ID" sz="2800" b="1" dirty="0">
                <a:solidFill>
                  <a:schemeClr val="bg1"/>
                </a:solidFill>
              </a:rPr>
              <a:t>4</a:t>
            </a:r>
          </a:p>
        </p:txBody>
      </p:sp>
      <p:sp>
        <p:nvSpPr>
          <p:cNvPr id="21" name="文本框 20"/>
          <p:cNvSpPr txBox="1"/>
          <p:nvPr/>
        </p:nvSpPr>
        <p:spPr>
          <a:xfrm>
            <a:off x="7182774" y="3258343"/>
            <a:ext cx="3751926" cy="767261"/>
          </a:xfrm>
          <a:prstGeom prst="rect">
            <a:avLst/>
          </a:prstGeom>
          <a:noFill/>
        </p:spPr>
        <p:txBody>
          <a:bodyPr wrap="square" rtlCol="0">
            <a:spAutoFit/>
          </a:bodyPr>
          <a:lstStyle/>
          <a:p>
            <a:pPr>
              <a:lnSpc>
                <a:spcPct val="125000"/>
              </a:lnSpc>
            </a:pP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1830</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年比利时为争取独立爆发革命，双方几经战与谈，最终</a:t>
            </a:r>
            <a:r>
              <a:rPr lang="en-US" altLang="zh-CN" sz="1200" dirty="0">
                <a:latin typeface="微软雅黑" panose="020B0503020204020204" pitchFamily="34" charset="-122"/>
                <a:ea typeface="微软雅黑" panose="020B0503020204020204" pitchFamily="34" charset="-122"/>
              </a:rPr>
              <a:t>1838</a:t>
            </a:r>
            <a:r>
              <a:rPr lang="zh-CN" altLang="en-US" sz="1200" dirty="0">
                <a:latin typeface="微软雅黑" panose="020B0503020204020204" pitchFamily="34" charset="-122"/>
                <a:ea typeface="微软雅黑" panose="020B0503020204020204" pitchFamily="34" charset="-122"/>
              </a:rPr>
              <a:t>年至</a:t>
            </a:r>
            <a:r>
              <a:rPr lang="en-US" altLang="zh-CN" sz="1200" dirty="0">
                <a:latin typeface="微软雅黑" panose="020B0503020204020204" pitchFamily="34" charset="-122"/>
                <a:ea typeface="微软雅黑" panose="020B0503020204020204" pitchFamily="34" charset="-122"/>
              </a:rPr>
              <a:t>1839</a:t>
            </a:r>
            <a:r>
              <a:rPr lang="zh-CN" altLang="en-US" sz="1200" dirty="0">
                <a:latin typeface="微软雅黑" panose="020B0503020204020204" pitchFamily="34" charset="-122"/>
                <a:ea typeface="微软雅黑" panose="020B0503020204020204" pitchFamily="34" charset="-122"/>
              </a:rPr>
              <a:t>的伦敦会议后，在欧洲列强的外交压力下，</a:t>
            </a:r>
            <a:r>
              <a:rPr lang="en-US" altLang="zh-CN" sz="1200" dirty="0">
                <a:latin typeface="微软雅黑" panose="020B0503020204020204" pitchFamily="34" charset="-122"/>
                <a:ea typeface="微软雅黑" panose="020B0503020204020204" pitchFamily="34" charset="-122"/>
              </a:rPr>
              <a:t>《</a:t>
            </a:r>
            <a:r>
              <a:rPr lang="zh-CN" altLang="en-US" sz="1200" dirty="0">
                <a:latin typeface="微软雅黑" panose="020B0503020204020204" pitchFamily="34" charset="-122"/>
                <a:ea typeface="微软雅黑" panose="020B0503020204020204" pitchFamily="34" charset="-122"/>
              </a:rPr>
              <a:t>伦敦条约</a:t>
            </a:r>
            <a:r>
              <a:rPr lang="en-US" altLang="zh-CN" sz="1200" dirty="0">
                <a:latin typeface="微软雅黑" panose="020B0503020204020204" pitchFamily="34" charset="-122"/>
                <a:ea typeface="微软雅黑" panose="020B0503020204020204" pitchFamily="34" charset="-122"/>
              </a:rPr>
              <a:t>》</a:t>
            </a:r>
            <a:r>
              <a:rPr lang="zh-CN" altLang="en-US" sz="1200" dirty="0">
                <a:latin typeface="微软雅黑" panose="020B0503020204020204" pitchFamily="34" charset="-122"/>
                <a:ea typeface="微软雅黑" panose="020B0503020204020204" pitchFamily="34" charset="-122"/>
              </a:rPr>
              <a:t>被签署并生效，比利时独立。 </a:t>
            </a:r>
            <a:endPar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2" name="文本框 21"/>
          <p:cNvSpPr txBox="1"/>
          <p:nvPr/>
        </p:nvSpPr>
        <p:spPr>
          <a:xfrm>
            <a:off x="7182774" y="4220006"/>
            <a:ext cx="3751926" cy="767261"/>
          </a:xfrm>
          <a:prstGeom prst="rect">
            <a:avLst/>
          </a:prstGeom>
          <a:noFill/>
        </p:spPr>
        <p:txBody>
          <a:bodyPr wrap="square" rtlCol="0">
            <a:spAutoFit/>
          </a:bodyPr>
          <a:lstStyle/>
          <a:p>
            <a:pPr>
              <a:lnSpc>
                <a:spcPct val="125000"/>
              </a:lnSpc>
            </a:pPr>
            <a:r>
              <a:rPr lang="en-US" altLang="zh-CN" sz="1200" b="0" i="0" dirty="0">
                <a:solidFill>
                  <a:srgbClr val="333333"/>
                </a:solidFill>
                <a:effectLst/>
                <a:latin typeface="微软雅黑" panose="020B0503020204020204" pitchFamily="34" charset="-122"/>
                <a:ea typeface="微软雅黑" panose="020B0503020204020204" pitchFamily="34" charset="-122"/>
              </a:rPr>
              <a:t>1848</a:t>
            </a:r>
            <a:r>
              <a:rPr lang="zh-CN" altLang="en-US" sz="1200" b="0" i="0" dirty="0">
                <a:solidFill>
                  <a:srgbClr val="333333"/>
                </a:solidFill>
                <a:effectLst/>
                <a:latin typeface="微软雅黑" panose="020B0503020204020204" pitchFamily="34" charset="-122"/>
                <a:ea typeface="微软雅黑" panose="020B0503020204020204" pitchFamily="34" charset="-122"/>
              </a:rPr>
              <a:t>年，在欧洲革命浪潮影响下，政府修改宪法限制君主的权力，政权落入大资产阶级手中，基本上建立了荷兰现今的政治体制。</a:t>
            </a:r>
            <a:endPar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3" name="文本框 22"/>
          <p:cNvSpPr txBox="1"/>
          <p:nvPr/>
        </p:nvSpPr>
        <p:spPr>
          <a:xfrm>
            <a:off x="7182774" y="5222489"/>
            <a:ext cx="3751926" cy="536429"/>
          </a:xfrm>
          <a:prstGeom prst="rect">
            <a:avLst/>
          </a:prstGeom>
          <a:noFill/>
        </p:spPr>
        <p:txBody>
          <a:bodyPr wrap="square" rtlCol="0">
            <a:spAutoFit/>
          </a:bodyPr>
          <a:lstStyle/>
          <a:p>
            <a:pPr>
              <a:lnSpc>
                <a:spcPct val="125000"/>
              </a:lnSpc>
            </a:pP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1949</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年加入北约，</a:t>
            </a:r>
            <a:r>
              <a:rPr lang="zh-CN" altLang="en-US" sz="1200" b="0" i="0" dirty="0">
                <a:solidFill>
                  <a:srgbClr val="333333"/>
                </a:solidFill>
                <a:effectLst/>
                <a:latin typeface="微软雅黑" panose="020B0503020204020204" pitchFamily="34" charset="-122"/>
                <a:ea typeface="微软雅黑" panose="020B0503020204020204" pitchFamily="34" charset="-122"/>
              </a:rPr>
              <a:t> </a:t>
            </a:r>
            <a:r>
              <a:rPr lang="en-US" altLang="zh-CN" sz="1200" b="0" i="0" dirty="0">
                <a:solidFill>
                  <a:srgbClr val="333333"/>
                </a:solidFill>
                <a:effectLst/>
                <a:latin typeface="微软雅黑" panose="020B0503020204020204" pitchFamily="34" charset="-122"/>
                <a:ea typeface="微软雅黑" panose="020B0503020204020204" pitchFamily="34" charset="-122"/>
              </a:rPr>
              <a:t>1957</a:t>
            </a:r>
            <a:r>
              <a:rPr lang="zh-CN" altLang="en-US" sz="1200" b="0" i="0" dirty="0">
                <a:solidFill>
                  <a:srgbClr val="333333"/>
                </a:solidFill>
                <a:effectLst/>
                <a:latin typeface="微软雅黑" panose="020B0503020204020204" pitchFamily="34" charset="-122"/>
                <a:ea typeface="微软雅黑" panose="020B0503020204020204" pitchFamily="34" charset="-122"/>
              </a:rPr>
              <a:t>年参加</a:t>
            </a:r>
            <a:r>
              <a:rPr lang="zh-CN" altLang="en-US" sz="1200" b="0" i="0" dirty="0">
                <a:effectLst/>
                <a:latin typeface="微软雅黑" panose="020B0503020204020204" pitchFamily="34" charset="-122"/>
                <a:ea typeface="微软雅黑" panose="020B0503020204020204" pitchFamily="34" charset="-122"/>
              </a:rPr>
              <a:t>欧洲共同体</a:t>
            </a:r>
            <a:r>
              <a:rPr lang="zh-CN" altLang="en-US" sz="1200" b="0" i="0" dirty="0">
                <a:solidFill>
                  <a:srgbClr val="333333"/>
                </a:solidFill>
                <a:effectLst/>
                <a:latin typeface="微软雅黑" panose="020B0503020204020204" pitchFamily="34" charset="-122"/>
                <a:ea typeface="微软雅黑" panose="020B0503020204020204" pitchFamily="34" charset="-122"/>
              </a:rPr>
              <a:t>。形成了今天的郁金香之国</a:t>
            </a:r>
            <a:endPar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5" name="图片 4" descr="中山大学logo"/>
          <p:cNvPicPr>
            <a:picLocks noChangeAspect="1"/>
          </p:cNvPicPr>
          <p:nvPr/>
        </p:nvPicPr>
        <p:blipFill>
          <a:blip r:embed="rId3"/>
          <a:stretch>
            <a:fillRect/>
          </a:stretch>
        </p:blipFill>
        <p:spPr>
          <a:xfrm>
            <a:off x="10894695" y="256540"/>
            <a:ext cx="953135" cy="953135"/>
          </a:xfrm>
          <a:prstGeom prst="rect">
            <a:avLst/>
          </a:prstGeom>
        </p:spPr>
      </p:pic>
      <p:sp>
        <p:nvSpPr>
          <p:cNvPr id="24" name="文本框 23">
            <a:extLst>
              <a:ext uri="{FF2B5EF4-FFF2-40B4-BE49-F238E27FC236}">
                <a16:creationId xmlns:a16="http://schemas.microsoft.com/office/drawing/2014/main" id="{E373F86D-7C3A-482D-83BA-9B71781082CA}"/>
              </a:ext>
            </a:extLst>
          </p:cNvPr>
          <p:cNvSpPr txBox="1"/>
          <p:nvPr/>
        </p:nvSpPr>
        <p:spPr>
          <a:xfrm>
            <a:off x="1806530" y="1438828"/>
            <a:ext cx="2030220" cy="338554"/>
          </a:xfrm>
          <a:prstGeom prst="rect">
            <a:avLst/>
          </a:prstGeom>
          <a:noFill/>
        </p:spPr>
        <p:txBody>
          <a:bodyPr wrap="square" rtlCol="0">
            <a:spAutoFit/>
          </a:bodyPr>
          <a:lstStyle/>
          <a:p>
            <a:pPr algn="ct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荷兰王国时期</a:t>
            </a:r>
          </a:p>
        </p:txBody>
      </p:sp>
      <p:pic>
        <p:nvPicPr>
          <p:cNvPr id="5122" name="Picture 2" descr="威廉-亚历山大·克劳斯·乔治·费迪南德">
            <a:extLst>
              <a:ext uri="{FF2B5EF4-FFF2-40B4-BE49-F238E27FC236}">
                <a16:creationId xmlns:a16="http://schemas.microsoft.com/office/drawing/2014/main" id="{AB2643C0-0C56-49EC-A0A5-49B6124DB35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06530" y="2086579"/>
            <a:ext cx="2915336" cy="3878049"/>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a:extLst>
              <a:ext uri="{FF2B5EF4-FFF2-40B4-BE49-F238E27FC236}">
                <a16:creationId xmlns:a16="http://schemas.microsoft.com/office/drawing/2014/main" id="{3A8F49D6-4651-456A-8049-985308D5C75F}"/>
              </a:ext>
            </a:extLst>
          </p:cNvPr>
          <p:cNvSpPr txBox="1"/>
          <p:nvPr/>
        </p:nvSpPr>
        <p:spPr>
          <a:xfrm>
            <a:off x="2344715" y="6065066"/>
            <a:ext cx="1838965" cy="230832"/>
          </a:xfrm>
          <a:prstGeom prst="rect">
            <a:avLst/>
          </a:prstGeom>
          <a:noFill/>
        </p:spPr>
        <p:txBody>
          <a:bodyPr wrap="none" rtlCol="0">
            <a:spAutoFit/>
          </a:bodyPr>
          <a:lstStyle/>
          <a:p>
            <a:r>
              <a:rPr lang="zh-CN" altLang="en-US" sz="900" b="0" i="0" dirty="0">
                <a:solidFill>
                  <a:srgbClr val="333333"/>
                </a:solidFill>
                <a:effectLst/>
                <a:latin typeface="微软雅黑" panose="020B0503020204020204" pitchFamily="34" charset="-122"/>
                <a:ea typeface="微软雅黑" panose="020B0503020204020204" pitchFamily="34" charset="-122"/>
              </a:rPr>
              <a:t>威廉</a:t>
            </a:r>
            <a:r>
              <a:rPr lang="en-US" altLang="zh-CN" sz="900" b="0" i="0" dirty="0">
                <a:solidFill>
                  <a:srgbClr val="333333"/>
                </a:solidFill>
                <a:effectLst/>
                <a:latin typeface="微软雅黑" panose="020B0503020204020204" pitchFamily="34" charset="-122"/>
                <a:ea typeface="微软雅黑" panose="020B0503020204020204" pitchFamily="34" charset="-122"/>
              </a:rPr>
              <a:t>·</a:t>
            </a:r>
            <a:r>
              <a:rPr lang="zh-CN" altLang="en-US" sz="900" b="0" i="0" dirty="0">
                <a:solidFill>
                  <a:srgbClr val="333333"/>
                </a:solidFill>
                <a:effectLst/>
                <a:latin typeface="微软雅黑" panose="020B0503020204020204" pitchFamily="34" charset="-122"/>
                <a:ea typeface="微软雅黑" panose="020B0503020204020204" pitchFamily="34" charset="-122"/>
              </a:rPr>
              <a:t>亚历山大</a:t>
            </a:r>
            <a:r>
              <a:rPr lang="en-US" altLang="zh-CN" sz="900" b="0" i="0" dirty="0">
                <a:solidFill>
                  <a:srgbClr val="333333"/>
                </a:solidFill>
                <a:effectLst/>
                <a:latin typeface="微软雅黑" panose="020B0503020204020204" pitchFamily="34" charset="-122"/>
                <a:ea typeface="微软雅黑" panose="020B0503020204020204" pitchFamily="34" charset="-122"/>
              </a:rPr>
              <a:t>——</a:t>
            </a:r>
            <a:r>
              <a:rPr lang="zh-CN" altLang="en-US" sz="900" b="0" i="0" dirty="0">
                <a:solidFill>
                  <a:srgbClr val="333333"/>
                </a:solidFill>
                <a:effectLst/>
                <a:latin typeface="微软雅黑" panose="020B0503020204020204" pitchFamily="34" charset="-122"/>
                <a:ea typeface="微软雅黑" panose="020B0503020204020204" pitchFamily="34" charset="-122"/>
              </a:rPr>
              <a:t>现任荷兰国王</a:t>
            </a:r>
            <a:endParaRPr lang="zh-CN" altLang="en-US" sz="900" dirty="0">
              <a:latin typeface="微软雅黑" panose="020B0503020204020204" pitchFamily="34" charset="-122"/>
              <a:ea typeface="微软雅黑" panose="020B0503020204020204" pitchFamily="34" charset="-122"/>
            </a:endParaRPr>
          </a:p>
        </p:txBody>
      </p:sp>
      <p:sp>
        <p:nvSpPr>
          <p:cNvPr id="25" name="椭圆 24">
            <a:extLst>
              <a:ext uri="{FF2B5EF4-FFF2-40B4-BE49-F238E27FC236}">
                <a16:creationId xmlns:a16="http://schemas.microsoft.com/office/drawing/2014/main" id="{3301D0CF-A41D-4359-859D-98A16ECB6917}"/>
              </a:ext>
            </a:extLst>
          </p:cNvPr>
          <p:cNvSpPr/>
          <p:nvPr/>
        </p:nvSpPr>
        <p:spPr>
          <a:xfrm>
            <a:off x="472793" y="299315"/>
            <a:ext cx="621956" cy="621958"/>
          </a:xfrm>
          <a:prstGeom prst="ellipse">
            <a:avLst/>
          </a:prstGeom>
          <a:solidFill>
            <a:srgbClr val="38866A"/>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00">
              <a:solidFill>
                <a:srgbClr val="013AAB"/>
              </a:solidFill>
              <a:effectLst>
                <a:outerShdw blurRad="50800" dist="38100" dir="2700000" algn="tl" rotWithShape="0">
                  <a:prstClr val="black">
                    <a:alpha val="40000"/>
                  </a:prstClr>
                </a:outerShdw>
              </a:effectLst>
              <a:latin typeface="方正清刻本悦宋简体" panose="02000000000000000000" pitchFamily="2" charset="-122"/>
              <a:ea typeface="方正清刻本悦宋简体" panose="02000000000000000000" pitchFamily="2" charset="-122"/>
            </a:endParaRPr>
          </a:p>
        </p:txBody>
      </p:sp>
      <p:sp>
        <p:nvSpPr>
          <p:cNvPr id="26" name="文本框 25">
            <a:extLst>
              <a:ext uri="{FF2B5EF4-FFF2-40B4-BE49-F238E27FC236}">
                <a16:creationId xmlns:a16="http://schemas.microsoft.com/office/drawing/2014/main" id="{4D4E45AB-EFB2-4A22-8271-ECCF100CF2ED}"/>
              </a:ext>
            </a:extLst>
          </p:cNvPr>
          <p:cNvSpPr txBox="1"/>
          <p:nvPr/>
        </p:nvSpPr>
        <p:spPr>
          <a:xfrm>
            <a:off x="396336" y="256351"/>
            <a:ext cx="717635" cy="707886"/>
          </a:xfrm>
          <a:prstGeom prst="rect">
            <a:avLst/>
          </a:prstGeom>
          <a:noFill/>
        </p:spPr>
        <p:txBody>
          <a:bodyPr wrap="square" rtlCol="0">
            <a:spAutoFit/>
          </a:bodyPr>
          <a:lstStyle>
            <a:defPPr>
              <a:defRPr lang="zh-CN"/>
            </a:defPPr>
            <a:lvl1pPr algn="ctr">
              <a:defRPr sz="6000" b="1">
                <a:blipFill dpi="0" rotWithShape="1">
                  <a:blip r:embed="rId5"/>
                  <a:srcRect/>
                  <a:stretch>
                    <a:fillRect/>
                  </a:stretch>
                </a:blipFill>
              </a:defRPr>
            </a:lvl1pPr>
          </a:lstStyle>
          <a:p>
            <a:r>
              <a:rPr lang="en-US" altLang="zh-CN" sz="4000" b="0" dirty="0">
                <a:solidFill>
                  <a:srgbClr val="FEFEFE"/>
                </a:solidFill>
                <a:latin typeface="方正清刻本悦宋简体" panose="02000000000000000000" pitchFamily="2" charset="-122"/>
                <a:ea typeface="方正清刻本悦宋简体" panose="02000000000000000000" pitchFamily="2" charset="-122"/>
                <a:cs typeface="Arial" panose="020B0604020202020204" pitchFamily="34" charset="0"/>
              </a:rPr>
              <a:t>1</a:t>
            </a:r>
            <a:endParaRPr lang="zh-CN" altLang="en-US" sz="4000" b="0" dirty="0">
              <a:solidFill>
                <a:srgbClr val="FEFEFE"/>
              </a:solidFill>
              <a:latin typeface="方正清刻本悦宋简体" panose="02000000000000000000" pitchFamily="2" charset="-122"/>
              <a:ea typeface="方正清刻本悦宋简体" panose="02000000000000000000" pitchFamily="2" charset="-122"/>
              <a:cs typeface="Arial" panose="020B0604020202020204" pitchFamily="34" charset="0"/>
            </a:endParaRPr>
          </a:p>
        </p:txBody>
      </p:sp>
      <p:sp>
        <p:nvSpPr>
          <p:cNvPr id="27" name="矩形 26">
            <a:extLst>
              <a:ext uri="{FF2B5EF4-FFF2-40B4-BE49-F238E27FC236}">
                <a16:creationId xmlns:a16="http://schemas.microsoft.com/office/drawing/2014/main" id="{019C6C73-0FCD-486A-A1EE-5008ABDEAA5C}"/>
              </a:ext>
            </a:extLst>
          </p:cNvPr>
          <p:cNvSpPr/>
          <p:nvPr/>
        </p:nvSpPr>
        <p:spPr>
          <a:xfrm>
            <a:off x="1171206" y="67834"/>
            <a:ext cx="3794494" cy="650306"/>
          </a:xfrm>
          <a:prstGeom prst="rect">
            <a:avLst/>
          </a:prstGeom>
        </p:spPr>
        <p:txBody>
          <a:bodyPr wrap="square">
            <a:spAutoFit/>
          </a:bodyPr>
          <a:lstStyle/>
          <a:p>
            <a:pPr>
              <a:lnSpc>
                <a:spcPct val="175000"/>
              </a:lnSpc>
            </a:pPr>
            <a:r>
              <a:rPr lang="zh-CN" altLang="en-US" sz="2400" dirty="0">
                <a:solidFill>
                  <a:srgbClr val="38866A"/>
                </a:solidFill>
                <a:latin typeface="方正清刻本悦宋简体" panose="02000000000000000000" pitchFamily="2" charset="-122"/>
                <a:ea typeface="方正清刻本悦宋简体" panose="02000000000000000000" pitchFamily="2" charset="-122"/>
              </a:rPr>
              <a:t>荷兰的形成与发展</a:t>
            </a:r>
          </a:p>
        </p:txBody>
      </p:sp>
      <p:sp>
        <p:nvSpPr>
          <p:cNvPr id="28" name="文本框 27">
            <a:extLst>
              <a:ext uri="{FF2B5EF4-FFF2-40B4-BE49-F238E27FC236}">
                <a16:creationId xmlns:a16="http://schemas.microsoft.com/office/drawing/2014/main" id="{82F8C3DD-0A66-4215-B204-05384EA7BF7E}"/>
              </a:ext>
            </a:extLst>
          </p:cNvPr>
          <p:cNvSpPr txBox="1"/>
          <p:nvPr/>
        </p:nvSpPr>
        <p:spPr>
          <a:xfrm>
            <a:off x="1113971" y="650164"/>
            <a:ext cx="5022106" cy="307777"/>
          </a:xfrm>
          <a:prstGeom prst="snip1Rect">
            <a:avLst>
              <a:gd name="adj" fmla="val 0"/>
            </a:avLst>
          </a:prstGeom>
          <a:noFill/>
          <a:ln w="28575">
            <a:noFill/>
          </a:ln>
        </p:spPr>
        <p:txBody>
          <a:bodyPr wrap="square" rtlCol="0">
            <a:spAutoFit/>
          </a:bodyPr>
          <a:lstStyle/>
          <a:p>
            <a:pPr algn="l"/>
            <a:r>
              <a:rPr lang="en-US" altLang="zh-CN" sz="1400" b="0" dirty="0">
                <a:solidFill>
                  <a:srgbClr val="38866A"/>
                </a:solidFill>
                <a:latin typeface="方正清刻本悦宋简体" panose="02000000000000000000" pitchFamily="2" charset="-122"/>
                <a:ea typeface="方正清刻本悦宋简体" panose="02000000000000000000" pitchFamily="2" charset="-122"/>
                <a:cs typeface="Arial" panose="020B0604020202020204" pitchFamily="34" charset="0"/>
              </a:rPr>
              <a:t>The formation and development of the Netherlands</a:t>
            </a:r>
            <a:endParaRPr lang="zh-CN" altLang="en-US" sz="1400" b="0" dirty="0">
              <a:solidFill>
                <a:srgbClr val="38866A"/>
              </a:solidFill>
              <a:latin typeface="方正清刻本悦宋简体" panose="02000000000000000000" pitchFamily="2" charset="-122"/>
              <a:ea typeface="方正清刻本悦宋简体" panose="02000000000000000000" pitchFamily="2" charset="-122"/>
              <a:cs typeface="Arial" panose="020B0604020202020204" pitchFamily="34" charset="0"/>
            </a:endParaRPr>
          </a:p>
        </p:txBody>
      </p:sp>
    </p:spTree>
    <p:extLst>
      <p:ext uri="{BB962C8B-B14F-4D97-AF65-F5344CB8AC3E}">
        <p14:creationId xmlns:p14="http://schemas.microsoft.com/office/powerpoint/2010/main" val="36602525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9379"/>
            <a:ext cx="12192000" cy="6858000"/>
          </a:xfrm>
          <a:prstGeom prst="rect">
            <a:avLst/>
          </a:prstGeom>
        </p:spPr>
      </p:pic>
      <p:pic>
        <p:nvPicPr>
          <p:cNvPr id="5" name="图片 4" descr="中山大学logo"/>
          <p:cNvPicPr>
            <a:picLocks noChangeAspect="1"/>
          </p:cNvPicPr>
          <p:nvPr/>
        </p:nvPicPr>
        <p:blipFill>
          <a:blip r:embed="rId3"/>
          <a:stretch>
            <a:fillRect/>
          </a:stretch>
        </p:blipFill>
        <p:spPr>
          <a:xfrm>
            <a:off x="10894695" y="256540"/>
            <a:ext cx="953135" cy="953135"/>
          </a:xfrm>
          <a:prstGeom prst="rect">
            <a:avLst/>
          </a:prstGeom>
        </p:spPr>
      </p:pic>
      <p:sp>
        <p:nvSpPr>
          <p:cNvPr id="24" name="文本框 23">
            <a:extLst>
              <a:ext uri="{FF2B5EF4-FFF2-40B4-BE49-F238E27FC236}">
                <a16:creationId xmlns:a16="http://schemas.microsoft.com/office/drawing/2014/main" id="{E81F70C5-DD7A-4708-97C5-DF3EF295C869}"/>
              </a:ext>
            </a:extLst>
          </p:cNvPr>
          <p:cNvSpPr txBox="1"/>
          <p:nvPr/>
        </p:nvSpPr>
        <p:spPr>
          <a:xfrm>
            <a:off x="1931534" y="1934810"/>
            <a:ext cx="3751926" cy="763735"/>
          </a:xfrm>
          <a:prstGeom prst="rect">
            <a:avLst/>
          </a:prstGeom>
          <a:noFill/>
        </p:spPr>
        <p:txBody>
          <a:bodyPr wrap="square" rtlCol="0">
            <a:spAutoFit/>
          </a:bodyPr>
          <a:lstStyle/>
          <a:p>
            <a:pPr>
              <a:lnSpc>
                <a:spcPct val="125000"/>
              </a:lnSpc>
            </a:pP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建立了资本主义生产关系，技术先进，建立了繁荣的工厂手工业，</a:t>
            </a:r>
            <a:r>
              <a:rPr lang="zh-CN" altLang="en-US" sz="1200" b="0" i="0" dirty="0">
                <a:solidFill>
                  <a:srgbClr val="333333"/>
                </a:solidFill>
                <a:effectLst/>
                <a:latin typeface="微软雅黑" panose="020B0503020204020204" pitchFamily="34" charset="-122"/>
                <a:ea typeface="微软雅黑" panose="020B0503020204020204" pitchFamily="34" charset="-122"/>
              </a:rPr>
              <a:t>毛麻纺织、捕鱼和造船业均享有盛名：</a:t>
            </a:r>
            <a:endParaRPr lang="en-US" altLang="zh-CN" sz="1200" b="0" i="0" dirty="0">
              <a:solidFill>
                <a:srgbClr val="333333"/>
              </a:solidFill>
              <a:effectLst/>
              <a:latin typeface="微软雅黑" panose="020B0503020204020204" pitchFamily="34" charset="-122"/>
              <a:ea typeface="微软雅黑" panose="020B0503020204020204" pitchFamily="34" charset="-122"/>
            </a:endParaRPr>
          </a:p>
          <a:p>
            <a:pPr>
              <a:lnSpc>
                <a:spcPct val="125000"/>
              </a:lnSpc>
            </a:pPr>
            <a:r>
              <a:rPr lang="zh-CN" altLang="en-US" sz="1200" b="0" i="0" dirty="0">
                <a:solidFill>
                  <a:srgbClr val="121212"/>
                </a:solidFill>
                <a:effectLst/>
                <a:latin typeface="微软雅黑" panose="020B0503020204020204" pitchFamily="34" charset="-122"/>
                <a:ea typeface="微软雅黑" panose="020B0503020204020204" pitchFamily="34" charset="-122"/>
              </a:rPr>
              <a:t>一刀切鲱鱼法、荷兰式商船、荷兰丝织品</a:t>
            </a:r>
            <a:r>
              <a:rPr lang="en-US" altLang="zh-CN" sz="1200" b="0" i="0" dirty="0">
                <a:solidFill>
                  <a:srgbClr val="121212"/>
                </a:solidFill>
                <a:effectLst/>
                <a:latin typeface="微软雅黑" panose="020B0503020204020204" pitchFamily="34" charset="-122"/>
                <a:ea typeface="微软雅黑" panose="020B0503020204020204" pitchFamily="34" charset="-122"/>
              </a:rPr>
              <a:t>……</a:t>
            </a:r>
            <a:endPar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5" name="Oval 93">
            <a:extLst>
              <a:ext uri="{FF2B5EF4-FFF2-40B4-BE49-F238E27FC236}">
                <a16:creationId xmlns:a16="http://schemas.microsoft.com/office/drawing/2014/main" id="{53AD3D01-BC99-4FDF-A056-C52957D15BD3}"/>
              </a:ext>
            </a:extLst>
          </p:cNvPr>
          <p:cNvSpPr/>
          <p:nvPr/>
        </p:nvSpPr>
        <p:spPr>
          <a:xfrm>
            <a:off x="1171202" y="1954057"/>
            <a:ext cx="671408" cy="671405"/>
          </a:xfrm>
          <a:prstGeom prst="ellipse">
            <a:avLst/>
          </a:prstGeom>
          <a:solidFill>
            <a:srgbClr val="3886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bg1"/>
              </a:solidFill>
            </a:endParaRPr>
          </a:p>
        </p:txBody>
      </p:sp>
      <p:sp>
        <p:nvSpPr>
          <p:cNvPr id="26" name="TextBox 51">
            <a:extLst>
              <a:ext uri="{FF2B5EF4-FFF2-40B4-BE49-F238E27FC236}">
                <a16:creationId xmlns:a16="http://schemas.microsoft.com/office/drawing/2014/main" id="{2CAAE9DA-D576-44CF-85C5-A36A9C7775D2}"/>
              </a:ext>
            </a:extLst>
          </p:cNvPr>
          <p:cNvSpPr txBox="1"/>
          <p:nvPr/>
        </p:nvSpPr>
        <p:spPr>
          <a:xfrm>
            <a:off x="1282980" y="1996387"/>
            <a:ext cx="383438" cy="523220"/>
          </a:xfrm>
          <a:prstGeom prst="rect">
            <a:avLst/>
          </a:prstGeom>
          <a:noFill/>
        </p:spPr>
        <p:txBody>
          <a:bodyPr wrap="none" rtlCol="0">
            <a:spAutoFit/>
          </a:bodyPr>
          <a:lstStyle/>
          <a:p>
            <a:pPr algn="ctr"/>
            <a:r>
              <a:rPr lang="id-ID" sz="2800" b="1" dirty="0">
                <a:solidFill>
                  <a:schemeClr val="bg1"/>
                </a:solidFill>
              </a:rPr>
              <a:t>1</a:t>
            </a:r>
          </a:p>
        </p:txBody>
      </p:sp>
      <p:sp>
        <p:nvSpPr>
          <p:cNvPr id="27" name="Oval 53">
            <a:extLst>
              <a:ext uri="{FF2B5EF4-FFF2-40B4-BE49-F238E27FC236}">
                <a16:creationId xmlns:a16="http://schemas.microsoft.com/office/drawing/2014/main" id="{9FEEE3C5-3210-4F43-84AE-7D63B3C0E337}"/>
              </a:ext>
            </a:extLst>
          </p:cNvPr>
          <p:cNvSpPr/>
          <p:nvPr/>
        </p:nvSpPr>
        <p:spPr>
          <a:xfrm>
            <a:off x="1171202" y="2981341"/>
            <a:ext cx="671408" cy="671405"/>
          </a:xfrm>
          <a:prstGeom prst="ellipse">
            <a:avLst/>
          </a:prstGeom>
          <a:solidFill>
            <a:srgbClr val="4BB3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bg1"/>
              </a:solidFill>
            </a:endParaRPr>
          </a:p>
        </p:txBody>
      </p:sp>
      <p:sp>
        <p:nvSpPr>
          <p:cNvPr id="28" name="TextBox 53">
            <a:extLst>
              <a:ext uri="{FF2B5EF4-FFF2-40B4-BE49-F238E27FC236}">
                <a16:creationId xmlns:a16="http://schemas.microsoft.com/office/drawing/2014/main" id="{530B3734-2AE8-4854-9BA1-03EF5A73F010}"/>
              </a:ext>
            </a:extLst>
          </p:cNvPr>
          <p:cNvSpPr txBox="1"/>
          <p:nvPr/>
        </p:nvSpPr>
        <p:spPr>
          <a:xfrm>
            <a:off x="1303191" y="3016361"/>
            <a:ext cx="383438" cy="523220"/>
          </a:xfrm>
          <a:prstGeom prst="rect">
            <a:avLst/>
          </a:prstGeom>
          <a:noFill/>
        </p:spPr>
        <p:txBody>
          <a:bodyPr wrap="none" rtlCol="0">
            <a:spAutoFit/>
          </a:bodyPr>
          <a:lstStyle/>
          <a:p>
            <a:pPr algn="ctr"/>
            <a:r>
              <a:rPr lang="id-ID" sz="2800" b="1" dirty="0">
                <a:solidFill>
                  <a:schemeClr val="bg1"/>
                </a:solidFill>
              </a:rPr>
              <a:t>2</a:t>
            </a:r>
          </a:p>
        </p:txBody>
      </p:sp>
      <p:sp>
        <p:nvSpPr>
          <p:cNvPr id="29" name="Oval 106">
            <a:extLst>
              <a:ext uri="{FF2B5EF4-FFF2-40B4-BE49-F238E27FC236}">
                <a16:creationId xmlns:a16="http://schemas.microsoft.com/office/drawing/2014/main" id="{8D636D83-4259-4118-BAF9-6AA0EB5077D7}"/>
              </a:ext>
            </a:extLst>
          </p:cNvPr>
          <p:cNvSpPr/>
          <p:nvPr/>
        </p:nvSpPr>
        <p:spPr>
          <a:xfrm>
            <a:off x="1159208" y="4100993"/>
            <a:ext cx="671408" cy="671405"/>
          </a:xfrm>
          <a:prstGeom prst="ellipse">
            <a:avLst/>
          </a:prstGeom>
          <a:solidFill>
            <a:srgbClr val="3886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bg1"/>
              </a:solidFill>
            </a:endParaRPr>
          </a:p>
        </p:txBody>
      </p:sp>
      <p:sp>
        <p:nvSpPr>
          <p:cNvPr id="30" name="TextBox 55">
            <a:extLst>
              <a:ext uri="{FF2B5EF4-FFF2-40B4-BE49-F238E27FC236}">
                <a16:creationId xmlns:a16="http://schemas.microsoft.com/office/drawing/2014/main" id="{5F9C5974-AF86-426C-B7D2-345AD35FF052}"/>
              </a:ext>
            </a:extLst>
          </p:cNvPr>
          <p:cNvSpPr txBox="1"/>
          <p:nvPr/>
        </p:nvSpPr>
        <p:spPr>
          <a:xfrm>
            <a:off x="1315187" y="4133136"/>
            <a:ext cx="383438" cy="523220"/>
          </a:xfrm>
          <a:prstGeom prst="rect">
            <a:avLst/>
          </a:prstGeom>
          <a:noFill/>
        </p:spPr>
        <p:txBody>
          <a:bodyPr wrap="none" rtlCol="0">
            <a:spAutoFit/>
          </a:bodyPr>
          <a:lstStyle/>
          <a:p>
            <a:pPr algn="ctr"/>
            <a:r>
              <a:rPr lang="id-ID" sz="2800" b="1" dirty="0">
                <a:solidFill>
                  <a:schemeClr val="bg1"/>
                </a:solidFill>
              </a:rPr>
              <a:t>3</a:t>
            </a:r>
          </a:p>
        </p:txBody>
      </p:sp>
      <p:sp>
        <p:nvSpPr>
          <p:cNvPr id="31" name="Oval 124">
            <a:extLst>
              <a:ext uri="{FF2B5EF4-FFF2-40B4-BE49-F238E27FC236}">
                <a16:creationId xmlns:a16="http://schemas.microsoft.com/office/drawing/2014/main" id="{9B5AD2D1-8C2C-4820-8E48-AD339B872FA0}"/>
              </a:ext>
            </a:extLst>
          </p:cNvPr>
          <p:cNvSpPr/>
          <p:nvPr/>
        </p:nvSpPr>
        <p:spPr>
          <a:xfrm>
            <a:off x="1171202" y="5427096"/>
            <a:ext cx="671408" cy="671405"/>
          </a:xfrm>
          <a:prstGeom prst="ellipse">
            <a:avLst/>
          </a:prstGeom>
          <a:solidFill>
            <a:srgbClr val="4BB3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bg1"/>
              </a:solidFill>
            </a:endParaRPr>
          </a:p>
        </p:txBody>
      </p:sp>
      <p:sp>
        <p:nvSpPr>
          <p:cNvPr id="32" name="TextBox 57">
            <a:extLst>
              <a:ext uri="{FF2B5EF4-FFF2-40B4-BE49-F238E27FC236}">
                <a16:creationId xmlns:a16="http://schemas.microsoft.com/office/drawing/2014/main" id="{58734FE9-0267-45B5-84D5-81729B87024E}"/>
              </a:ext>
            </a:extLst>
          </p:cNvPr>
          <p:cNvSpPr txBox="1"/>
          <p:nvPr/>
        </p:nvSpPr>
        <p:spPr>
          <a:xfrm>
            <a:off x="1294976" y="5488705"/>
            <a:ext cx="383438" cy="523220"/>
          </a:xfrm>
          <a:prstGeom prst="rect">
            <a:avLst/>
          </a:prstGeom>
          <a:noFill/>
        </p:spPr>
        <p:txBody>
          <a:bodyPr wrap="none" rtlCol="0">
            <a:spAutoFit/>
          </a:bodyPr>
          <a:lstStyle/>
          <a:p>
            <a:pPr algn="ctr"/>
            <a:r>
              <a:rPr lang="id-ID" sz="2800" b="1" dirty="0">
                <a:solidFill>
                  <a:schemeClr val="bg1"/>
                </a:solidFill>
              </a:rPr>
              <a:t>4</a:t>
            </a:r>
          </a:p>
        </p:txBody>
      </p:sp>
      <p:sp>
        <p:nvSpPr>
          <p:cNvPr id="33" name="文本框 32">
            <a:extLst>
              <a:ext uri="{FF2B5EF4-FFF2-40B4-BE49-F238E27FC236}">
                <a16:creationId xmlns:a16="http://schemas.microsoft.com/office/drawing/2014/main" id="{EFD23D48-9867-4216-A1C6-9CCC9661DFE9}"/>
              </a:ext>
            </a:extLst>
          </p:cNvPr>
          <p:cNvSpPr txBox="1"/>
          <p:nvPr/>
        </p:nvSpPr>
        <p:spPr>
          <a:xfrm>
            <a:off x="1931534" y="3049383"/>
            <a:ext cx="3751926" cy="536429"/>
          </a:xfrm>
          <a:prstGeom prst="rect">
            <a:avLst/>
          </a:prstGeom>
          <a:noFill/>
        </p:spPr>
        <p:txBody>
          <a:bodyPr wrap="square" rtlCol="0">
            <a:spAutoFit/>
          </a:bodyPr>
          <a:lstStyle/>
          <a:p>
            <a:pPr>
              <a:lnSpc>
                <a:spcPct val="125000"/>
              </a:lnSpc>
            </a:pPr>
            <a:r>
              <a:rPr lang="zh-CN" altLang="en-US" sz="1200" b="0" i="0" dirty="0">
                <a:solidFill>
                  <a:srgbClr val="333333"/>
                </a:solidFill>
                <a:effectLst/>
                <a:latin typeface="微软雅黑" panose="020B0503020204020204" pitchFamily="34" charset="-122"/>
                <a:ea typeface="微软雅黑" panose="020B0503020204020204" pitchFamily="34" charset="-122"/>
              </a:rPr>
              <a:t>荷兰依靠优越的地理条件</a:t>
            </a:r>
            <a:r>
              <a:rPr lang="en-US" altLang="zh-CN" sz="1200" b="0" i="0" dirty="0">
                <a:solidFill>
                  <a:srgbClr val="333333"/>
                </a:solidFill>
                <a:effectLst/>
                <a:latin typeface="微软雅黑" panose="020B0503020204020204" pitchFamily="34" charset="-122"/>
                <a:ea typeface="微软雅黑" panose="020B0503020204020204" pitchFamily="34" charset="-122"/>
              </a:rPr>
              <a:t>,</a:t>
            </a:r>
            <a:r>
              <a:rPr lang="zh-CN" altLang="en-US" sz="1200" b="0" i="0" dirty="0">
                <a:solidFill>
                  <a:srgbClr val="333333"/>
                </a:solidFill>
                <a:effectLst/>
                <a:latin typeface="微软雅黑" panose="020B0503020204020204" pitchFamily="34" charset="-122"/>
                <a:ea typeface="微软雅黑" panose="020B0503020204020204" pitchFamily="34" charset="-122"/>
              </a:rPr>
              <a:t>凭借强大的航运力量，将贸易领域迅速扩展到世界各地，成为了“海上马车夫”</a:t>
            </a:r>
            <a:endPar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4" name="文本框 33">
            <a:extLst>
              <a:ext uri="{FF2B5EF4-FFF2-40B4-BE49-F238E27FC236}">
                <a16:creationId xmlns:a16="http://schemas.microsoft.com/office/drawing/2014/main" id="{DD2B0643-4522-4B72-A8DC-5E8DDBEC6196}"/>
              </a:ext>
            </a:extLst>
          </p:cNvPr>
          <p:cNvSpPr txBox="1"/>
          <p:nvPr/>
        </p:nvSpPr>
        <p:spPr>
          <a:xfrm>
            <a:off x="1931534" y="3858381"/>
            <a:ext cx="3751926" cy="1225400"/>
          </a:xfrm>
          <a:prstGeom prst="rect">
            <a:avLst/>
          </a:prstGeom>
          <a:noFill/>
        </p:spPr>
        <p:txBody>
          <a:bodyPr wrap="square" rtlCol="0">
            <a:spAutoFit/>
          </a:bodyPr>
          <a:lstStyle/>
          <a:p>
            <a:pPr>
              <a:lnSpc>
                <a:spcPct val="125000"/>
              </a:lnSpc>
            </a:pP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从西班牙统治中独立的荷兰走上了殖民掠夺的道路，他们建立了历史上第一个股份有限公司</a:t>
            </a: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东印度公司，在北美他们建立了新阿姆斯特丹，在亚洲，建立了许多殖民地，侵略了我国台湾。殖民掠夺为荷兰带来了大量财富</a:t>
            </a:r>
          </a:p>
        </p:txBody>
      </p:sp>
      <p:sp>
        <p:nvSpPr>
          <p:cNvPr id="35" name="文本框 34">
            <a:extLst>
              <a:ext uri="{FF2B5EF4-FFF2-40B4-BE49-F238E27FC236}">
                <a16:creationId xmlns:a16="http://schemas.microsoft.com/office/drawing/2014/main" id="{90369220-0D51-4569-80C2-9C878F29F092}"/>
              </a:ext>
            </a:extLst>
          </p:cNvPr>
          <p:cNvSpPr txBox="1"/>
          <p:nvPr/>
        </p:nvSpPr>
        <p:spPr>
          <a:xfrm>
            <a:off x="1943530" y="5456054"/>
            <a:ext cx="3751926" cy="994568"/>
          </a:xfrm>
          <a:prstGeom prst="rect">
            <a:avLst/>
          </a:prstGeom>
          <a:noFill/>
        </p:spPr>
        <p:txBody>
          <a:bodyPr wrap="square" rtlCol="0">
            <a:spAutoFit/>
          </a:bodyPr>
          <a:lstStyle/>
          <a:p>
            <a:pPr>
              <a:lnSpc>
                <a:spcPct val="125000"/>
              </a:lnSpc>
            </a:pP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凭借着商业天赋，荷兰建立了发达的金融业，建立了历史上第一家证券交易所，对银行业发展产生了巨大影响，缔造了现代金融体系的雏形，成为当时的全球金融中心</a:t>
            </a:r>
          </a:p>
        </p:txBody>
      </p:sp>
      <p:sp>
        <p:nvSpPr>
          <p:cNvPr id="36" name="文本框 35">
            <a:extLst>
              <a:ext uri="{FF2B5EF4-FFF2-40B4-BE49-F238E27FC236}">
                <a16:creationId xmlns:a16="http://schemas.microsoft.com/office/drawing/2014/main" id="{A65F3455-C3FD-448B-8620-B592E5B9660A}"/>
              </a:ext>
            </a:extLst>
          </p:cNvPr>
          <p:cNvSpPr txBox="1"/>
          <p:nvPr/>
        </p:nvSpPr>
        <p:spPr>
          <a:xfrm>
            <a:off x="1052132" y="1338199"/>
            <a:ext cx="2851653" cy="338554"/>
          </a:xfrm>
          <a:prstGeom prst="rect">
            <a:avLst/>
          </a:prstGeom>
          <a:noFill/>
        </p:spPr>
        <p:txBody>
          <a:bodyPr wrap="square" rtlCol="0">
            <a:spAutoFit/>
          </a:bodyPr>
          <a:lstStyle/>
          <a:p>
            <a:pPr algn="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16-17</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世纪荷兰经济的发展</a:t>
            </a:r>
          </a:p>
        </p:txBody>
      </p:sp>
      <p:pic>
        <p:nvPicPr>
          <p:cNvPr id="7174" name="Picture 6" descr="海上马车夫 的图像结果">
            <a:extLst>
              <a:ext uri="{FF2B5EF4-FFF2-40B4-BE49-F238E27FC236}">
                <a16:creationId xmlns:a16="http://schemas.microsoft.com/office/drawing/2014/main" id="{FA15385A-0E6F-4CC1-ACA7-BC56828D017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80273" y="1785903"/>
            <a:ext cx="4481512" cy="4144956"/>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a:extLst>
              <a:ext uri="{FF2B5EF4-FFF2-40B4-BE49-F238E27FC236}">
                <a16:creationId xmlns:a16="http://schemas.microsoft.com/office/drawing/2014/main" id="{5A01ED86-5023-4FC4-B235-4E10D0A80186}"/>
              </a:ext>
            </a:extLst>
          </p:cNvPr>
          <p:cNvSpPr txBox="1"/>
          <p:nvPr/>
        </p:nvSpPr>
        <p:spPr>
          <a:xfrm>
            <a:off x="8181980" y="6052871"/>
            <a:ext cx="761747" cy="230832"/>
          </a:xfrm>
          <a:prstGeom prst="rect">
            <a:avLst/>
          </a:prstGeom>
          <a:noFill/>
        </p:spPr>
        <p:txBody>
          <a:bodyPr wrap="none" rtlCol="0">
            <a:spAutoFit/>
          </a:bodyPr>
          <a:lstStyle/>
          <a:p>
            <a:r>
              <a:rPr lang="zh-CN" altLang="en-US" sz="900" dirty="0">
                <a:latin typeface="微软雅黑" panose="020B0503020204020204" pitchFamily="34" charset="-122"/>
                <a:ea typeface="微软雅黑" panose="020B0503020204020204" pitchFamily="34" charset="-122"/>
              </a:rPr>
              <a:t>海上马车夫</a:t>
            </a:r>
          </a:p>
        </p:txBody>
      </p:sp>
      <p:sp>
        <p:nvSpPr>
          <p:cNvPr id="41" name="椭圆 40">
            <a:extLst>
              <a:ext uri="{FF2B5EF4-FFF2-40B4-BE49-F238E27FC236}">
                <a16:creationId xmlns:a16="http://schemas.microsoft.com/office/drawing/2014/main" id="{3085BA65-E4F1-4E04-9F54-5EDBC0CFEEF9}"/>
              </a:ext>
            </a:extLst>
          </p:cNvPr>
          <p:cNvSpPr/>
          <p:nvPr/>
        </p:nvSpPr>
        <p:spPr>
          <a:xfrm>
            <a:off x="472793" y="299315"/>
            <a:ext cx="621956" cy="621958"/>
          </a:xfrm>
          <a:prstGeom prst="ellipse">
            <a:avLst/>
          </a:prstGeom>
          <a:solidFill>
            <a:srgbClr val="38866A"/>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00">
              <a:solidFill>
                <a:srgbClr val="013AAB"/>
              </a:solidFill>
              <a:effectLst>
                <a:outerShdw blurRad="50800" dist="38100" dir="2700000" algn="tl" rotWithShape="0">
                  <a:prstClr val="black">
                    <a:alpha val="40000"/>
                  </a:prstClr>
                </a:outerShdw>
              </a:effectLst>
              <a:latin typeface="方正清刻本悦宋简体" panose="02000000000000000000" pitchFamily="2" charset="-122"/>
              <a:ea typeface="方正清刻本悦宋简体" panose="02000000000000000000" pitchFamily="2" charset="-122"/>
            </a:endParaRPr>
          </a:p>
        </p:txBody>
      </p:sp>
      <p:sp>
        <p:nvSpPr>
          <p:cNvPr id="42" name="文本框 41">
            <a:extLst>
              <a:ext uri="{FF2B5EF4-FFF2-40B4-BE49-F238E27FC236}">
                <a16:creationId xmlns:a16="http://schemas.microsoft.com/office/drawing/2014/main" id="{96AF2DF5-9D43-4958-A7CA-8693E83CE75A}"/>
              </a:ext>
            </a:extLst>
          </p:cNvPr>
          <p:cNvSpPr txBox="1"/>
          <p:nvPr/>
        </p:nvSpPr>
        <p:spPr>
          <a:xfrm>
            <a:off x="396336" y="256351"/>
            <a:ext cx="717635" cy="707886"/>
          </a:xfrm>
          <a:prstGeom prst="rect">
            <a:avLst/>
          </a:prstGeom>
          <a:noFill/>
        </p:spPr>
        <p:txBody>
          <a:bodyPr wrap="square" rtlCol="0">
            <a:spAutoFit/>
          </a:bodyPr>
          <a:lstStyle>
            <a:defPPr>
              <a:defRPr lang="zh-CN"/>
            </a:defPPr>
            <a:lvl1pPr algn="ctr">
              <a:defRPr sz="6000" b="1">
                <a:blipFill dpi="0" rotWithShape="1">
                  <a:blip r:embed="rId5"/>
                  <a:srcRect/>
                  <a:stretch>
                    <a:fillRect/>
                  </a:stretch>
                </a:blipFill>
              </a:defRPr>
            </a:lvl1pPr>
          </a:lstStyle>
          <a:p>
            <a:r>
              <a:rPr lang="en-US" altLang="zh-CN" sz="4000" b="0" dirty="0">
                <a:solidFill>
                  <a:srgbClr val="FEFEFE"/>
                </a:solidFill>
                <a:latin typeface="方正清刻本悦宋简体" panose="02000000000000000000" pitchFamily="2" charset="-122"/>
                <a:ea typeface="方正清刻本悦宋简体" panose="02000000000000000000" pitchFamily="2" charset="-122"/>
                <a:cs typeface="Arial" panose="020B0604020202020204" pitchFamily="34" charset="0"/>
              </a:rPr>
              <a:t>1</a:t>
            </a:r>
            <a:endParaRPr lang="zh-CN" altLang="en-US" sz="4000" b="0" dirty="0">
              <a:solidFill>
                <a:srgbClr val="FEFEFE"/>
              </a:solidFill>
              <a:latin typeface="方正清刻本悦宋简体" panose="02000000000000000000" pitchFamily="2" charset="-122"/>
              <a:ea typeface="方正清刻本悦宋简体" panose="02000000000000000000" pitchFamily="2" charset="-122"/>
              <a:cs typeface="Arial" panose="020B0604020202020204" pitchFamily="34" charset="0"/>
            </a:endParaRPr>
          </a:p>
        </p:txBody>
      </p:sp>
      <p:sp>
        <p:nvSpPr>
          <p:cNvPr id="43" name="矩形 42">
            <a:extLst>
              <a:ext uri="{FF2B5EF4-FFF2-40B4-BE49-F238E27FC236}">
                <a16:creationId xmlns:a16="http://schemas.microsoft.com/office/drawing/2014/main" id="{C1EE54FA-CB51-458D-AC68-28F0B9738BDA}"/>
              </a:ext>
            </a:extLst>
          </p:cNvPr>
          <p:cNvSpPr/>
          <p:nvPr/>
        </p:nvSpPr>
        <p:spPr>
          <a:xfrm>
            <a:off x="1171206" y="67834"/>
            <a:ext cx="3794494" cy="650306"/>
          </a:xfrm>
          <a:prstGeom prst="rect">
            <a:avLst/>
          </a:prstGeom>
        </p:spPr>
        <p:txBody>
          <a:bodyPr wrap="square">
            <a:spAutoFit/>
          </a:bodyPr>
          <a:lstStyle/>
          <a:p>
            <a:pPr>
              <a:lnSpc>
                <a:spcPct val="175000"/>
              </a:lnSpc>
            </a:pPr>
            <a:r>
              <a:rPr lang="zh-CN" altLang="en-US" sz="2400" dirty="0">
                <a:solidFill>
                  <a:srgbClr val="38866A"/>
                </a:solidFill>
                <a:latin typeface="方正清刻本悦宋简体" panose="02000000000000000000" pitchFamily="2" charset="-122"/>
                <a:ea typeface="方正清刻本悦宋简体" panose="02000000000000000000" pitchFamily="2" charset="-122"/>
              </a:rPr>
              <a:t>荷兰的形成与发展</a:t>
            </a:r>
          </a:p>
        </p:txBody>
      </p:sp>
      <p:sp>
        <p:nvSpPr>
          <p:cNvPr id="44" name="文本框 43">
            <a:extLst>
              <a:ext uri="{FF2B5EF4-FFF2-40B4-BE49-F238E27FC236}">
                <a16:creationId xmlns:a16="http://schemas.microsoft.com/office/drawing/2014/main" id="{155E2FCA-8CF7-4479-BD70-7E246FABB7E7}"/>
              </a:ext>
            </a:extLst>
          </p:cNvPr>
          <p:cNvSpPr txBox="1"/>
          <p:nvPr/>
        </p:nvSpPr>
        <p:spPr>
          <a:xfrm>
            <a:off x="1113971" y="650164"/>
            <a:ext cx="5022106" cy="307777"/>
          </a:xfrm>
          <a:prstGeom prst="snip1Rect">
            <a:avLst>
              <a:gd name="adj" fmla="val 0"/>
            </a:avLst>
          </a:prstGeom>
          <a:noFill/>
          <a:ln w="28575">
            <a:noFill/>
          </a:ln>
        </p:spPr>
        <p:txBody>
          <a:bodyPr wrap="square" rtlCol="0">
            <a:spAutoFit/>
          </a:bodyPr>
          <a:lstStyle/>
          <a:p>
            <a:pPr algn="l"/>
            <a:r>
              <a:rPr lang="en-US" altLang="zh-CN" sz="1400" b="0" dirty="0">
                <a:solidFill>
                  <a:srgbClr val="38866A"/>
                </a:solidFill>
                <a:latin typeface="方正清刻本悦宋简体" panose="02000000000000000000" pitchFamily="2" charset="-122"/>
                <a:ea typeface="方正清刻本悦宋简体" panose="02000000000000000000" pitchFamily="2" charset="-122"/>
                <a:cs typeface="Arial" panose="020B0604020202020204" pitchFamily="34" charset="0"/>
              </a:rPr>
              <a:t>The formation and development of the Netherlands</a:t>
            </a:r>
            <a:endParaRPr lang="zh-CN" altLang="en-US" sz="1400" b="0" dirty="0">
              <a:solidFill>
                <a:srgbClr val="38866A"/>
              </a:solidFill>
              <a:latin typeface="方正清刻本悦宋简体" panose="02000000000000000000" pitchFamily="2" charset="-122"/>
              <a:ea typeface="方正清刻本悦宋简体" panose="02000000000000000000" pitchFamily="2" charset="-122"/>
              <a:cs typeface="Arial" panose="020B0604020202020204" pitchFamily="34" charset="0"/>
            </a:endParaRP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SLIDE_MODEL_TYPE" val="cover"/>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3970</TotalTime>
  <Words>4116</Words>
  <Application>Microsoft Office PowerPoint</Application>
  <PresentationFormat>宽屏</PresentationFormat>
  <Paragraphs>448</Paragraphs>
  <Slides>46</Slides>
  <Notes>0</Notes>
  <HiddenSlides>0</HiddenSlides>
  <MMClips>0</MMClips>
  <ScaleCrop>false</ScaleCrop>
  <HeadingPairs>
    <vt:vector size="6" baseType="variant">
      <vt:variant>
        <vt:lpstr>已用的字体</vt:lpstr>
      </vt:variant>
      <vt:variant>
        <vt:i4>20</vt:i4>
      </vt:variant>
      <vt:variant>
        <vt:lpstr>主题</vt:lpstr>
      </vt:variant>
      <vt:variant>
        <vt:i4>2</vt:i4>
      </vt:variant>
      <vt:variant>
        <vt:lpstr>幻灯片标题</vt:lpstr>
      </vt:variant>
      <vt:variant>
        <vt:i4>46</vt:i4>
      </vt:variant>
    </vt:vector>
  </HeadingPairs>
  <TitlesOfParts>
    <vt:vector size="68" baseType="lpstr">
      <vt:lpstr>Akko W01 Regular</vt:lpstr>
      <vt:lpstr>-apple-system</vt:lpstr>
      <vt:lpstr>ColaborateLight</vt:lpstr>
      <vt:lpstr>DY6+ZJPOJZ-6</vt:lpstr>
      <vt:lpstr>Gill Sans</vt:lpstr>
      <vt:lpstr>Helvetica Neue</vt:lpstr>
      <vt:lpstr>PingFang SC</vt:lpstr>
      <vt:lpstr>等线</vt:lpstr>
      <vt:lpstr>等线 Light</vt:lpstr>
      <vt:lpstr>方正清刻本悦宋简体</vt:lpstr>
      <vt:lpstr>宋体</vt:lpstr>
      <vt:lpstr>Microsoft Yahei</vt:lpstr>
      <vt:lpstr>Microsoft Yahei</vt:lpstr>
      <vt:lpstr>Microsoft Yahei</vt:lpstr>
      <vt:lpstr>Arial</vt:lpstr>
      <vt:lpstr>Arial</vt:lpstr>
      <vt:lpstr>Calibri</vt:lpstr>
      <vt:lpstr>Calibri Light</vt:lpstr>
      <vt:lpstr>Helvetica</vt:lpstr>
      <vt:lpstr>Lato</vt:lpstr>
      <vt:lpstr>Office 主题​​</vt:lpstr>
      <vt:lpstr>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yingshanju</dc:creator>
  <cp:lastModifiedBy>李 杰</cp:lastModifiedBy>
  <cp:revision>139</cp:revision>
  <dcterms:created xsi:type="dcterms:W3CDTF">2019-06-19T07:28:00Z</dcterms:created>
  <dcterms:modified xsi:type="dcterms:W3CDTF">2022-11-10T09:57:24Z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2052-11.1.0.9999</vt:lpwstr>
  </property>
</Properties>
</file>